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18288000" cy="10287000"/>
  <p:notesSz cx="6858000" cy="9144000"/>
  <p:embeddedFontLst>
    <p:embeddedFont>
      <p:font typeface="Poppins" charset="1" panose="00000500000000000000"/>
      <p:regular r:id="rId18"/>
    </p:embeddedFont>
    <p:embeddedFont>
      <p:font typeface="Poppins Medium" charset="1" panose="00000600000000000000"/>
      <p:regular r:id="rId19"/>
    </p:embeddedFont>
    <p:embeddedFont>
      <p:font typeface="Poppins Light" charset="1" panose="00000400000000000000"/>
      <p:regular r:id="rId20"/>
    </p:embeddedFont>
    <p:embeddedFont>
      <p:font typeface="Poppins Bold" charset="1" panose="00000800000000000000"/>
      <p:regular r:id="rId21"/>
    </p:embeddedFont>
    <p:embeddedFont>
      <p:font typeface="HK Grotesk" charset="1" panose="00000500000000000000"/>
      <p:regular r:id="rId22"/>
    </p:embeddedFont>
    <p:embeddedFont>
      <p:font typeface="HK Grotesk Italics" charset="1" panose="00000500000000000000"/>
      <p:regular r:id="rId23"/>
    </p:embeddedFont>
    <p:embeddedFont>
      <p:font typeface="HK Grotesk Bold" charset="1" panose="00000800000000000000"/>
      <p:regular r:id="rId24"/>
    </p:embeddedFont>
    <p:embeddedFont>
      <p:font typeface="HK Grotesk Light" charset="1" panose="00000400000000000000"/>
      <p:regular r:id="rId25"/>
    </p:embeddedFont>
    <p:embeddedFont>
      <p:font typeface="HK Grotesk Light Italics" charset="1" panose="00000400000000000000"/>
      <p:regular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fonts/font18.fntdata" Type="http://schemas.openxmlformats.org/officeDocument/2006/relationships/font"/><Relationship Id="rId19" Target="fonts/font19.fntdata" Type="http://schemas.openxmlformats.org/officeDocument/2006/relationships/font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21" Target="fonts/font21.fntdata" Type="http://schemas.openxmlformats.org/officeDocument/2006/relationships/font"/><Relationship Id="rId22" Target="fonts/font22.fntdata" Type="http://schemas.openxmlformats.org/officeDocument/2006/relationships/font"/><Relationship Id="rId23" Target="fonts/font23.fntdata" Type="http://schemas.openxmlformats.org/officeDocument/2006/relationships/font"/><Relationship Id="rId24" Target="fonts/font24.fntdata" Type="http://schemas.openxmlformats.org/officeDocument/2006/relationships/font"/><Relationship Id="rId25" Target="fonts/font25.fntdata" Type="http://schemas.openxmlformats.org/officeDocument/2006/relationships/font"/><Relationship Id="rId26" Target="fonts/font26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3.png" Type="http://schemas.openxmlformats.org/officeDocument/2006/relationships/image"/><Relationship Id="rId3" Target="../media/image14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6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Relationship Id="rId6" Target="../media/image9.png" Type="http://schemas.openxmlformats.org/officeDocument/2006/relationships/image"/><Relationship Id="rId7" Target="../media/image10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media/image12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5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783908" y="2901855"/>
            <a:ext cx="5657850" cy="5657850"/>
            <a:chOff x="0" y="0"/>
            <a:chExt cx="6350000" cy="6350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FDE59"/>
            </a:solidFill>
          </p:spPr>
        </p:sp>
      </p:grpSp>
      <p:sp>
        <p:nvSpPr>
          <p:cNvPr name="Freeform 4" id="4"/>
          <p:cNvSpPr/>
          <p:nvPr/>
        </p:nvSpPr>
        <p:spPr>
          <a:xfrm flipH="false" flipV="false" rot="0">
            <a:off x="1657097" y="0"/>
            <a:ext cx="5784661" cy="2892330"/>
          </a:xfrm>
          <a:custGeom>
            <a:avLst/>
            <a:gdLst/>
            <a:ahLst/>
            <a:cxnLst/>
            <a:rect r="r" b="b" t="t" l="l"/>
            <a:pathLst>
              <a:path h="2892330" w="5784661">
                <a:moveTo>
                  <a:pt x="0" y="0"/>
                </a:moveTo>
                <a:lnTo>
                  <a:pt x="5784661" y="0"/>
                </a:lnTo>
                <a:lnTo>
                  <a:pt x="5784661" y="2892330"/>
                </a:lnTo>
                <a:lnTo>
                  <a:pt x="0" y="28923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5753224" y="9258300"/>
            <a:ext cx="9511178" cy="214890"/>
            <a:chOff x="0" y="0"/>
            <a:chExt cx="25294954" cy="5715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255270"/>
              <a:ext cx="25294954" cy="69850"/>
            </a:xfrm>
            <a:custGeom>
              <a:avLst/>
              <a:gdLst/>
              <a:ahLst/>
              <a:cxnLst/>
              <a:rect r="r" b="b" t="t" l="l"/>
              <a:pathLst>
                <a:path h="69850" w="25294954">
                  <a:moveTo>
                    <a:pt x="25004123" y="0"/>
                  </a:moveTo>
                  <a:lnTo>
                    <a:pt x="0" y="0"/>
                  </a:lnTo>
                  <a:lnTo>
                    <a:pt x="0" y="69850"/>
                  </a:lnTo>
                  <a:lnTo>
                    <a:pt x="25294954" y="69850"/>
                  </a:lnTo>
                  <a:lnTo>
                    <a:pt x="25294954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grpSp>
        <p:nvGrpSpPr>
          <p:cNvPr name="Group 7" id="7"/>
          <p:cNvGrpSpPr/>
          <p:nvPr/>
        </p:nvGrpSpPr>
        <p:grpSpPr>
          <a:xfrm rot="2700000">
            <a:off x="2961716" y="4079664"/>
            <a:ext cx="3302233" cy="3302233"/>
            <a:chOff x="0" y="0"/>
            <a:chExt cx="1913890" cy="191389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1913890" cy="1913890"/>
            </a:xfrm>
            <a:custGeom>
              <a:avLst/>
              <a:gdLst/>
              <a:ahLst/>
              <a:cxnLst/>
              <a:rect r="r" b="b" t="t" l="l"/>
              <a:pathLst>
                <a:path h="1913890" w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E4F6FF"/>
            </a:solidFill>
          </p:spPr>
        </p:sp>
      </p:grpSp>
      <p:grpSp>
        <p:nvGrpSpPr>
          <p:cNvPr name="Group 9" id="9"/>
          <p:cNvGrpSpPr/>
          <p:nvPr/>
        </p:nvGrpSpPr>
        <p:grpSpPr>
          <a:xfrm rot="0">
            <a:off x="8972297" y="2851488"/>
            <a:ext cx="7745801" cy="4110215"/>
            <a:chOff x="0" y="0"/>
            <a:chExt cx="10327734" cy="5480287"/>
          </a:xfrm>
        </p:grpSpPr>
        <p:sp>
          <p:nvSpPr>
            <p:cNvPr name="TextBox 10" id="10"/>
            <p:cNvSpPr txBox="true"/>
            <p:nvPr/>
          </p:nvSpPr>
          <p:spPr>
            <a:xfrm rot="0">
              <a:off x="0" y="4496037"/>
              <a:ext cx="10327734" cy="9842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2879"/>
                </a:lnSpc>
              </a:pPr>
              <a:r>
                <a:rPr lang="en-US" sz="2400" spc="24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Youth Partnership, 2025</a:t>
              </a:r>
            </a:p>
            <a:p>
              <a:pPr algn="l">
                <a:lnSpc>
                  <a:spcPts val="2879"/>
                </a:lnSpc>
              </a:pPr>
              <a:r>
                <a:rPr lang="en-US" sz="2400" spc="24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A. Bergholtz &amp; G. Isernia</a:t>
              </a:r>
            </a:p>
          </p:txBody>
        </p:sp>
        <p:sp>
          <p:nvSpPr>
            <p:cNvPr name="TextBox 11" id="11"/>
            <p:cNvSpPr txBox="true"/>
            <p:nvPr/>
          </p:nvSpPr>
          <p:spPr>
            <a:xfrm rot="0">
              <a:off x="0" y="-57150"/>
              <a:ext cx="10327734" cy="38845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7680"/>
                </a:lnSpc>
              </a:pPr>
              <a:r>
                <a:rPr lang="en-US" sz="6400" b="true">
                  <a:solidFill>
                    <a:srgbClr val="000000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Civic Space: </a:t>
              </a:r>
            </a:p>
            <a:p>
              <a:pPr algn="l">
                <a:lnSpc>
                  <a:spcPts val="7679"/>
                </a:lnSpc>
              </a:pPr>
              <a:r>
                <a:rPr lang="en-US" sz="6399" b="true">
                  <a:solidFill>
                    <a:srgbClr val="000000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A tool for youth organisations</a:t>
              </a:r>
            </a:p>
          </p:txBody>
        </p:sp>
      </p:grpSp>
      <p:sp>
        <p:nvSpPr>
          <p:cNvPr name="TextBox 12" id="12"/>
          <p:cNvSpPr txBox="true"/>
          <p:nvPr/>
        </p:nvSpPr>
        <p:spPr>
          <a:xfrm rot="0">
            <a:off x="15374896" y="9239250"/>
            <a:ext cx="1884404" cy="2270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680"/>
              </a:lnSpc>
            </a:pP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OCTOBER </a:t>
            </a: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2025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660161" y="9253489"/>
            <a:ext cx="5093063" cy="2270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Y</a:t>
            </a: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OUTH PERSPECTIVES IN CONTEMPORARY EUROPE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>
  <p:cSld>
    <p:bg>
      <p:bgPr>
        <a:solidFill>
          <a:srgbClr val="F5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231554" y="1178819"/>
            <a:ext cx="14085544" cy="1499805"/>
            <a:chOff x="0" y="0"/>
            <a:chExt cx="18780725" cy="1999740"/>
          </a:xfrm>
        </p:grpSpPr>
        <p:sp>
          <p:nvSpPr>
            <p:cNvPr name="TextBox 3" id="3"/>
            <p:cNvSpPr txBox="true"/>
            <p:nvPr/>
          </p:nvSpPr>
          <p:spPr>
            <a:xfrm rot="0">
              <a:off x="0" y="-57150"/>
              <a:ext cx="18780725" cy="13329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7679"/>
                </a:lnSpc>
                <a:spcBef>
                  <a:spcPct val="0"/>
                </a:spcBef>
              </a:pPr>
              <a:r>
                <a:rPr lang="en-US" b="true" sz="6399">
                  <a:solidFill>
                    <a:srgbClr val="000000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ITEM 3</a:t>
              </a:r>
            </a:p>
          </p:txBody>
        </p:sp>
        <p:sp>
          <p:nvSpPr>
            <p:cNvPr name="TextBox 4" id="4"/>
            <p:cNvSpPr txBox="true"/>
            <p:nvPr/>
          </p:nvSpPr>
          <p:spPr>
            <a:xfrm rot="0">
              <a:off x="4307662" y="1564673"/>
              <a:ext cx="10165400" cy="4350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520"/>
                </a:lnSpc>
              </a:pPr>
              <a:r>
                <a:rPr lang="en-US" b="true" sz="2100" spc="52">
                  <a:solidFill>
                    <a:srgbClr val="000000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SAFETY OF YOUTH CIVIL SOCIETY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2117064" y="3383666"/>
            <a:ext cx="3549734" cy="2037306"/>
            <a:chOff x="0" y="0"/>
            <a:chExt cx="1478175" cy="84837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478175" cy="848372"/>
            </a:xfrm>
            <a:custGeom>
              <a:avLst/>
              <a:gdLst/>
              <a:ahLst/>
              <a:cxnLst/>
              <a:rect r="r" b="b" t="t" l="l"/>
              <a:pathLst>
                <a:path h="848372" w="1478175">
                  <a:moveTo>
                    <a:pt x="0" y="0"/>
                  </a:moveTo>
                  <a:lnTo>
                    <a:pt x="1478175" y="0"/>
                  </a:lnTo>
                  <a:lnTo>
                    <a:pt x="1478175" y="848372"/>
                  </a:lnTo>
                  <a:lnTo>
                    <a:pt x="0" y="848372"/>
                  </a:lnTo>
                  <a:close/>
                </a:path>
              </a:pathLst>
            </a:custGeom>
            <a:solidFill>
              <a:srgbClr val="00BF63"/>
            </a:solidFill>
          </p:spPr>
        </p:sp>
      </p:grpSp>
      <p:sp>
        <p:nvSpPr>
          <p:cNvPr name="TextBox 7" id="7"/>
          <p:cNvSpPr txBox="true"/>
          <p:nvPr/>
        </p:nvSpPr>
        <p:spPr>
          <a:xfrm rot="0">
            <a:off x="2117064" y="4511864"/>
            <a:ext cx="3549734" cy="354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30"/>
              </a:lnSpc>
            </a:pPr>
          </a:p>
        </p:txBody>
      </p:sp>
      <p:sp>
        <p:nvSpPr>
          <p:cNvPr name="TextBox 8" id="8"/>
          <p:cNvSpPr txBox="true"/>
          <p:nvPr/>
        </p:nvSpPr>
        <p:spPr>
          <a:xfrm rot="0">
            <a:off x="2400060" y="3612902"/>
            <a:ext cx="2983743" cy="1276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2100" spc="52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BEING A MEMBER OF OUR ORGANISATION FEELS FULLY SAFE</a:t>
            </a:r>
          </a:p>
          <a:p>
            <a:pPr algn="ctr">
              <a:lnSpc>
                <a:spcPts val="2520"/>
              </a:lnSpc>
            </a:pPr>
          </a:p>
        </p:txBody>
      </p:sp>
      <p:grpSp>
        <p:nvGrpSpPr>
          <p:cNvPr name="Group 9" id="9"/>
          <p:cNvGrpSpPr/>
          <p:nvPr/>
        </p:nvGrpSpPr>
        <p:grpSpPr>
          <a:xfrm rot="0">
            <a:off x="5666798" y="3383666"/>
            <a:ext cx="6954404" cy="791345"/>
            <a:chOff x="0" y="0"/>
            <a:chExt cx="2895943" cy="329531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895943" cy="329531"/>
            </a:xfrm>
            <a:custGeom>
              <a:avLst/>
              <a:gdLst/>
              <a:ahLst/>
              <a:cxnLst/>
              <a:rect r="r" b="b" t="t" l="l"/>
              <a:pathLst>
                <a:path h="329531" w="2895943">
                  <a:moveTo>
                    <a:pt x="0" y="0"/>
                  </a:moveTo>
                  <a:lnTo>
                    <a:pt x="2895943" y="0"/>
                  </a:lnTo>
                  <a:lnTo>
                    <a:pt x="2895943" y="329531"/>
                  </a:lnTo>
                  <a:lnTo>
                    <a:pt x="0" y="329531"/>
                  </a:lnTo>
                  <a:close/>
                </a:path>
              </a:pathLst>
            </a:custGeom>
            <a:solidFill>
              <a:srgbClr val="FFDE59"/>
            </a:solidFill>
          </p:spPr>
        </p:sp>
      </p:grpSp>
      <p:grpSp>
        <p:nvGrpSpPr>
          <p:cNvPr name="Group 11" id="11"/>
          <p:cNvGrpSpPr/>
          <p:nvPr/>
        </p:nvGrpSpPr>
        <p:grpSpPr>
          <a:xfrm rot="0">
            <a:off x="12621202" y="3383666"/>
            <a:ext cx="3549734" cy="3077210"/>
            <a:chOff x="0" y="0"/>
            <a:chExt cx="1478175" cy="1281408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478175" cy="1281408"/>
            </a:xfrm>
            <a:custGeom>
              <a:avLst/>
              <a:gdLst/>
              <a:ahLst/>
              <a:cxnLst/>
              <a:rect r="r" b="b" t="t" l="l"/>
              <a:pathLst>
                <a:path h="1281408" w="1478175">
                  <a:moveTo>
                    <a:pt x="0" y="0"/>
                  </a:moveTo>
                  <a:lnTo>
                    <a:pt x="1478175" y="0"/>
                  </a:lnTo>
                  <a:lnTo>
                    <a:pt x="1478175" y="1281408"/>
                  </a:lnTo>
                  <a:lnTo>
                    <a:pt x="0" y="1281408"/>
                  </a:lnTo>
                  <a:close/>
                </a:path>
              </a:pathLst>
            </a:custGeom>
            <a:solidFill>
              <a:srgbClr val="C90000"/>
            </a:solidFill>
          </p:spPr>
        </p:sp>
      </p:grpSp>
      <p:sp>
        <p:nvSpPr>
          <p:cNvPr name="TextBox 13" id="13"/>
          <p:cNvSpPr txBox="true"/>
          <p:nvPr/>
        </p:nvSpPr>
        <p:spPr>
          <a:xfrm rot="0">
            <a:off x="12621202" y="4511864"/>
            <a:ext cx="3549734" cy="354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30"/>
              </a:lnSpc>
            </a:pPr>
          </a:p>
        </p:txBody>
      </p:sp>
      <p:sp>
        <p:nvSpPr>
          <p:cNvPr name="TextBox 14" id="14"/>
          <p:cNvSpPr txBox="true"/>
          <p:nvPr/>
        </p:nvSpPr>
        <p:spPr>
          <a:xfrm rot="0">
            <a:off x="12894893" y="3612902"/>
            <a:ext cx="3002351" cy="28479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2100" spc="52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WE HAVE HAD MULTIPLE INCIDENTS WHERE INDIVIDUAL MEMBERS FEEL UNSAFE, DUE TO BEING TARGETED OF HATE SPEECH OR THREATS </a:t>
            </a:r>
          </a:p>
          <a:p>
            <a:pPr algn="ctr">
              <a:lnSpc>
                <a:spcPts val="2520"/>
              </a:lnSpc>
            </a:pPr>
          </a:p>
        </p:txBody>
      </p:sp>
      <p:grpSp>
        <p:nvGrpSpPr>
          <p:cNvPr name="Group 15" id="15"/>
          <p:cNvGrpSpPr/>
          <p:nvPr/>
        </p:nvGrpSpPr>
        <p:grpSpPr>
          <a:xfrm rot="0">
            <a:off x="5753224" y="9258300"/>
            <a:ext cx="9511178" cy="214890"/>
            <a:chOff x="0" y="0"/>
            <a:chExt cx="25294954" cy="571500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255270"/>
              <a:ext cx="25294954" cy="69850"/>
            </a:xfrm>
            <a:custGeom>
              <a:avLst/>
              <a:gdLst/>
              <a:ahLst/>
              <a:cxnLst/>
              <a:rect r="r" b="b" t="t" l="l"/>
              <a:pathLst>
                <a:path h="69850" w="25294954">
                  <a:moveTo>
                    <a:pt x="25004123" y="0"/>
                  </a:moveTo>
                  <a:lnTo>
                    <a:pt x="0" y="0"/>
                  </a:lnTo>
                  <a:lnTo>
                    <a:pt x="0" y="69850"/>
                  </a:lnTo>
                  <a:lnTo>
                    <a:pt x="25294954" y="69850"/>
                  </a:lnTo>
                  <a:lnTo>
                    <a:pt x="25294954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name="TextBox 17" id="17"/>
          <p:cNvSpPr txBox="true"/>
          <p:nvPr/>
        </p:nvSpPr>
        <p:spPr>
          <a:xfrm rot="0">
            <a:off x="15374896" y="9239250"/>
            <a:ext cx="1884404" cy="2270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680"/>
              </a:lnSpc>
            </a:pP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OCTOBER </a:t>
            </a: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2025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857250" y="9246132"/>
            <a:ext cx="4919387" cy="2270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Y</a:t>
            </a: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OUTH PERSPECTIVES IN CONTEMPORARY EUROPE</a:t>
            </a:r>
          </a:p>
        </p:txBody>
      </p:sp>
      <p:sp>
        <p:nvSpPr>
          <p:cNvPr name="AutoShape 19" id="19"/>
          <p:cNvSpPr/>
          <p:nvPr/>
        </p:nvSpPr>
        <p:spPr>
          <a:xfrm>
            <a:off x="5897880" y="3798389"/>
            <a:ext cx="6492240" cy="0"/>
          </a:xfrm>
          <a:prstGeom prst="line">
            <a:avLst/>
          </a:prstGeom>
          <a:ln cap="flat" w="38100">
            <a:solidFill>
              <a:srgbClr val="000000"/>
            </a:solidFill>
            <a:prstDash val="sysDash"/>
            <a:headEnd type="none" len="sm" w="sm"/>
            <a:tailEnd type="none" len="sm" w="sm"/>
          </a:ln>
        </p:spPr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>
  <p:cSld>
    <p:bg>
      <p:bgPr>
        <a:solidFill>
          <a:srgbClr val="F5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>
            <a:off x="9361002" y="1397241"/>
            <a:ext cx="48213" cy="5690564"/>
          </a:xfrm>
          <a:prstGeom prst="rect">
            <a:avLst/>
          </a:prstGeom>
          <a:solidFill>
            <a:srgbClr val="000000"/>
          </a:solidFill>
        </p:spPr>
      </p:sp>
      <p:grpSp>
        <p:nvGrpSpPr>
          <p:cNvPr name="Group 3" id="3"/>
          <p:cNvGrpSpPr/>
          <p:nvPr/>
        </p:nvGrpSpPr>
        <p:grpSpPr>
          <a:xfrm rot="0">
            <a:off x="9144363" y="1397241"/>
            <a:ext cx="490804" cy="490804"/>
            <a:chOff x="0" y="0"/>
            <a:chExt cx="6350000" cy="63500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06693"/>
            </a:solidFill>
          </p:spPr>
        </p:sp>
      </p:grpSp>
      <p:grpSp>
        <p:nvGrpSpPr>
          <p:cNvPr name="Group 5" id="5"/>
          <p:cNvGrpSpPr/>
          <p:nvPr/>
        </p:nvGrpSpPr>
        <p:grpSpPr>
          <a:xfrm rot="0">
            <a:off x="9144363" y="1397241"/>
            <a:ext cx="490804" cy="490804"/>
            <a:chOff x="0" y="0"/>
            <a:chExt cx="6350000" cy="63500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2E5591"/>
            </a:solidFill>
          </p:spPr>
        </p:sp>
      </p:grpSp>
      <p:grpSp>
        <p:nvGrpSpPr>
          <p:cNvPr name="Group 7" id="7"/>
          <p:cNvGrpSpPr/>
          <p:nvPr/>
        </p:nvGrpSpPr>
        <p:grpSpPr>
          <a:xfrm rot="0">
            <a:off x="5753224" y="9258300"/>
            <a:ext cx="9511178" cy="214890"/>
            <a:chOff x="0" y="0"/>
            <a:chExt cx="25294954" cy="57150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255270"/>
              <a:ext cx="25294954" cy="69850"/>
            </a:xfrm>
            <a:custGeom>
              <a:avLst/>
              <a:gdLst/>
              <a:ahLst/>
              <a:cxnLst/>
              <a:rect r="r" b="b" t="t" l="l"/>
              <a:pathLst>
                <a:path h="69850" w="25294954">
                  <a:moveTo>
                    <a:pt x="25004123" y="0"/>
                  </a:moveTo>
                  <a:lnTo>
                    <a:pt x="0" y="0"/>
                  </a:lnTo>
                  <a:lnTo>
                    <a:pt x="0" y="69850"/>
                  </a:lnTo>
                  <a:lnTo>
                    <a:pt x="25294954" y="69850"/>
                  </a:lnTo>
                  <a:lnTo>
                    <a:pt x="25294954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grpSp>
        <p:nvGrpSpPr>
          <p:cNvPr name="Group 9" id="9"/>
          <p:cNvGrpSpPr/>
          <p:nvPr/>
        </p:nvGrpSpPr>
        <p:grpSpPr>
          <a:xfrm rot="0">
            <a:off x="9152202" y="3243702"/>
            <a:ext cx="417600" cy="417600"/>
            <a:chOff x="0" y="0"/>
            <a:chExt cx="1913890" cy="191389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1913890" cy="1913890"/>
            </a:xfrm>
            <a:custGeom>
              <a:avLst/>
              <a:gdLst/>
              <a:ahLst/>
              <a:cxnLst/>
              <a:rect r="r" b="b" t="t" l="l"/>
              <a:pathLst>
                <a:path h="1913890" w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FFDE59"/>
            </a:solidFill>
          </p:spPr>
        </p:sp>
      </p:grpSp>
      <p:grpSp>
        <p:nvGrpSpPr>
          <p:cNvPr name="Group 11" id="11"/>
          <p:cNvGrpSpPr>
            <a:grpSpLocks noChangeAspect="true"/>
          </p:cNvGrpSpPr>
          <p:nvPr/>
        </p:nvGrpSpPr>
        <p:grpSpPr>
          <a:xfrm rot="0">
            <a:off x="9144000" y="6915606"/>
            <a:ext cx="482217" cy="417600"/>
            <a:chOff x="0" y="0"/>
            <a:chExt cx="6350000" cy="54991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6350000" cy="5499100"/>
            </a:xfrm>
            <a:custGeom>
              <a:avLst/>
              <a:gdLst/>
              <a:ahLst/>
              <a:cxnLst/>
              <a:rect r="r" b="b" t="t" l="l"/>
              <a:pathLst>
                <a:path h="5499100" w="6350000">
                  <a:moveTo>
                    <a:pt x="0" y="5499100"/>
                  </a:moveTo>
                  <a:lnTo>
                    <a:pt x="3175000" y="0"/>
                  </a:lnTo>
                  <a:lnTo>
                    <a:pt x="6350000" y="5499100"/>
                  </a:lnTo>
                  <a:lnTo>
                    <a:pt x="0" y="5499100"/>
                  </a:lnTo>
                  <a:close/>
                </a:path>
              </a:pathLst>
            </a:custGeom>
            <a:solidFill>
              <a:srgbClr val="FFDE59"/>
            </a:solidFill>
          </p:spPr>
        </p:sp>
      </p:grpSp>
      <p:sp>
        <p:nvSpPr>
          <p:cNvPr name="TextBox 13" id="13"/>
          <p:cNvSpPr txBox="true"/>
          <p:nvPr/>
        </p:nvSpPr>
        <p:spPr>
          <a:xfrm rot="0">
            <a:off x="1712025" y="3322872"/>
            <a:ext cx="5646620" cy="19708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7679"/>
              </a:lnSpc>
            </a:pPr>
            <a:r>
              <a:rPr lang="en-US" sz="6399" b="true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Plenary discussion</a:t>
            </a:r>
          </a:p>
        </p:txBody>
      </p:sp>
      <p:grpSp>
        <p:nvGrpSpPr>
          <p:cNvPr name="Group 14" id="14"/>
          <p:cNvGrpSpPr/>
          <p:nvPr/>
        </p:nvGrpSpPr>
        <p:grpSpPr>
          <a:xfrm rot="0">
            <a:off x="9989763" y="1486637"/>
            <a:ext cx="6983887" cy="717638"/>
            <a:chOff x="0" y="0"/>
            <a:chExt cx="9311849" cy="956851"/>
          </a:xfrm>
        </p:grpSpPr>
        <p:sp>
          <p:nvSpPr>
            <p:cNvPr name="TextBox 15" id="15"/>
            <p:cNvSpPr txBox="true"/>
            <p:nvPr/>
          </p:nvSpPr>
          <p:spPr>
            <a:xfrm rot="0">
              <a:off x="0" y="-19050"/>
              <a:ext cx="9311849" cy="4350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2520"/>
                </a:lnSpc>
              </a:pPr>
              <a:r>
                <a:rPr lang="en-US" b="true" sz="2100" spc="52">
                  <a:solidFill>
                    <a:srgbClr val="000000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WHAT DID YOU FIND OUT?</a:t>
              </a:r>
            </a:p>
          </p:txBody>
        </p:sp>
        <p:sp>
          <p:nvSpPr>
            <p:cNvPr name="TextBox 16" id="16"/>
            <p:cNvSpPr txBox="true"/>
            <p:nvPr/>
          </p:nvSpPr>
          <p:spPr>
            <a:xfrm rot="0">
              <a:off x="0" y="497111"/>
              <a:ext cx="9311849" cy="45974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2730"/>
                </a:lnSpc>
              </a:pPr>
              <a:r>
                <a:rPr lang="en-US" sz="2100" spc="21">
                  <a:solidFill>
                    <a:srgbClr val="000000"/>
                  </a:solidFill>
                  <a:latin typeface="Poppins Light"/>
                  <a:ea typeface="Poppins Light"/>
                  <a:cs typeface="Poppins Light"/>
                  <a:sym typeface="Poppins Light"/>
                </a:rPr>
                <a:t>Main findings of the exercise from each group</a:t>
              </a: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9989763" y="3296496"/>
            <a:ext cx="6983887" cy="717638"/>
            <a:chOff x="0" y="0"/>
            <a:chExt cx="9311849" cy="956851"/>
          </a:xfrm>
        </p:grpSpPr>
        <p:sp>
          <p:nvSpPr>
            <p:cNvPr name="TextBox 18" id="18"/>
            <p:cNvSpPr txBox="true"/>
            <p:nvPr/>
          </p:nvSpPr>
          <p:spPr>
            <a:xfrm rot="0">
              <a:off x="0" y="-19050"/>
              <a:ext cx="9311849" cy="4350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2520"/>
                </a:lnSpc>
              </a:pPr>
              <a:r>
                <a:rPr lang="en-US" b="true" sz="2100" spc="52">
                  <a:solidFill>
                    <a:srgbClr val="000000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ARE THE ITEMS RELEVANT IN YOUR CONTEXT?</a:t>
              </a:r>
            </a:p>
          </p:txBody>
        </p:sp>
        <p:sp>
          <p:nvSpPr>
            <p:cNvPr name="TextBox 19" id="19"/>
            <p:cNvSpPr txBox="true"/>
            <p:nvPr/>
          </p:nvSpPr>
          <p:spPr>
            <a:xfrm rot="0">
              <a:off x="0" y="497111"/>
              <a:ext cx="9311849" cy="45974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2730"/>
                </a:lnSpc>
              </a:pPr>
              <a:r>
                <a:rPr lang="en-US" sz="2100" spc="21">
                  <a:solidFill>
                    <a:srgbClr val="000000"/>
                  </a:solidFill>
                  <a:latin typeface="Poppins Light"/>
                  <a:ea typeface="Poppins Light"/>
                  <a:cs typeface="Poppins Light"/>
                  <a:sym typeface="Poppins Light"/>
                </a:rPr>
                <a:t>if yes, how?</a:t>
              </a:r>
            </a:p>
          </p:txBody>
        </p:sp>
      </p:grpSp>
      <p:sp>
        <p:nvSpPr>
          <p:cNvPr name="TextBox 20" id="20"/>
          <p:cNvSpPr txBox="true"/>
          <p:nvPr/>
        </p:nvSpPr>
        <p:spPr>
          <a:xfrm rot="0">
            <a:off x="9989763" y="5095097"/>
            <a:ext cx="6983887" cy="3310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</a:pPr>
            <a:r>
              <a:rPr lang="en-US" b="true" sz="2100" spc="52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ANY STEPS TAKEN TO ADDRESS ITEM 1/2/3?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9989763" y="6912748"/>
            <a:ext cx="7441802" cy="3310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</a:pPr>
            <a:r>
              <a:rPr lang="en-US" b="true" sz="2100" spc="52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WHAT ACTION / SUPPORT NEEDED TO ADDRESS THEM?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5374896" y="9239250"/>
            <a:ext cx="1884404" cy="2270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680"/>
              </a:lnSpc>
            </a:pP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OCTOBER </a:t>
            </a: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2025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754166" y="9239250"/>
            <a:ext cx="4884759" cy="2270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Y</a:t>
            </a: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OUTH PERSPECTIVES IN CONTEMPORARY EUROPE</a:t>
            </a:r>
          </a:p>
        </p:txBody>
      </p:sp>
      <p:grpSp>
        <p:nvGrpSpPr>
          <p:cNvPr name="Group 24" id="24"/>
          <p:cNvGrpSpPr/>
          <p:nvPr/>
        </p:nvGrpSpPr>
        <p:grpSpPr>
          <a:xfrm rot="0">
            <a:off x="9115600" y="5048297"/>
            <a:ext cx="490804" cy="490804"/>
            <a:chOff x="0" y="0"/>
            <a:chExt cx="6350000" cy="6350000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E4F6FF"/>
            </a:solidFill>
          </p:spPr>
        </p:sp>
      </p:grp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5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8453749" cy="10287000"/>
            <a:chOff x="0" y="0"/>
            <a:chExt cx="2859663" cy="3479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859663" cy="3479800"/>
            </a:xfrm>
            <a:custGeom>
              <a:avLst/>
              <a:gdLst/>
              <a:ahLst/>
              <a:cxnLst/>
              <a:rect r="r" b="b" t="t" l="l"/>
              <a:pathLst>
                <a:path h="3479800" w="2859663">
                  <a:moveTo>
                    <a:pt x="0" y="0"/>
                  </a:moveTo>
                  <a:lnTo>
                    <a:pt x="2859663" y="0"/>
                  </a:lnTo>
                  <a:lnTo>
                    <a:pt x="2859663" y="3479800"/>
                  </a:lnTo>
                  <a:lnTo>
                    <a:pt x="0" y="3479800"/>
                  </a:lnTo>
                  <a:close/>
                </a:path>
              </a:pathLst>
            </a:custGeom>
            <a:solidFill>
              <a:srgbClr val="2E5591"/>
            </a:solidFill>
          </p:spPr>
        </p:sp>
      </p:grpSp>
      <p:sp>
        <p:nvSpPr>
          <p:cNvPr name="Freeform 4" id="4"/>
          <p:cNvSpPr/>
          <p:nvPr/>
        </p:nvSpPr>
        <p:spPr>
          <a:xfrm flipH="false" flipV="false" rot="0">
            <a:off x="578522" y="4915195"/>
            <a:ext cx="4071571" cy="2035786"/>
          </a:xfrm>
          <a:custGeom>
            <a:avLst/>
            <a:gdLst/>
            <a:ahLst/>
            <a:cxnLst/>
            <a:rect r="r" b="b" t="t" l="l"/>
            <a:pathLst>
              <a:path h="2035786" w="4071571">
                <a:moveTo>
                  <a:pt x="0" y="0"/>
                </a:moveTo>
                <a:lnTo>
                  <a:pt x="4071571" y="0"/>
                </a:lnTo>
                <a:lnTo>
                  <a:pt x="4071571" y="2035785"/>
                </a:lnTo>
                <a:lnTo>
                  <a:pt x="0" y="203578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-5400000">
            <a:off x="147076" y="431446"/>
            <a:ext cx="4934464" cy="4071571"/>
            <a:chOff x="0" y="0"/>
            <a:chExt cx="1669189" cy="1377297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669189" cy="1377297"/>
            </a:xfrm>
            <a:custGeom>
              <a:avLst/>
              <a:gdLst/>
              <a:ahLst/>
              <a:cxnLst/>
              <a:rect r="r" b="b" t="t" l="l"/>
              <a:pathLst>
                <a:path h="1377297" w="1669189">
                  <a:moveTo>
                    <a:pt x="0" y="0"/>
                  </a:moveTo>
                  <a:lnTo>
                    <a:pt x="1669189" y="0"/>
                  </a:lnTo>
                  <a:lnTo>
                    <a:pt x="1669189" y="1377297"/>
                  </a:lnTo>
                  <a:lnTo>
                    <a:pt x="0" y="1377297"/>
                  </a:lnTo>
                  <a:close/>
                </a:path>
              </a:pathLst>
            </a:custGeom>
            <a:solidFill>
              <a:srgbClr val="FFDE59"/>
            </a:solidFill>
          </p:spPr>
        </p:sp>
      </p:grpSp>
      <p:sp>
        <p:nvSpPr>
          <p:cNvPr name="TextBox 7" id="7"/>
          <p:cNvSpPr txBox="true"/>
          <p:nvPr/>
        </p:nvSpPr>
        <p:spPr>
          <a:xfrm rot="0">
            <a:off x="9144000" y="2117414"/>
            <a:ext cx="7519761" cy="10139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7680"/>
              </a:lnSpc>
              <a:spcBef>
                <a:spcPct val="0"/>
              </a:spcBef>
            </a:pPr>
            <a:r>
              <a:rPr lang="en-US" b="true" sz="6400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Thank you!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9146688" y="3549953"/>
            <a:ext cx="8352963" cy="11197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320"/>
              </a:lnSpc>
            </a:pPr>
            <a:r>
              <a:rPr lang="en-US" sz="3600" spc="90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rPr>
              <a:t>— COMMENTS, QUESTIONS AND REACTIONS WELCOME</a:t>
            </a:r>
          </a:p>
        </p:txBody>
      </p:sp>
      <p:grpSp>
        <p:nvGrpSpPr>
          <p:cNvPr name="Group 9" id="9"/>
          <p:cNvGrpSpPr/>
          <p:nvPr/>
        </p:nvGrpSpPr>
        <p:grpSpPr>
          <a:xfrm rot="0">
            <a:off x="4087173" y="5942831"/>
            <a:ext cx="4366576" cy="4366576"/>
            <a:chOff x="0" y="0"/>
            <a:chExt cx="6350000" cy="635000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E4F6FF"/>
            </a:solidFill>
          </p:spPr>
        </p:sp>
      </p:grpSp>
      <p:sp>
        <p:nvSpPr>
          <p:cNvPr name="TextBox 11" id="11"/>
          <p:cNvSpPr txBox="true"/>
          <p:nvPr/>
        </p:nvSpPr>
        <p:spPr>
          <a:xfrm rot="0">
            <a:off x="12534776" y="9239250"/>
            <a:ext cx="4964876" cy="2270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680"/>
              </a:lnSpc>
            </a:pP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Y</a:t>
            </a: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OUTH PERSPECTIVES IN CONTEMPORARY EUROPE</a:t>
            </a:r>
          </a:p>
        </p:txBody>
      </p:sp>
      <p:grpSp>
        <p:nvGrpSpPr>
          <p:cNvPr name="Group 12" id="12"/>
          <p:cNvGrpSpPr/>
          <p:nvPr/>
        </p:nvGrpSpPr>
        <p:grpSpPr>
          <a:xfrm rot="0">
            <a:off x="9466492" y="9258300"/>
            <a:ext cx="2926301" cy="214890"/>
            <a:chOff x="0" y="0"/>
            <a:chExt cx="7782490" cy="571500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255270"/>
              <a:ext cx="7782490" cy="69850"/>
            </a:xfrm>
            <a:custGeom>
              <a:avLst/>
              <a:gdLst/>
              <a:ahLst/>
              <a:cxnLst/>
              <a:rect r="r" b="b" t="t" l="l"/>
              <a:pathLst>
                <a:path h="69850" w="7782490">
                  <a:moveTo>
                    <a:pt x="7491661" y="0"/>
                  </a:moveTo>
                  <a:lnTo>
                    <a:pt x="0" y="0"/>
                  </a:lnTo>
                  <a:lnTo>
                    <a:pt x="0" y="69850"/>
                  </a:lnTo>
                  <a:lnTo>
                    <a:pt x="7782490" y="69850"/>
                  </a:lnTo>
                  <a:lnTo>
                    <a:pt x="7782490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name="TextBox 14" id="14"/>
          <p:cNvSpPr txBox="true"/>
          <p:nvPr/>
        </p:nvSpPr>
        <p:spPr>
          <a:xfrm rot="0">
            <a:off x="15374896" y="801642"/>
            <a:ext cx="1884404" cy="2270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680"/>
              </a:lnSpc>
            </a:pP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OCTOBER </a:t>
            </a: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2025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5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9834251" y="0"/>
            <a:ext cx="8453749" cy="10287000"/>
            <a:chOff x="0" y="0"/>
            <a:chExt cx="2859663" cy="3479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859663" cy="3479800"/>
            </a:xfrm>
            <a:custGeom>
              <a:avLst/>
              <a:gdLst/>
              <a:ahLst/>
              <a:cxnLst/>
              <a:rect r="r" b="b" t="t" l="l"/>
              <a:pathLst>
                <a:path h="3479800" w="2859663">
                  <a:moveTo>
                    <a:pt x="0" y="0"/>
                  </a:moveTo>
                  <a:lnTo>
                    <a:pt x="2859663" y="0"/>
                  </a:lnTo>
                  <a:lnTo>
                    <a:pt x="2859663" y="3479800"/>
                  </a:lnTo>
                  <a:lnTo>
                    <a:pt x="0" y="3479800"/>
                  </a:lnTo>
                  <a:close/>
                </a:path>
              </a:pathLst>
            </a:custGeom>
            <a:solidFill>
              <a:srgbClr val="2E5591"/>
            </a:solidFill>
          </p:spPr>
        </p:sp>
      </p:grpSp>
      <p:sp>
        <p:nvSpPr>
          <p:cNvPr name="Freeform 4" id="4"/>
          <p:cNvSpPr/>
          <p:nvPr/>
        </p:nvSpPr>
        <p:spPr>
          <a:xfrm flipH="false" flipV="false" rot="5400000">
            <a:off x="10237278" y="7257357"/>
            <a:ext cx="4167712" cy="2083856"/>
          </a:xfrm>
          <a:custGeom>
            <a:avLst/>
            <a:gdLst/>
            <a:ahLst/>
            <a:cxnLst/>
            <a:rect r="r" b="b" t="t" l="l"/>
            <a:pathLst>
              <a:path h="2083856" w="4167712">
                <a:moveTo>
                  <a:pt x="0" y="0"/>
                </a:moveTo>
                <a:lnTo>
                  <a:pt x="4167711" y="0"/>
                </a:lnTo>
                <a:lnTo>
                  <a:pt x="4167711" y="2083856"/>
                </a:lnTo>
                <a:lnTo>
                  <a:pt x="0" y="208385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13344011" y="6215429"/>
            <a:ext cx="4934464" cy="4071571"/>
            <a:chOff x="0" y="0"/>
            <a:chExt cx="1669189" cy="1377297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669189" cy="1377297"/>
            </a:xfrm>
            <a:custGeom>
              <a:avLst/>
              <a:gdLst/>
              <a:ahLst/>
              <a:cxnLst/>
              <a:rect r="r" b="b" t="t" l="l"/>
              <a:pathLst>
                <a:path h="1377297" w="1669189">
                  <a:moveTo>
                    <a:pt x="0" y="0"/>
                  </a:moveTo>
                  <a:lnTo>
                    <a:pt x="1669189" y="0"/>
                  </a:lnTo>
                  <a:lnTo>
                    <a:pt x="1669189" y="1377297"/>
                  </a:lnTo>
                  <a:lnTo>
                    <a:pt x="0" y="1377297"/>
                  </a:lnTo>
                  <a:close/>
                </a:path>
              </a:pathLst>
            </a:custGeom>
            <a:solidFill>
              <a:srgbClr val="E4F6FF"/>
            </a:solidFill>
          </p:spPr>
        </p:sp>
      </p:grpSp>
      <p:sp>
        <p:nvSpPr>
          <p:cNvPr name="TextBox 7" id="7"/>
          <p:cNvSpPr txBox="true"/>
          <p:nvPr/>
        </p:nvSpPr>
        <p:spPr>
          <a:xfrm rot="0">
            <a:off x="1028700" y="1439277"/>
            <a:ext cx="5978789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760"/>
              </a:lnSpc>
            </a:pPr>
            <a:r>
              <a:rPr lang="en-US" sz="4800" b="true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BACKGROUND</a:t>
            </a:r>
          </a:p>
        </p:txBody>
      </p:sp>
      <p:grpSp>
        <p:nvGrpSpPr>
          <p:cNvPr name="Group 8" id="8"/>
          <p:cNvGrpSpPr/>
          <p:nvPr/>
        </p:nvGrpSpPr>
        <p:grpSpPr>
          <a:xfrm rot="0">
            <a:off x="13921424" y="1848852"/>
            <a:ext cx="4366576" cy="4366576"/>
            <a:chOff x="0" y="0"/>
            <a:chExt cx="6350000" cy="63500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FDE59"/>
            </a:solidFill>
          </p:spPr>
        </p:sp>
      </p:grpSp>
      <p:sp>
        <p:nvSpPr>
          <p:cNvPr name="TextBox 10" id="10"/>
          <p:cNvSpPr txBox="true"/>
          <p:nvPr/>
        </p:nvSpPr>
        <p:spPr>
          <a:xfrm rot="0">
            <a:off x="781050" y="9239250"/>
            <a:ext cx="4996923" cy="2270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Y</a:t>
            </a: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OUTH PERSPECTIVES IN CONTEMPORARY EUROPE</a:t>
            </a:r>
          </a:p>
        </p:txBody>
      </p:sp>
      <p:grpSp>
        <p:nvGrpSpPr>
          <p:cNvPr name="Group 11" id="11"/>
          <p:cNvGrpSpPr/>
          <p:nvPr/>
        </p:nvGrpSpPr>
        <p:grpSpPr>
          <a:xfrm rot="0">
            <a:off x="5753224" y="9258300"/>
            <a:ext cx="3390776" cy="214890"/>
            <a:chOff x="0" y="0"/>
            <a:chExt cx="9017760" cy="5715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255270"/>
              <a:ext cx="9017760" cy="69850"/>
            </a:xfrm>
            <a:custGeom>
              <a:avLst/>
              <a:gdLst/>
              <a:ahLst/>
              <a:cxnLst/>
              <a:rect r="r" b="b" t="t" l="l"/>
              <a:pathLst>
                <a:path h="69850" w="9017760">
                  <a:moveTo>
                    <a:pt x="8726929" y="0"/>
                  </a:moveTo>
                  <a:lnTo>
                    <a:pt x="0" y="0"/>
                  </a:lnTo>
                  <a:lnTo>
                    <a:pt x="0" y="69850"/>
                  </a:lnTo>
                  <a:lnTo>
                    <a:pt x="9017760" y="69850"/>
                  </a:lnTo>
                  <a:lnTo>
                    <a:pt x="9017760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name="TextBox 13" id="13"/>
          <p:cNvSpPr txBox="true"/>
          <p:nvPr/>
        </p:nvSpPr>
        <p:spPr>
          <a:xfrm rot="0">
            <a:off x="1028700" y="801642"/>
            <a:ext cx="3328876" cy="2270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1680"/>
              </a:lnSpc>
            </a:pP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OCTOBER </a:t>
            </a: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2025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028700" y="3353753"/>
            <a:ext cx="8477022" cy="35318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518160" indent="-259080" lvl="1">
              <a:lnSpc>
                <a:spcPts val="3120"/>
              </a:lnSpc>
              <a:buFont typeface="Arial"/>
              <a:buChar char="•"/>
            </a:pPr>
            <a:r>
              <a:rPr lang="en-US" sz="2400" spc="24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rPr>
              <a:t>Aims to support youth organisations in better understanding, monitoring and addressing the issue of shrinking civic space </a:t>
            </a:r>
          </a:p>
          <a:p>
            <a:pPr algn="l">
              <a:lnSpc>
                <a:spcPts val="3120"/>
              </a:lnSpc>
            </a:pPr>
          </a:p>
          <a:p>
            <a:pPr algn="l">
              <a:lnSpc>
                <a:spcPts val="3120"/>
              </a:lnSpc>
            </a:pPr>
          </a:p>
          <a:p>
            <a:pPr algn="l" marL="518160" indent="-259080" lvl="1">
              <a:lnSpc>
                <a:spcPts val="3120"/>
              </a:lnSpc>
              <a:buFont typeface="Arial"/>
              <a:buChar char="•"/>
            </a:pPr>
            <a:r>
              <a:rPr lang="en-US" sz="2400" spc="24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rPr>
              <a:t>Informed by and based on the latest Youth Partnership report on Democracy and Youth Civic Space (Dezelan, Isernia and Stapleton, 2025) </a:t>
            </a:r>
          </a:p>
          <a:p>
            <a:pPr algn="l">
              <a:lnSpc>
                <a:spcPts val="3120"/>
              </a:lnSpc>
            </a:pP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5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976010" y="3744278"/>
            <a:ext cx="12773823" cy="31413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3120"/>
              </a:lnSpc>
            </a:pPr>
            <a:r>
              <a:rPr lang="en-US" sz="2400" spc="24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rPr>
              <a:t>Youth civic space can be understood as the </a:t>
            </a:r>
            <a:r>
              <a:rPr lang="en-US" sz="2400" spc="24" u="sng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rPr>
              <a:t>physical, social, digital, and</a:t>
            </a:r>
          </a:p>
          <a:p>
            <a:pPr algn="l">
              <a:lnSpc>
                <a:spcPts val="3120"/>
              </a:lnSpc>
            </a:pPr>
            <a:r>
              <a:rPr lang="en-US" sz="2400" spc="24" u="sng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rPr>
              <a:t>institutional environments where young people can exercise their rights</a:t>
            </a:r>
            <a:r>
              <a:rPr lang="en-US" sz="2400" spc="24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rPr>
              <a:t> to freely associate, assemble, express </a:t>
            </a:r>
            <a:r>
              <a:rPr lang="en-US" sz="2400" spc="24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rPr>
              <a:t>themselves, and </a:t>
            </a:r>
            <a:r>
              <a:rPr lang="en-US" sz="2400" spc="24" u="sng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rPr>
              <a:t>participate in shaping the decisions that affect their lives and societies</a:t>
            </a:r>
            <a:r>
              <a:rPr lang="en-US" sz="2400" spc="24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rPr>
              <a:t>. </a:t>
            </a:r>
          </a:p>
          <a:p>
            <a:pPr algn="l">
              <a:lnSpc>
                <a:spcPts val="3120"/>
              </a:lnSpc>
            </a:pPr>
          </a:p>
          <a:p>
            <a:pPr algn="l">
              <a:lnSpc>
                <a:spcPts val="3120"/>
              </a:lnSpc>
            </a:pPr>
            <a:r>
              <a:rPr lang="en-US" sz="2400" spc="24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rPr>
              <a:t>It encompasses </a:t>
            </a:r>
            <a:r>
              <a:rPr lang="en-US" sz="2400" spc="24" b="true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formal</a:t>
            </a:r>
            <a:r>
              <a:rPr lang="en-US" sz="2400" spc="24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rPr>
              <a:t> arenas (such as youth councils, parliam</a:t>
            </a:r>
            <a:r>
              <a:rPr lang="en-US" sz="2400" spc="24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rPr>
              <a:t>ents, school unions, or consultation processes) and </a:t>
            </a:r>
            <a:r>
              <a:rPr lang="en-US" sz="2400" spc="24" b="true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informal</a:t>
            </a:r>
            <a:r>
              <a:rPr lang="en-US" sz="2400" spc="24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rPr>
              <a:t> or grassroots spaces (such as online platforms, protest movements, or community initiatives).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12596002" y="7504795"/>
            <a:ext cx="5691998" cy="2782205"/>
            <a:chOff x="0" y="0"/>
            <a:chExt cx="1925441" cy="941141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1925441" cy="941141"/>
            </a:xfrm>
            <a:custGeom>
              <a:avLst/>
              <a:gdLst/>
              <a:ahLst/>
              <a:cxnLst/>
              <a:rect r="r" b="b" t="t" l="l"/>
              <a:pathLst>
                <a:path h="941141" w="1925441">
                  <a:moveTo>
                    <a:pt x="0" y="0"/>
                  </a:moveTo>
                  <a:lnTo>
                    <a:pt x="1925441" y="0"/>
                  </a:lnTo>
                  <a:lnTo>
                    <a:pt x="1925441" y="941141"/>
                  </a:lnTo>
                  <a:lnTo>
                    <a:pt x="0" y="941141"/>
                  </a:lnTo>
                  <a:close/>
                </a:path>
              </a:pathLst>
            </a:custGeom>
            <a:solidFill>
              <a:srgbClr val="FFDE59"/>
            </a:solidFill>
          </p:spPr>
        </p:sp>
      </p:grpSp>
      <p:grpSp>
        <p:nvGrpSpPr>
          <p:cNvPr name="Group 5" id="5"/>
          <p:cNvGrpSpPr/>
          <p:nvPr/>
        </p:nvGrpSpPr>
        <p:grpSpPr>
          <a:xfrm rot="0">
            <a:off x="0" y="7504795"/>
            <a:ext cx="5531873" cy="2782205"/>
            <a:chOff x="0" y="0"/>
            <a:chExt cx="1871275" cy="941141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871275" cy="941141"/>
            </a:xfrm>
            <a:custGeom>
              <a:avLst/>
              <a:gdLst/>
              <a:ahLst/>
              <a:cxnLst/>
              <a:rect r="r" b="b" t="t" l="l"/>
              <a:pathLst>
                <a:path h="941141" w="1871275">
                  <a:moveTo>
                    <a:pt x="0" y="0"/>
                  </a:moveTo>
                  <a:lnTo>
                    <a:pt x="1871275" y="0"/>
                  </a:lnTo>
                  <a:lnTo>
                    <a:pt x="1871275" y="941141"/>
                  </a:lnTo>
                  <a:lnTo>
                    <a:pt x="0" y="941141"/>
                  </a:lnTo>
                  <a:close/>
                </a:path>
              </a:pathLst>
            </a:custGeom>
            <a:solidFill>
              <a:srgbClr val="2E5591"/>
            </a:solidFill>
          </p:spPr>
        </p:sp>
      </p:grpSp>
      <p:grpSp>
        <p:nvGrpSpPr>
          <p:cNvPr name="Group 7" id="7"/>
          <p:cNvGrpSpPr/>
          <p:nvPr/>
        </p:nvGrpSpPr>
        <p:grpSpPr>
          <a:xfrm rot="0">
            <a:off x="4157039" y="7504795"/>
            <a:ext cx="8438963" cy="2782205"/>
            <a:chOff x="0" y="0"/>
            <a:chExt cx="2854661" cy="941141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854661" cy="941141"/>
            </a:xfrm>
            <a:custGeom>
              <a:avLst/>
              <a:gdLst/>
              <a:ahLst/>
              <a:cxnLst/>
              <a:rect r="r" b="b" t="t" l="l"/>
              <a:pathLst>
                <a:path h="941141" w="2854661">
                  <a:moveTo>
                    <a:pt x="0" y="0"/>
                  </a:moveTo>
                  <a:lnTo>
                    <a:pt x="2854661" y="0"/>
                  </a:lnTo>
                  <a:lnTo>
                    <a:pt x="2854661" y="941141"/>
                  </a:lnTo>
                  <a:lnTo>
                    <a:pt x="0" y="941141"/>
                  </a:lnTo>
                  <a:close/>
                </a:path>
              </a:pathLst>
            </a:custGeom>
            <a:solidFill>
              <a:srgbClr val="E4F6FF"/>
            </a:solidFill>
          </p:spPr>
        </p:sp>
      </p:grpSp>
      <p:sp>
        <p:nvSpPr>
          <p:cNvPr name="Freeform 9" id="9"/>
          <p:cNvSpPr/>
          <p:nvPr/>
        </p:nvSpPr>
        <p:spPr>
          <a:xfrm flipH="false" flipV="false" rot="5400000">
            <a:off x="2079910" y="8200346"/>
            <a:ext cx="2782205" cy="1391102"/>
          </a:xfrm>
          <a:custGeom>
            <a:avLst/>
            <a:gdLst/>
            <a:ahLst/>
            <a:cxnLst/>
            <a:rect r="r" b="b" t="t" l="l"/>
            <a:pathLst>
              <a:path h="1391102" w="2782205">
                <a:moveTo>
                  <a:pt x="0" y="0"/>
                </a:moveTo>
                <a:lnTo>
                  <a:pt x="2782205" y="0"/>
                </a:lnTo>
                <a:lnTo>
                  <a:pt x="2782205" y="1391103"/>
                </a:lnTo>
                <a:lnTo>
                  <a:pt x="0" y="13911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1976010" y="2093028"/>
            <a:ext cx="11612336" cy="1374892"/>
            <a:chOff x="0" y="0"/>
            <a:chExt cx="15483115" cy="1833190"/>
          </a:xfrm>
        </p:grpSpPr>
        <p:sp>
          <p:nvSpPr>
            <p:cNvPr name="TextBox 11" id="11"/>
            <p:cNvSpPr txBox="true"/>
            <p:nvPr/>
          </p:nvSpPr>
          <p:spPr>
            <a:xfrm rot="0">
              <a:off x="0" y="-57150"/>
              <a:ext cx="15483115" cy="13329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7679"/>
                </a:lnSpc>
              </a:pPr>
              <a:r>
                <a:rPr lang="en-US" sz="6399" b="true">
                  <a:solidFill>
                    <a:srgbClr val="000000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What is youth civic space?</a:t>
              </a:r>
            </a:p>
          </p:txBody>
        </p:sp>
        <p:sp>
          <p:nvSpPr>
            <p:cNvPr name="TextBox 12" id="12"/>
            <p:cNvSpPr txBox="true"/>
            <p:nvPr/>
          </p:nvSpPr>
          <p:spPr>
            <a:xfrm rot="0">
              <a:off x="0" y="1398123"/>
              <a:ext cx="15483115" cy="4350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2520"/>
                </a:lnSpc>
              </a:pPr>
              <a:r>
                <a:rPr lang="en-US" b="true" sz="2100" spc="52">
                  <a:solidFill>
                    <a:srgbClr val="000000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A WORKING DEFINITION</a:t>
              </a:r>
            </a:p>
          </p:txBody>
        </p:sp>
      </p:grpSp>
      <p:grpSp>
        <p:nvGrpSpPr>
          <p:cNvPr name="Group 13" id="13"/>
          <p:cNvGrpSpPr/>
          <p:nvPr/>
        </p:nvGrpSpPr>
        <p:grpSpPr>
          <a:xfrm rot="0">
            <a:off x="5753224" y="813810"/>
            <a:ext cx="9511178" cy="214890"/>
            <a:chOff x="0" y="0"/>
            <a:chExt cx="25294954" cy="571500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255270"/>
              <a:ext cx="25294954" cy="69850"/>
            </a:xfrm>
            <a:custGeom>
              <a:avLst/>
              <a:gdLst/>
              <a:ahLst/>
              <a:cxnLst/>
              <a:rect r="r" b="b" t="t" l="l"/>
              <a:pathLst>
                <a:path h="69850" w="25294954">
                  <a:moveTo>
                    <a:pt x="25004123" y="0"/>
                  </a:moveTo>
                  <a:lnTo>
                    <a:pt x="0" y="0"/>
                  </a:lnTo>
                  <a:lnTo>
                    <a:pt x="0" y="69850"/>
                  </a:lnTo>
                  <a:lnTo>
                    <a:pt x="25294954" y="69850"/>
                  </a:lnTo>
                  <a:lnTo>
                    <a:pt x="25294954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name="TextBox 15" id="15"/>
          <p:cNvSpPr txBox="true"/>
          <p:nvPr/>
        </p:nvSpPr>
        <p:spPr>
          <a:xfrm rot="0">
            <a:off x="15374896" y="794760"/>
            <a:ext cx="1884404" cy="2270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680"/>
              </a:lnSpc>
            </a:pP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OCTOBER </a:t>
            </a: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2025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698907" y="794760"/>
            <a:ext cx="5125110" cy="4350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Y</a:t>
            </a: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OUTH PERSPECTIVES IN CONTEMPORARY EUROPE</a:t>
            </a:r>
          </a:p>
          <a:p>
            <a:pPr algn="l">
              <a:lnSpc>
                <a:spcPts val="1680"/>
              </a:lnSpc>
            </a:pP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bg>
      <p:bgPr>
        <a:solidFill>
          <a:srgbClr val="F5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753224" y="9258300"/>
            <a:ext cx="9511178" cy="214890"/>
            <a:chOff x="0" y="0"/>
            <a:chExt cx="25294954" cy="5715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255270"/>
              <a:ext cx="25294954" cy="69850"/>
            </a:xfrm>
            <a:custGeom>
              <a:avLst/>
              <a:gdLst/>
              <a:ahLst/>
              <a:cxnLst/>
              <a:rect r="r" b="b" t="t" l="l"/>
              <a:pathLst>
                <a:path h="69850" w="25294954">
                  <a:moveTo>
                    <a:pt x="25004123" y="0"/>
                  </a:moveTo>
                  <a:lnTo>
                    <a:pt x="0" y="0"/>
                  </a:lnTo>
                  <a:lnTo>
                    <a:pt x="0" y="69850"/>
                  </a:lnTo>
                  <a:lnTo>
                    <a:pt x="25294954" y="69850"/>
                  </a:lnTo>
                  <a:lnTo>
                    <a:pt x="25294954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997524" y="4501024"/>
            <a:ext cx="5338527" cy="3481133"/>
            <a:chOff x="0" y="0"/>
            <a:chExt cx="2223062" cy="1449609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223062" cy="1449609"/>
            </a:xfrm>
            <a:custGeom>
              <a:avLst/>
              <a:gdLst/>
              <a:ahLst/>
              <a:cxnLst/>
              <a:rect r="r" b="b" t="t" l="l"/>
              <a:pathLst>
                <a:path h="1449609" w="2223062">
                  <a:moveTo>
                    <a:pt x="0" y="0"/>
                  </a:moveTo>
                  <a:lnTo>
                    <a:pt x="2223062" y="0"/>
                  </a:lnTo>
                  <a:lnTo>
                    <a:pt x="2223062" y="1449609"/>
                  </a:lnTo>
                  <a:lnTo>
                    <a:pt x="0" y="1449609"/>
                  </a:lnTo>
                  <a:close/>
                </a:path>
              </a:pathLst>
            </a:custGeom>
            <a:solidFill>
              <a:srgbClr val="FFDE59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6613423" y="4462346"/>
            <a:ext cx="5338527" cy="3481133"/>
            <a:chOff x="0" y="0"/>
            <a:chExt cx="2223062" cy="1449609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223062" cy="1449609"/>
            </a:xfrm>
            <a:custGeom>
              <a:avLst/>
              <a:gdLst/>
              <a:ahLst/>
              <a:cxnLst/>
              <a:rect r="r" b="b" t="t" l="l"/>
              <a:pathLst>
                <a:path h="1449609" w="2223062">
                  <a:moveTo>
                    <a:pt x="0" y="0"/>
                  </a:moveTo>
                  <a:lnTo>
                    <a:pt x="2223062" y="0"/>
                  </a:lnTo>
                  <a:lnTo>
                    <a:pt x="2223062" y="1449609"/>
                  </a:lnTo>
                  <a:lnTo>
                    <a:pt x="0" y="1449609"/>
                  </a:lnTo>
                  <a:close/>
                </a:path>
              </a:pathLst>
            </a:custGeom>
            <a:solidFill>
              <a:srgbClr val="2E5591"/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11951950" y="4462346"/>
            <a:ext cx="5338527" cy="3481133"/>
            <a:chOff x="0" y="0"/>
            <a:chExt cx="2223062" cy="1449609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2223062" cy="1449609"/>
            </a:xfrm>
            <a:custGeom>
              <a:avLst/>
              <a:gdLst/>
              <a:ahLst/>
              <a:cxnLst/>
              <a:rect r="r" b="b" t="t" l="l"/>
              <a:pathLst>
                <a:path h="1449609" w="2223062">
                  <a:moveTo>
                    <a:pt x="0" y="0"/>
                  </a:moveTo>
                  <a:lnTo>
                    <a:pt x="2223062" y="0"/>
                  </a:lnTo>
                  <a:lnTo>
                    <a:pt x="2223062" y="1449609"/>
                  </a:lnTo>
                  <a:lnTo>
                    <a:pt x="0" y="1449609"/>
                  </a:lnTo>
                  <a:close/>
                </a:path>
              </a:pathLst>
            </a:custGeom>
            <a:solidFill>
              <a:srgbClr val="E4F6FF"/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4791684" y="1833439"/>
            <a:ext cx="8704632" cy="1634481"/>
            <a:chOff x="0" y="0"/>
            <a:chExt cx="11606176" cy="2179308"/>
          </a:xfrm>
        </p:grpSpPr>
        <p:sp>
          <p:nvSpPr>
            <p:cNvPr name="TextBox 11" id="11"/>
            <p:cNvSpPr txBox="true"/>
            <p:nvPr/>
          </p:nvSpPr>
          <p:spPr>
            <a:xfrm rot="0">
              <a:off x="0" y="-85725"/>
              <a:ext cx="11606176" cy="169432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9600"/>
                </a:lnSpc>
              </a:pPr>
              <a:r>
                <a:rPr lang="en-US" sz="8000" b="true">
                  <a:solidFill>
                    <a:srgbClr val="000000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THE TOOL</a:t>
              </a:r>
            </a:p>
          </p:txBody>
        </p:sp>
        <p:sp>
          <p:nvSpPr>
            <p:cNvPr name="TextBox 12" id="12"/>
            <p:cNvSpPr txBox="true"/>
            <p:nvPr/>
          </p:nvSpPr>
          <p:spPr>
            <a:xfrm rot="0">
              <a:off x="0" y="1744241"/>
              <a:ext cx="11606176" cy="4350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520"/>
                </a:lnSpc>
              </a:pPr>
            </a:p>
          </p:txBody>
        </p:sp>
      </p:grpSp>
      <p:sp>
        <p:nvSpPr>
          <p:cNvPr name="TextBox 13" id="13"/>
          <p:cNvSpPr txBox="true"/>
          <p:nvPr/>
        </p:nvSpPr>
        <p:spPr>
          <a:xfrm rot="0">
            <a:off x="15374896" y="9239250"/>
            <a:ext cx="1884404" cy="2270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680"/>
              </a:lnSpc>
            </a:pP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OCTOBER </a:t>
            </a: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2025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797499" y="9239250"/>
            <a:ext cx="4964876" cy="4350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Y</a:t>
            </a: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OUTH PERSPECTIVES IN CONTEMPORARY EUROPE</a:t>
            </a:r>
          </a:p>
          <a:p>
            <a:pPr algn="l">
              <a:lnSpc>
                <a:spcPts val="1680"/>
              </a:lnSpc>
            </a:pPr>
          </a:p>
        </p:txBody>
      </p:sp>
      <p:sp>
        <p:nvSpPr>
          <p:cNvPr name="TextBox 15" id="15"/>
          <p:cNvSpPr txBox="true"/>
          <p:nvPr/>
        </p:nvSpPr>
        <p:spPr>
          <a:xfrm rot="0">
            <a:off x="12375555" y="5056681"/>
            <a:ext cx="4735850" cy="23412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518162" indent="-259081" lvl="1">
              <a:lnSpc>
                <a:spcPts val="3120"/>
              </a:lnSpc>
              <a:buFont typeface="Arial"/>
              <a:buChar char="•"/>
            </a:pPr>
            <a:r>
              <a:rPr lang="en-US" sz="2400" spc="24">
                <a:solidFill>
                  <a:srgbClr val="000000"/>
                </a:solidFill>
                <a:latin typeface="HK Grotesk"/>
                <a:ea typeface="HK Grotesk"/>
                <a:cs typeface="HK Grotesk"/>
                <a:sym typeface="HK Grotesk"/>
              </a:rPr>
              <a:t>Guides collective reflection</a:t>
            </a:r>
          </a:p>
          <a:p>
            <a:pPr algn="l" marL="518162" indent="-259081" lvl="1">
              <a:lnSpc>
                <a:spcPts val="3120"/>
              </a:lnSpc>
              <a:buFont typeface="Arial"/>
              <a:buChar char="•"/>
            </a:pPr>
            <a:r>
              <a:rPr lang="en-US" sz="2400" spc="24">
                <a:solidFill>
                  <a:srgbClr val="000000"/>
                </a:solidFill>
                <a:latin typeface="HK Grotesk"/>
                <a:ea typeface="HK Grotesk"/>
                <a:cs typeface="HK Grotesk"/>
                <a:sym typeface="HK Grotesk"/>
              </a:rPr>
              <a:t>Enables diagnosis of major civic space risks and opportunities</a:t>
            </a:r>
          </a:p>
          <a:p>
            <a:pPr algn="l" marL="518162" indent="-259081" lvl="1">
              <a:lnSpc>
                <a:spcPts val="3120"/>
              </a:lnSpc>
              <a:buFont typeface="Arial"/>
              <a:buChar char="•"/>
            </a:pPr>
            <a:r>
              <a:rPr lang="en-US" sz="2400" spc="24">
                <a:solidFill>
                  <a:srgbClr val="000000"/>
                </a:solidFill>
                <a:latin typeface="HK Grotesk"/>
                <a:ea typeface="HK Grotesk"/>
                <a:cs typeface="HK Grotesk"/>
                <a:sym typeface="HK Grotesk"/>
              </a:rPr>
              <a:t>Provides resources for follow up actions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294863" y="5056681"/>
            <a:ext cx="4743849" cy="23412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518162" indent="-259081" lvl="1">
              <a:lnSpc>
                <a:spcPts val="3120"/>
              </a:lnSpc>
              <a:buFont typeface="Arial"/>
              <a:buChar char="•"/>
            </a:pPr>
            <a:r>
              <a:rPr lang="en-US" sz="2400" spc="24">
                <a:solidFill>
                  <a:srgbClr val="000000"/>
                </a:solidFill>
                <a:latin typeface="HK Grotesk"/>
                <a:ea typeface="HK Grotesk"/>
                <a:cs typeface="HK Grotesk"/>
                <a:sym typeface="HK Grotesk"/>
              </a:rPr>
              <a:t>Operationalise findings of the YP report </a:t>
            </a:r>
            <a:r>
              <a:rPr lang="en-US" sz="2400" i="true" spc="24">
                <a:solidFill>
                  <a:srgbClr val="000000"/>
                </a:solidFill>
                <a:latin typeface="HK Grotesk Italics"/>
                <a:ea typeface="HK Grotesk Italics"/>
                <a:cs typeface="HK Grotesk Italics"/>
                <a:sym typeface="HK Grotesk Italics"/>
              </a:rPr>
              <a:t>Democracy and Youth Civic Space (2025)</a:t>
            </a:r>
          </a:p>
          <a:p>
            <a:pPr algn="l" marL="518162" indent="-259081" lvl="1">
              <a:lnSpc>
                <a:spcPts val="3120"/>
              </a:lnSpc>
              <a:buFont typeface="Arial"/>
              <a:buChar char="•"/>
            </a:pPr>
            <a:r>
              <a:rPr lang="en-US" sz="2400" spc="24">
                <a:solidFill>
                  <a:srgbClr val="000000"/>
                </a:solidFill>
                <a:latin typeface="HK Grotesk"/>
                <a:ea typeface="HK Grotesk"/>
                <a:cs typeface="HK Grotesk"/>
                <a:sym typeface="HK Grotesk"/>
              </a:rPr>
              <a:t>Relate to all youth organisations, across contexts and operational environments 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7068465" y="5334000"/>
            <a:ext cx="4428442" cy="13087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582928" indent="-291464" lvl="1">
              <a:lnSpc>
                <a:spcPts val="3509"/>
              </a:lnSpc>
              <a:buFont typeface="Arial"/>
              <a:buChar char="•"/>
            </a:pPr>
            <a:r>
              <a:rPr lang="en-US" sz="2699" spc="26">
                <a:solidFill>
                  <a:srgbClr val="FFFFFF"/>
                </a:solidFill>
                <a:latin typeface="HK Grotesk"/>
                <a:ea typeface="HK Grotesk"/>
                <a:cs typeface="HK Grotesk"/>
                <a:sym typeface="HK Grotesk"/>
              </a:rPr>
              <a:t>Civic space is visible </a:t>
            </a:r>
          </a:p>
          <a:p>
            <a:pPr algn="l" marL="582928" indent="-291464" lvl="1">
              <a:lnSpc>
                <a:spcPts val="3509"/>
              </a:lnSpc>
              <a:buFont typeface="Arial"/>
              <a:buChar char="•"/>
            </a:pPr>
            <a:r>
              <a:rPr lang="en-US" sz="2699" spc="26">
                <a:solidFill>
                  <a:srgbClr val="FFFFFF"/>
                </a:solidFill>
                <a:latin typeface="HK Grotesk"/>
                <a:ea typeface="HK Grotesk"/>
                <a:cs typeface="HK Grotesk"/>
                <a:sym typeface="HK Grotesk"/>
              </a:rPr>
              <a:t>Civic space is tangible </a:t>
            </a:r>
          </a:p>
          <a:p>
            <a:pPr algn="l" marL="582928" indent="-291464" lvl="1">
              <a:lnSpc>
                <a:spcPts val="3509"/>
              </a:lnSpc>
              <a:buFont typeface="Arial"/>
              <a:buChar char="•"/>
            </a:pPr>
            <a:r>
              <a:rPr lang="en-US" sz="2699" spc="26">
                <a:solidFill>
                  <a:srgbClr val="FFFFFF"/>
                </a:solidFill>
                <a:latin typeface="HK Grotesk"/>
                <a:ea typeface="HK Grotesk"/>
                <a:cs typeface="HK Grotesk"/>
                <a:sym typeface="HK Grotesk"/>
              </a:rPr>
              <a:t>Civic space is actionable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028700" y="4128971"/>
            <a:ext cx="1563960" cy="3333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b="true" sz="2100" spc="52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A WAY TO...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6613423" y="4128971"/>
            <a:ext cx="3737595" cy="3333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b="true" sz="2100" spc="52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PROMOTES THE IDEA THAT...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1951950" y="4100375"/>
            <a:ext cx="2001366" cy="3333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b="true" sz="2100" spc="52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WHAT IT DOES: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143638" y="-96141"/>
            <a:ext cx="8144362" cy="10287000"/>
            <a:chOff x="0" y="0"/>
            <a:chExt cx="2755006" cy="3479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755006" cy="3479800"/>
            </a:xfrm>
            <a:custGeom>
              <a:avLst/>
              <a:gdLst/>
              <a:ahLst/>
              <a:cxnLst/>
              <a:rect r="r" b="b" t="t" l="l"/>
              <a:pathLst>
                <a:path h="3479800" w="2755006">
                  <a:moveTo>
                    <a:pt x="0" y="0"/>
                  </a:moveTo>
                  <a:lnTo>
                    <a:pt x="2755006" y="0"/>
                  </a:lnTo>
                  <a:lnTo>
                    <a:pt x="2755006" y="3479800"/>
                  </a:lnTo>
                  <a:lnTo>
                    <a:pt x="0" y="3479800"/>
                  </a:lnTo>
                  <a:close/>
                </a:path>
              </a:pathLst>
            </a:custGeom>
            <a:solidFill>
              <a:srgbClr val="FFDE59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10143638" y="0"/>
            <a:ext cx="8144362" cy="4071571"/>
            <a:chOff x="0" y="0"/>
            <a:chExt cx="2755006" cy="1377297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755006" cy="1377297"/>
            </a:xfrm>
            <a:custGeom>
              <a:avLst/>
              <a:gdLst/>
              <a:ahLst/>
              <a:cxnLst/>
              <a:rect r="r" b="b" t="t" l="l"/>
              <a:pathLst>
                <a:path h="1377297" w="2755006">
                  <a:moveTo>
                    <a:pt x="0" y="0"/>
                  </a:moveTo>
                  <a:lnTo>
                    <a:pt x="2755006" y="0"/>
                  </a:lnTo>
                  <a:lnTo>
                    <a:pt x="2755006" y="1377297"/>
                  </a:lnTo>
                  <a:lnTo>
                    <a:pt x="0" y="1377297"/>
                  </a:lnTo>
                  <a:close/>
                </a:path>
              </a:pathLst>
            </a:custGeom>
            <a:solidFill>
              <a:srgbClr val="E4F6F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12264572" y="2114640"/>
            <a:ext cx="3902495" cy="3902495"/>
            <a:chOff x="0" y="0"/>
            <a:chExt cx="6350000" cy="63500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2E5591"/>
            </a:solidFill>
          </p:spPr>
        </p:sp>
      </p:grpSp>
      <p:sp>
        <p:nvSpPr>
          <p:cNvPr name="TextBox 8" id="8"/>
          <p:cNvSpPr txBox="true"/>
          <p:nvPr/>
        </p:nvSpPr>
        <p:spPr>
          <a:xfrm rot="0">
            <a:off x="771525" y="9239250"/>
            <a:ext cx="4996923" cy="2270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Y</a:t>
            </a: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OUTH PERSPECTIVES IN CONTEMPORARY EUROPE</a:t>
            </a:r>
          </a:p>
        </p:txBody>
      </p:sp>
      <p:grpSp>
        <p:nvGrpSpPr>
          <p:cNvPr name="Group 9" id="9"/>
          <p:cNvGrpSpPr/>
          <p:nvPr/>
        </p:nvGrpSpPr>
        <p:grpSpPr>
          <a:xfrm rot="0">
            <a:off x="5753224" y="9258300"/>
            <a:ext cx="3390776" cy="214890"/>
            <a:chOff x="0" y="0"/>
            <a:chExt cx="9017760" cy="57150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255270"/>
              <a:ext cx="9017760" cy="69850"/>
            </a:xfrm>
            <a:custGeom>
              <a:avLst/>
              <a:gdLst/>
              <a:ahLst/>
              <a:cxnLst/>
              <a:rect r="r" b="b" t="t" l="l"/>
              <a:pathLst>
                <a:path h="69850" w="9017760">
                  <a:moveTo>
                    <a:pt x="8726929" y="0"/>
                  </a:moveTo>
                  <a:lnTo>
                    <a:pt x="0" y="0"/>
                  </a:lnTo>
                  <a:lnTo>
                    <a:pt x="0" y="69850"/>
                  </a:lnTo>
                  <a:lnTo>
                    <a:pt x="9017760" y="69850"/>
                  </a:lnTo>
                  <a:lnTo>
                    <a:pt x="9017760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name="Freeform 11" id="11"/>
          <p:cNvSpPr/>
          <p:nvPr/>
        </p:nvSpPr>
        <p:spPr>
          <a:xfrm flipH="false" flipV="false" rot="0">
            <a:off x="11822000" y="6017135"/>
            <a:ext cx="4787638" cy="2393819"/>
          </a:xfrm>
          <a:custGeom>
            <a:avLst/>
            <a:gdLst/>
            <a:ahLst/>
            <a:cxnLst/>
            <a:rect r="r" b="b" t="t" l="l"/>
            <a:pathLst>
              <a:path h="2393819" w="4787638">
                <a:moveTo>
                  <a:pt x="0" y="0"/>
                </a:moveTo>
                <a:lnTo>
                  <a:pt x="4787638" y="0"/>
                </a:lnTo>
                <a:lnTo>
                  <a:pt x="4787638" y="2393819"/>
                </a:lnTo>
                <a:lnTo>
                  <a:pt x="0" y="239381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1822000" y="6017135"/>
            <a:ext cx="4787638" cy="2393819"/>
          </a:xfrm>
          <a:custGeom>
            <a:avLst/>
            <a:gdLst/>
            <a:ahLst/>
            <a:cxnLst/>
            <a:rect r="r" b="b" t="t" l="l"/>
            <a:pathLst>
              <a:path h="2393819" w="4787638">
                <a:moveTo>
                  <a:pt x="0" y="0"/>
                </a:moveTo>
                <a:lnTo>
                  <a:pt x="4787638" y="0"/>
                </a:lnTo>
                <a:lnTo>
                  <a:pt x="4787638" y="2393819"/>
                </a:lnTo>
                <a:lnTo>
                  <a:pt x="0" y="239381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10558219" y="2254572"/>
            <a:ext cx="7315200" cy="4078224"/>
          </a:xfrm>
          <a:custGeom>
            <a:avLst/>
            <a:gdLst/>
            <a:ahLst/>
            <a:cxnLst/>
            <a:rect r="r" b="b" t="t" l="l"/>
            <a:pathLst>
              <a:path h="4078224" w="7315200">
                <a:moveTo>
                  <a:pt x="0" y="0"/>
                </a:moveTo>
                <a:lnTo>
                  <a:pt x="7315200" y="0"/>
                </a:lnTo>
                <a:lnTo>
                  <a:pt x="7315200" y="4078224"/>
                </a:lnTo>
                <a:lnTo>
                  <a:pt x="0" y="407822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1028700" y="801642"/>
            <a:ext cx="3849408" cy="2270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sz="1400" spc="98" b="true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OCTOBER </a:t>
            </a:r>
            <a:r>
              <a:rPr lang="en-US" sz="1400" spc="98" b="true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2025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398199" y="4118627"/>
            <a:ext cx="577320" cy="3310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b="true" sz="2100" spc="52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01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2245559" y="4042427"/>
            <a:ext cx="6121517" cy="4076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120"/>
              </a:lnSpc>
            </a:pPr>
            <a:r>
              <a:rPr lang="en-US" sz="2400" spc="2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Definition of civic space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398199" y="4790418"/>
            <a:ext cx="577320" cy="3310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b="true" sz="2100" spc="52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02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2245559" y="4714218"/>
            <a:ext cx="6121517" cy="4076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120"/>
              </a:lnSpc>
            </a:pPr>
            <a:r>
              <a:rPr lang="en-US" sz="2400" spc="24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rPr>
              <a:t>Guidelines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398199" y="5464788"/>
            <a:ext cx="597104" cy="3310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b="true" sz="2100" spc="52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03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2274597" y="5388588"/>
            <a:ext cx="6331296" cy="15792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120"/>
              </a:lnSpc>
            </a:pPr>
            <a:r>
              <a:rPr lang="en-US" sz="2400" spc="24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rPr>
              <a:t>Self-assessment on state of civic space</a:t>
            </a:r>
          </a:p>
          <a:p>
            <a:pPr algn="l" marL="518160" indent="-259080" lvl="1">
              <a:lnSpc>
                <a:spcPts val="3120"/>
              </a:lnSpc>
              <a:buFont typeface="Arial"/>
              <a:buChar char="•"/>
            </a:pPr>
            <a:r>
              <a:rPr lang="en-US" sz="2400" spc="24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rPr>
              <a:t>Meaningful youth participation </a:t>
            </a:r>
          </a:p>
          <a:p>
            <a:pPr algn="l" marL="518160" indent="-259080" lvl="1">
              <a:lnSpc>
                <a:spcPts val="3120"/>
              </a:lnSpc>
              <a:buFont typeface="Arial"/>
              <a:buChar char="•"/>
            </a:pPr>
            <a:r>
              <a:rPr lang="en-US" sz="2400" spc="24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rPr>
              <a:t>Fundamental rights </a:t>
            </a:r>
          </a:p>
          <a:p>
            <a:pPr algn="l" marL="518160" indent="-259080" lvl="1">
              <a:lnSpc>
                <a:spcPts val="3120"/>
              </a:lnSpc>
              <a:buFont typeface="Arial"/>
              <a:buChar char="•"/>
            </a:pPr>
            <a:r>
              <a:rPr lang="en-US" sz="2400" spc="24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rPr>
              <a:t>Safety of youth civil society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398199" y="7375628"/>
            <a:ext cx="597104" cy="3310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b="true" sz="2100" spc="52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04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274597" y="7299428"/>
            <a:ext cx="6331296" cy="4076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120"/>
              </a:lnSpc>
            </a:pPr>
            <a:r>
              <a:rPr lang="en-US" sz="2400" spc="2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Resources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5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-5400000">
            <a:off x="-2785541" y="-1174232"/>
            <a:ext cx="10370142" cy="12635465"/>
            <a:chOff x="0" y="0"/>
            <a:chExt cx="2354580" cy="286893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353310" cy="2868930"/>
            </a:xfrm>
            <a:custGeom>
              <a:avLst/>
              <a:gdLst/>
              <a:ahLst/>
              <a:cxnLst/>
              <a:rect r="r" b="b" t="t" l="l"/>
              <a:pathLst>
                <a:path h="2868930" w="2353310">
                  <a:moveTo>
                    <a:pt x="784860" y="2801620"/>
                  </a:moveTo>
                  <a:cubicBezTo>
                    <a:pt x="905510" y="2842260"/>
                    <a:pt x="1042670" y="2868930"/>
                    <a:pt x="1177290" y="2868930"/>
                  </a:cubicBezTo>
                  <a:cubicBezTo>
                    <a:pt x="1311910" y="2868930"/>
                    <a:pt x="1441450" y="2846070"/>
                    <a:pt x="1560830" y="2805430"/>
                  </a:cubicBezTo>
                  <a:cubicBezTo>
                    <a:pt x="1563370" y="2804160"/>
                    <a:pt x="1565910" y="2804160"/>
                    <a:pt x="1568450" y="2802890"/>
                  </a:cubicBezTo>
                  <a:cubicBezTo>
                    <a:pt x="2016760" y="2640330"/>
                    <a:pt x="2346960" y="2211070"/>
                    <a:pt x="2353310" y="1709420"/>
                  </a:cubicBezTo>
                  <a:lnTo>
                    <a:pt x="2353310" y="0"/>
                  </a:lnTo>
                  <a:lnTo>
                    <a:pt x="0" y="0"/>
                  </a:lnTo>
                  <a:lnTo>
                    <a:pt x="0" y="1708150"/>
                  </a:lnTo>
                  <a:cubicBezTo>
                    <a:pt x="6350" y="2213610"/>
                    <a:pt x="331470" y="2642870"/>
                    <a:pt x="784860" y="2801620"/>
                  </a:cubicBezTo>
                  <a:close/>
                </a:path>
              </a:pathLst>
            </a:custGeom>
            <a:solidFill>
              <a:srgbClr val="2E5591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7050460" y="9287609"/>
            <a:ext cx="8213942" cy="185581"/>
            <a:chOff x="0" y="0"/>
            <a:chExt cx="25294954" cy="5715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255270"/>
              <a:ext cx="25294954" cy="69850"/>
            </a:xfrm>
            <a:custGeom>
              <a:avLst/>
              <a:gdLst/>
              <a:ahLst/>
              <a:cxnLst/>
              <a:rect r="r" b="b" t="t" l="l"/>
              <a:pathLst>
                <a:path h="69850" w="25294954">
                  <a:moveTo>
                    <a:pt x="25004123" y="0"/>
                  </a:moveTo>
                  <a:lnTo>
                    <a:pt x="0" y="0"/>
                  </a:lnTo>
                  <a:lnTo>
                    <a:pt x="0" y="69850"/>
                  </a:lnTo>
                  <a:lnTo>
                    <a:pt x="25294954" y="69850"/>
                  </a:lnTo>
                  <a:lnTo>
                    <a:pt x="25294954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11428987" y="4722620"/>
            <a:ext cx="1382429" cy="826634"/>
            <a:chOff x="0" y="0"/>
            <a:chExt cx="318585" cy="1905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318585" cy="190500"/>
            </a:xfrm>
            <a:custGeom>
              <a:avLst/>
              <a:gdLst/>
              <a:ahLst/>
              <a:cxnLst/>
              <a:rect r="r" b="b" t="t" l="l"/>
              <a:pathLst>
                <a:path h="190500" w="318585">
                  <a:moveTo>
                    <a:pt x="318585" y="0"/>
                  </a:moveTo>
                  <a:lnTo>
                    <a:pt x="318585" y="142894"/>
                  </a:lnTo>
                  <a:cubicBezTo>
                    <a:pt x="292036" y="142894"/>
                    <a:pt x="292036" y="190500"/>
                    <a:pt x="265487" y="190500"/>
                  </a:cubicBezTo>
                  <a:cubicBezTo>
                    <a:pt x="238930" y="190500"/>
                    <a:pt x="238930" y="142894"/>
                    <a:pt x="212382" y="142894"/>
                  </a:cubicBezTo>
                  <a:cubicBezTo>
                    <a:pt x="185833" y="142894"/>
                    <a:pt x="185833" y="190500"/>
                    <a:pt x="159284" y="190500"/>
                  </a:cubicBezTo>
                  <a:cubicBezTo>
                    <a:pt x="132735" y="190500"/>
                    <a:pt x="132735" y="142894"/>
                    <a:pt x="106186" y="142894"/>
                  </a:cubicBezTo>
                  <a:cubicBezTo>
                    <a:pt x="79638" y="142894"/>
                    <a:pt x="79638" y="190500"/>
                    <a:pt x="53097" y="190500"/>
                  </a:cubicBezTo>
                  <a:cubicBezTo>
                    <a:pt x="26549" y="190500"/>
                    <a:pt x="26549" y="142894"/>
                    <a:pt x="0" y="142894"/>
                  </a:cubicBezTo>
                  <a:lnTo>
                    <a:pt x="0" y="0"/>
                  </a:lnTo>
                  <a:cubicBezTo>
                    <a:pt x="26549" y="0"/>
                    <a:pt x="26549" y="47606"/>
                    <a:pt x="53097" y="47606"/>
                  </a:cubicBezTo>
                  <a:cubicBezTo>
                    <a:pt x="79638" y="47606"/>
                    <a:pt x="79638" y="0"/>
                    <a:pt x="106186" y="0"/>
                  </a:cubicBezTo>
                  <a:cubicBezTo>
                    <a:pt x="132735" y="0"/>
                    <a:pt x="132735" y="47606"/>
                    <a:pt x="159284" y="47606"/>
                  </a:cubicBezTo>
                  <a:cubicBezTo>
                    <a:pt x="185833" y="47606"/>
                    <a:pt x="185833" y="0"/>
                    <a:pt x="212382" y="0"/>
                  </a:cubicBezTo>
                  <a:cubicBezTo>
                    <a:pt x="238930" y="0"/>
                    <a:pt x="238930" y="47606"/>
                    <a:pt x="265487" y="47606"/>
                  </a:cubicBezTo>
                  <a:cubicBezTo>
                    <a:pt x="292036" y="47606"/>
                    <a:pt x="292036" y="0"/>
                    <a:pt x="318585" y="0"/>
                  </a:cubicBezTo>
                  <a:close/>
                </a:path>
              </a:pathLst>
            </a:custGeom>
            <a:solidFill>
              <a:srgbClr val="00BF63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22225"/>
              <a:ext cx="318585" cy="1174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120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12811416" y="4722620"/>
            <a:ext cx="1382429" cy="826634"/>
            <a:chOff x="0" y="0"/>
            <a:chExt cx="318585" cy="19050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318585" cy="190500"/>
            </a:xfrm>
            <a:custGeom>
              <a:avLst/>
              <a:gdLst/>
              <a:ahLst/>
              <a:cxnLst/>
              <a:rect r="r" b="b" t="t" l="l"/>
              <a:pathLst>
                <a:path h="190500" w="318585">
                  <a:moveTo>
                    <a:pt x="318585" y="0"/>
                  </a:moveTo>
                  <a:lnTo>
                    <a:pt x="318585" y="142894"/>
                  </a:lnTo>
                  <a:cubicBezTo>
                    <a:pt x="292036" y="142894"/>
                    <a:pt x="292036" y="190500"/>
                    <a:pt x="265487" y="190500"/>
                  </a:cubicBezTo>
                  <a:cubicBezTo>
                    <a:pt x="238930" y="190500"/>
                    <a:pt x="238930" y="142894"/>
                    <a:pt x="212382" y="142894"/>
                  </a:cubicBezTo>
                  <a:cubicBezTo>
                    <a:pt x="185833" y="142894"/>
                    <a:pt x="185833" y="190500"/>
                    <a:pt x="159284" y="190500"/>
                  </a:cubicBezTo>
                  <a:cubicBezTo>
                    <a:pt x="132735" y="190500"/>
                    <a:pt x="132735" y="142894"/>
                    <a:pt x="106186" y="142894"/>
                  </a:cubicBezTo>
                  <a:cubicBezTo>
                    <a:pt x="79638" y="142894"/>
                    <a:pt x="79638" y="190500"/>
                    <a:pt x="53097" y="190500"/>
                  </a:cubicBezTo>
                  <a:cubicBezTo>
                    <a:pt x="26549" y="190500"/>
                    <a:pt x="26549" y="142894"/>
                    <a:pt x="0" y="142894"/>
                  </a:cubicBezTo>
                  <a:lnTo>
                    <a:pt x="0" y="0"/>
                  </a:lnTo>
                  <a:cubicBezTo>
                    <a:pt x="26549" y="0"/>
                    <a:pt x="26549" y="47606"/>
                    <a:pt x="53097" y="47606"/>
                  </a:cubicBezTo>
                  <a:cubicBezTo>
                    <a:pt x="79638" y="47606"/>
                    <a:pt x="79638" y="0"/>
                    <a:pt x="106186" y="0"/>
                  </a:cubicBezTo>
                  <a:cubicBezTo>
                    <a:pt x="132735" y="0"/>
                    <a:pt x="132735" y="47606"/>
                    <a:pt x="159284" y="47606"/>
                  </a:cubicBezTo>
                  <a:cubicBezTo>
                    <a:pt x="185833" y="47606"/>
                    <a:pt x="185833" y="0"/>
                    <a:pt x="212382" y="0"/>
                  </a:cubicBezTo>
                  <a:cubicBezTo>
                    <a:pt x="238930" y="0"/>
                    <a:pt x="238930" y="47606"/>
                    <a:pt x="265487" y="47606"/>
                  </a:cubicBezTo>
                  <a:cubicBezTo>
                    <a:pt x="292036" y="47606"/>
                    <a:pt x="292036" y="0"/>
                    <a:pt x="318585" y="0"/>
                  </a:cubicBezTo>
                  <a:close/>
                </a:path>
              </a:pathLst>
            </a:custGeom>
            <a:solidFill>
              <a:srgbClr val="FFDE59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22225"/>
              <a:ext cx="318585" cy="1174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120"/>
                </a:lnSpc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14197769" y="4730183"/>
            <a:ext cx="1401666" cy="826634"/>
            <a:chOff x="0" y="0"/>
            <a:chExt cx="323018" cy="190500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323018" cy="190500"/>
            </a:xfrm>
            <a:custGeom>
              <a:avLst/>
              <a:gdLst/>
              <a:ahLst/>
              <a:cxnLst/>
              <a:rect r="r" b="b" t="t" l="l"/>
              <a:pathLst>
                <a:path h="190500" w="323018">
                  <a:moveTo>
                    <a:pt x="323018" y="0"/>
                  </a:moveTo>
                  <a:lnTo>
                    <a:pt x="323018" y="142894"/>
                  </a:lnTo>
                  <a:cubicBezTo>
                    <a:pt x="296099" y="142894"/>
                    <a:pt x="296099" y="190500"/>
                    <a:pt x="269182" y="190500"/>
                  </a:cubicBezTo>
                  <a:cubicBezTo>
                    <a:pt x="242255" y="190500"/>
                    <a:pt x="242255" y="142894"/>
                    <a:pt x="215337" y="142894"/>
                  </a:cubicBezTo>
                  <a:cubicBezTo>
                    <a:pt x="188419" y="142894"/>
                    <a:pt x="188419" y="190500"/>
                    <a:pt x="161500" y="190500"/>
                  </a:cubicBezTo>
                  <a:cubicBezTo>
                    <a:pt x="134582" y="190500"/>
                    <a:pt x="134582" y="142894"/>
                    <a:pt x="107664" y="142894"/>
                  </a:cubicBezTo>
                  <a:cubicBezTo>
                    <a:pt x="80746" y="142894"/>
                    <a:pt x="80746" y="190500"/>
                    <a:pt x="53836" y="190500"/>
                  </a:cubicBezTo>
                  <a:cubicBezTo>
                    <a:pt x="26918" y="190500"/>
                    <a:pt x="26918" y="142894"/>
                    <a:pt x="0" y="142894"/>
                  </a:cubicBezTo>
                  <a:lnTo>
                    <a:pt x="0" y="0"/>
                  </a:lnTo>
                  <a:cubicBezTo>
                    <a:pt x="26918" y="0"/>
                    <a:pt x="26918" y="47606"/>
                    <a:pt x="53836" y="47606"/>
                  </a:cubicBezTo>
                  <a:cubicBezTo>
                    <a:pt x="80746" y="47606"/>
                    <a:pt x="80746" y="0"/>
                    <a:pt x="107664" y="0"/>
                  </a:cubicBezTo>
                  <a:cubicBezTo>
                    <a:pt x="134582" y="0"/>
                    <a:pt x="134582" y="47606"/>
                    <a:pt x="161500" y="47606"/>
                  </a:cubicBezTo>
                  <a:cubicBezTo>
                    <a:pt x="188419" y="47606"/>
                    <a:pt x="188419" y="0"/>
                    <a:pt x="215337" y="0"/>
                  </a:cubicBezTo>
                  <a:cubicBezTo>
                    <a:pt x="242255" y="0"/>
                    <a:pt x="242255" y="47606"/>
                    <a:pt x="269182" y="47606"/>
                  </a:cubicBezTo>
                  <a:cubicBezTo>
                    <a:pt x="296099" y="47606"/>
                    <a:pt x="296099" y="0"/>
                    <a:pt x="323018" y="0"/>
                  </a:cubicBezTo>
                  <a:close/>
                </a:path>
              </a:pathLst>
            </a:custGeom>
            <a:solidFill>
              <a:srgbClr val="C90000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22225"/>
              <a:ext cx="323018" cy="1174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120"/>
                </a:lnSpc>
              </a:pP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8909549" y="4537948"/>
            <a:ext cx="2327151" cy="1211104"/>
            <a:chOff x="0" y="0"/>
            <a:chExt cx="3102867" cy="1614805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3102867" cy="1614805"/>
            </a:xfrm>
            <a:custGeom>
              <a:avLst/>
              <a:gdLst/>
              <a:ahLst/>
              <a:cxnLst/>
              <a:rect r="r" b="b" t="t" l="l"/>
              <a:pathLst>
                <a:path h="1614805" w="3102867">
                  <a:moveTo>
                    <a:pt x="0" y="0"/>
                  </a:moveTo>
                  <a:lnTo>
                    <a:pt x="3102867" y="0"/>
                  </a:lnTo>
                  <a:lnTo>
                    <a:pt x="3102867" y="1614805"/>
                  </a:lnTo>
                  <a:lnTo>
                    <a:pt x="0" y="16148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-3513" t="0" r="-3513" b="0"/>
              </a:stretch>
            </a:blipFill>
          </p:spPr>
        </p:sp>
        <p:sp>
          <p:nvSpPr>
            <p:cNvPr name="TextBox 17" id="17"/>
            <p:cNvSpPr txBox="true"/>
            <p:nvPr/>
          </p:nvSpPr>
          <p:spPr>
            <a:xfrm rot="0">
              <a:off x="132586" y="282484"/>
              <a:ext cx="2837696" cy="9683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120"/>
                </a:lnSpc>
              </a:pPr>
              <a:r>
                <a:rPr lang="en-US" b="true" sz="2400" spc="24">
                  <a:solidFill>
                    <a:srgbClr val="000000"/>
                  </a:solidFill>
                  <a:latin typeface="HK Grotesk Bold"/>
                  <a:ea typeface="HK Grotesk Bold"/>
                  <a:cs typeface="HK Grotesk Bold"/>
                  <a:sym typeface="HK Grotesk Bold"/>
                </a:rPr>
                <a:t>STATEMENT A </a:t>
              </a:r>
            </a:p>
            <a:p>
              <a:pPr algn="ctr">
                <a:lnSpc>
                  <a:spcPts val="2730"/>
                </a:lnSpc>
                <a:spcBef>
                  <a:spcPct val="0"/>
                </a:spcBef>
              </a:pPr>
              <a:r>
                <a:rPr lang="en-US" sz="2100" i="true" spc="21">
                  <a:solidFill>
                    <a:srgbClr val="000000"/>
                  </a:solidFill>
                  <a:latin typeface="HK Grotesk Italics"/>
                  <a:ea typeface="HK Grotesk Italics"/>
                  <a:cs typeface="HK Grotesk Italics"/>
                  <a:sym typeface="HK Grotesk Italics"/>
                </a:rPr>
                <a:t>open civic space</a:t>
              </a:r>
            </a:p>
          </p:txBody>
        </p:sp>
      </p:grpSp>
      <p:grpSp>
        <p:nvGrpSpPr>
          <p:cNvPr name="Group 18" id="18"/>
          <p:cNvGrpSpPr/>
          <p:nvPr/>
        </p:nvGrpSpPr>
        <p:grpSpPr>
          <a:xfrm rot="0">
            <a:off x="15789935" y="4530385"/>
            <a:ext cx="2327151" cy="1211104"/>
            <a:chOff x="0" y="0"/>
            <a:chExt cx="3102867" cy="1614805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3102867" cy="1614805"/>
            </a:xfrm>
            <a:custGeom>
              <a:avLst/>
              <a:gdLst/>
              <a:ahLst/>
              <a:cxnLst/>
              <a:rect r="r" b="b" t="t" l="l"/>
              <a:pathLst>
                <a:path h="1614805" w="3102867">
                  <a:moveTo>
                    <a:pt x="0" y="0"/>
                  </a:moveTo>
                  <a:lnTo>
                    <a:pt x="3102867" y="0"/>
                  </a:lnTo>
                  <a:lnTo>
                    <a:pt x="3102867" y="1614805"/>
                  </a:lnTo>
                  <a:lnTo>
                    <a:pt x="0" y="16148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-3513" t="0" r="-3513" b="0"/>
              </a:stretch>
            </a:blipFill>
          </p:spPr>
        </p:sp>
        <p:sp>
          <p:nvSpPr>
            <p:cNvPr name="TextBox 20" id="20"/>
            <p:cNvSpPr txBox="true"/>
            <p:nvPr/>
          </p:nvSpPr>
          <p:spPr>
            <a:xfrm rot="0">
              <a:off x="132586" y="282484"/>
              <a:ext cx="2837696" cy="9683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120"/>
                </a:lnSpc>
              </a:pPr>
              <a:r>
                <a:rPr lang="en-US" b="true" sz="2400" spc="24">
                  <a:solidFill>
                    <a:srgbClr val="000000"/>
                  </a:solidFill>
                  <a:latin typeface="HK Grotesk Bold"/>
                  <a:ea typeface="HK Grotesk Bold"/>
                  <a:cs typeface="HK Grotesk Bold"/>
                  <a:sym typeface="HK Grotesk Bold"/>
                </a:rPr>
                <a:t>STATEMENT B </a:t>
              </a:r>
            </a:p>
            <a:p>
              <a:pPr algn="ctr">
                <a:lnSpc>
                  <a:spcPts val="2730"/>
                </a:lnSpc>
                <a:spcBef>
                  <a:spcPct val="0"/>
                </a:spcBef>
              </a:pPr>
              <a:r>
                <a:rPr lang="en-US" sz="2100" i="true" spc="21">
                  <a:solidFill>
                    <a:srgbClr val="000000"/>
                  </a:solidFill>
                  <a:latin typeface="HK Grotesk Italics"/>
                  <a:ea typeface="HK Grotesk Italics"/>
                  <a:cs typeface="HK Grotesk Italics"/>
                  <a:sym typeface="HK Grotesk Italics"/>
                </a:rPr>
                <a:t>closed </a:t>
              </a:r>
              <a:r>
                <a:rPr lang="en-US" sz="2100" i="true" spc="21">
                  <a:solidFill>
                    <a:srgbClr val="000000"/>
                  </a:solidFill>
                  <a:latin typeface="HK Grotesk Italics"/>
                  <a:ea typeface="HK Grotesk Italics"/>
                  <a:cs typeface="HK Grotesk Italics"/>
                  <a:sym typeface="HK Grotesk Italics"/>
                </a:rPr>
                <a:t>civic space</a:t>
              </a:r>
            </a:p>
          </p:txBody>
        </p:sp>
      </p:grpSp>
      <p:sp>
        <p:nvSpPr>
          <p:cNvPr name="AutoShape 21" id="21"/>
          <p:cNvSpPr/>
          <p:nvPr/>
        </p:nvSpPr>
        <p:spPr>
          <a:xfrm>
            <a:off x="10256511" y="6387227"/>
            <a:ext cx="6492240" cy="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TextBox 22" id="22"/>
          <p:cNvSpPr txBox="true"/>
          <p:nvPr/>
        </p:nvSpPr>
        <p:spPr>
          <a:xfrm rot="0">
            <a:off x="795292" y="3340401"/>
            <a:ext cx="6624293" cy="436055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679"/>
              </a:lnSpc>
            </a:pPr>
            <a:r>
              <a:rPr lang="en-US" sz="6399">
                <a:solidFill>
                  <a:srgbClr val="F5F5EF"/>
                </a:solidFill>
                <a:latin typeface="Poppins"/>
                <a:ea typeface="Poppins"/>
                <a:cs typeface="Poppins"/>
                <a:sym typeface="Poppins"/>
              </a:rPr>
              <a:t>A sneak peek</a:t>
            </a:r>
          </a:p>
          <a:p>
            <a:pPr algn="l">
              <a:lnSpc>
                <a:spcPts val="600"/>
              </a:lnSpc>
            </a:pPr>
          </a:p>
          <a:p>
            <a:pPr algn="l" marL="496592" indent="-248296" lvl="1">
              <a:lnSpc>
                <a:spcPts val="2898"/>
              </a:lnSpc>
              <a:buFont typeface="Arial"/>
              <a:buChar char="•"/>
            </a:pPr>
            <a:r>
              <a:rPr lang="en-US" sz="2300">
                <a:solidFill>
                  <a:srgbClr val="F5F5EF"/>
                </a:solidFill>
                <a:latin typeface="Poppins"/>
                <a:ea typeface="Poppins"/>
                <a:cs typeface="Poppins"/>
                <a:sym typeface="Poppins"/>
              </a:rPr>
              <a:t>Civic space as a </a:t>
            </a:r>
            <a:r>
              <a:rPr lang="en-US" b="true" sz="2300">
                <a:solidFill>
                  <a:srgbClr val="F5F5EF"/>
                </a:solidFill>
                <a:latin typeface="Poppins Bold"/>
                <a:ea typeface="Poppins Bold"/>
                <a:cs typeface="Poppins Bold"/>
                <a:sym typeface="Poppins Bold"/>
              </a:rPr>
              <a:t>spectrum</a:t>
            </a:r>
            <a:r>
              <a:rPr lang="en-US" sz="2300">
                <a:solidFill>
                  <a:srgbClr val="F5F5EF"/>
                </a:solidFill>
                <a:latin typeface="Poppins"/>
                <a:ea typeface="Poppins"/>
                <a:cs typeface="Poppins"/>
                <a:sym typeface="Poppins"/>
              </a:rPr>
              <a:t> where organisations can situate themselves</a:t>
            </a:r>
          </a:p>
          <a:p>
            <a:pPr algn="l" marL="496592" indent="-248296" lvl="1">
              <a:lnSpc>
                <a:spcPts val="2898"/>
              </a:lnSpc>
              <a:buFont typeface="Arial"/>
              <a:buChar char="•"/>
            </a:pPr>
            <a:r>
              <a:rPr lang="en-US" sz="2300">
                <a:solidFill>
                  <a:srgbClr val="F5F5EF"/>
                </a:solidFill>
                <a:latin typeface="Poppins"/>
                <a:ea typeface="Poppins"/>
                <a:cs typeface="Poppins"/>
                <a:sym typeface="Poppins"/>
              </a:rPr>
              <a:t>Statements as accessible </a:t>
            </a:r>
            <a:r>
              <a:rPr lang="en-US" b="true" sz="2300">
                <a:solidFill>
                  <a:srgbClr val="F5F5EF"/>
                </a:solidFill>
                <a:latin typeface="Poppins Bold"/>
                <a:ea typeface="Poppins Bold"/>
                <a:cs typeface="Poppins Bold"/>
                <a:sym typeface="Poppins Bold"/>
              </a:rPr>
              <a:t>compasses</a:t>
            </a:r>
            <a:r>
              <a:rPr lang="en-US" sz="2300">
                <a:solidFill>
                  <a:srgbClr val="F5F5EF"/>
                </a:solidFill>
                <a:latin typeface="Poppins"/>
                <a:ea typeface="Poppins"/>
                <a:cs typeface="Poppins"/>
                <a:sym typeface="Poppins"/>
              </a:rPr>
              <a:t>  for discussion </a:t>
            </a:r>
          </a:p>
          <a:p>
            <a:pPr algn="l" marL="496592" indent="-248296" lvl="1">
              <a:lnSpc>
                <a:spcPts val="2898"/>
              </a:lnSpc>
              <a:buFont typeface="Arial"/>
              <a:buChar char="•"/>
            </a:pPr>
            <a:r>
              <a:rPr lang="en-US" sz="2300">
                <a:solidFill>
                  <a:srgbClr val="F5F5EF"/>
                </a:solidFill>
                <a:latin typeface="Poppins"/>
                <a:ea typeface="Poppins"/>
                <a:cs typeface="Poppins"/>
                <a:sym typeface="Poppins"/>
              </a:rPr>
              <a:t>Supports organisations </a:t>
            </a:r>
            <a:r>
              <a:rPr lang="en-US" b="true" sz="2300">
                <a:solidFill>
                  <a:srgbClr val="F5F5EF"/>
                </a:solidFill>
                <a:latin typeface="Poppins Bold"/>
                <a:ea typeface="Poppins Bold"/>
                <a:cs typeface="Poppins Bold"/>
                <a:sym typeface="Poppins Bold"/>
              </a:rPr>
              <a:t>building a common understanding</a:t>
            </a:r>
            <a:r>
              <a:rPr lang="en-US" sz="2300">
                <a:solidFill>
                  <a:srgbClr val="F5F5EF"/>
                </a:solidFill>
                <a:latin typeface="Poppins"/>
                <a:ea typeface="Poppins"/>
                <a:cs typeface="Poppins"/>
                <a:sym typeface="Poppins"/>
              </a:rPr>
              <a:t> for experienced challenges</a:t>
            </a:r>
            <a:r>
              <a:rPr lang="en-US" sz="2300">
                <a:solidFill>
                  <a:srgbClr val="F5F5E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  <a:p>
            <a:pPr algn="l">
              <a:lnSpc>
                <a:spcPts val="2760"/>
              </a:lnSpc>
            </a:pPr>
          </a:p>
          <a:p>
            <a:pPr algn="l">
              <a:lnSpc>
                <a:spcPts val="2760"/>
              </a:lnSpc>
            </a:pPr>
          </a:p>
        </p:txBody>
      </p:sp>
      <p:sp>
        <p:nvSpPr>
          <p:cNvPr name="TextBox 23" id="23"/>
          <p:cNvSpPr txBox="true"/>
          <p:nvPr/>
        </p:nvSpPr>
        <p:spPr>
          <a:xfrm rot="0">
            <a:off x="15374896" y="9239250"/>
            <a:ext cx="1884404" cy="2270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680"/>
              </a:lnSpc>
            </a:pP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OCTOBER </a:t>
            </a: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2025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795292" y="9239250"/>
            <a:ext cx="4900782" cy="2270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b="true" sz="1400" spc="98">
                <a:solidFill>
                  <a:srgbClr val="FFFFFF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Y</a:t>
            </a:r>
            <a:r>
              <a:rPr lang="en-US" b="true" sz="1400" spc="98">
                <a:solidFill>
                  <a:srgbClr val="FFFFFF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OUTH PERSPECTIVES IN CONTEMPORARY EUROPE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8898863" y="1849192"/>
            <a:ext cx="9207537" cy="63601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99"/>
              </a:lnSpc>
            </a:pPr>
            <a:r>
              <a:rPr lang="en-US" sz="3999" spc="39">
                <a:solidFill>
                  <a:srgbClr val="000000"/>
                </a:solidFill>
                <a:latin typeface="HK Grotesk Light"/>
                <a:ea typeface="HK Grotesk Light"/>
                <a:cs typeface="HK Grotesk Light"/>
                <a:sym typeface="HK Grotesk Light"/>
              </a:rPr>
              <a:t>SECTION </a:t>
            </a:r>
          </a:p>
          <a:p>
            <a:pPr algn="ctr">
              <a:lnSpc>
                <a:spcPts val="4160"/>
              </a:lnSpc>
            </a:pPr>
          </a:p>
          <a:p>
            <a:pPr algn="l">
              <a:lnSpc>
                <a:spcPts val="3900"/>
              </a:lnSpc>
            </a:pPr>
            <a:r>
              <a:rPr lang="en-US" sz="3000" spc="30">
                <a:solidFill>
                  <a:srgbClr val="000000"/>
                </a:solidFill>
                <a:latin typeface="HK Grotesk Light"/>
                <a:ea typeface="HK Grotesk Light"/>
                <a:cs typeface="HK Grotesk Light"/>
                <a:sym typeface="HK Grotesk Light"/>
              </a:rPr>
              <a:t>NAME OF ITEM</a:t>
            </a:r>
          </a:p>
          <a:p>
            <a:pPr algn="l">
              <a:lnSpc>
                <a:spcPts val="3119"/>
              </a:lnSpc>
            </a:pPr>
            <a:r>
              <a:rPr lang="en-US" sz="2399" i="true" spc="23">
                <a:solidFill>
                  <a:srgbClr val="000000"/>
                </a:solidFill>
                <a:latin typeface="HK Grotesk Light Italics"/>
                <a:ea typeface="HK Grotesk Light Italics"/>
                <a:cs typeface="HK Grotesk Light Italics"/>
                <a:sym typeface="HK Grotesk Light Italics"/>
              </a:rPr>
              <a:t>Brief definition and relevance to civic space</a:t>
            </a:r>
          </a:p>
          <a:p>
            <a:pPr algn="l">
              <a:lnSpc>
                <a:spcPts val="3119"/>
              </a:lnSpc>
            </a:pPr>
          </a:p>
          <a:p>
            <a:pPr algn="l">
              <a:lnSpc>
                <a:spcPts val="3119"/>
              </a:lnSpc>
            </a:pPr>
          </a:p>
          <a:p>
            <a:pPr algn="l">
              <a:lnSpc>
                <a:spcPts val="3119"/>
              </a:lnSpc>
            </a:pPr>
          </a:p>
          <a:p>
            <a:pPr algn="l">
              <a:lnSpc>
                <a:spcPts val="3119"/>
              </a:lnSpc>
            </a:pPr>
          </a:p>
          <a:p>
            <a:pPr algn="l">
              <a:lnSpc>
                <a:spcPts val="3119"/>
              </a:lnSpc>
            </a:pPr>
          </a:p>
          <a:p>
            <a:pPr algn="l">
              <a:lnSpc>
                <a:spcPts val="3119"/>
              </a:lnSpc>
            </a:pPr>
          </a:p>
          <a:p>
            <a:pPr algn="l">
              <a:lnSpc>
                <a:spcPts val="3119"/>
              </a:lnSpc>
            </a:pPr>
          </a:p>
          <a:p>
            <a:pPr algn="l">
              <a:lnSpc>
                <a:spcPts val="3119"/>
              </a:lnSpc>
            </a:pPr>
          </a:p>
          <a:p>
            <a:pPr algn="l">
              <a:lnSpc>
                <a:spcPts val="3119"/>
              </a:lnSpc>
            </a:pPr>
            <a:r>
              <a:rPr lang="en-US" sz="2399" i="true" spc="23">
                <a:solidFill>
                  <a:srgbClr val="000000"/>
                </a:solidFill>
                <a:latin typeface="HK Grotesk Light Italics"/>
                <a:ea typeface="HK Grotesk Light Italics"/>
                <a:cs typeface="HK Grotesk Light Italics"/>
                <a:sym typeface="HK Grotesk Light Italics"/>
              </a:rPr>
              <a:t>Follow up questions </a:t>
            </a:r>
          </a:p>
          <a:p>
            <a:pPr algn="l">
              <a:lnSpc>
                <a:spcPts val="3119"/>
              </a:lnSpc>
            </a:pPr>
            <a:r>
              <a:rPr lang="en-US" sz="2399" i="true" spc="23">
                <a:solidFill>
                  <a:srgbClr val="000000"/>
                </a:solidFill>
                <a:latin typeface="HK Grotesk Light Italics"/>
                <a:ea typeface="HK Grotesk Light Italics"/>
                <a:cs typeface="HK Grotesk Light Italics"/>
                <a:sym typeface="HK Grotesk Light Italics"/>
              </a:rPr>
              <a:t>Further dimensions to explore </a:t>
            </a:r>
          </a:p>
          <a:p>
            <a:pPr algn="l">
              <a:lnSpc>
                <a:spcPts val="3119"/>
              </a:lnSpc>
              <a:spcBef>
                <a:spcPct val="0"/>
              </a:spcBef>
            </a:pPr>
            <a:r>
              <a:rPr lang="en-US" sz="2399" i="true" spc="23">
                <a:solidFill>
                  <a:srgbClr val="000000"/>
                </a:solidFill>
                <a:latin typeface="HK Grotesk Light Italics"/>
                <a:ea typeface="HK Grotesk Light Italics"/>
                <a:cs typeface="HK Grotesk Light Italics"/>
                <a:sym typeface="HK Grotesk Light Italics"/>
              </a:rPr>
              <a:t>In depth definitions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5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783908" y="2901855"/>
            <a:ext cx="5657850" cy="5657850"/>
            <a:chOff x="0" y="0"/>
            <a:chExt cx="6350000" cy="6350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FDE59"/>
            </a:solidFill>
          </p:spPr>
        </p:sp>
      </p:grpSp>
      <p:sp>
        <p:nvSpPr>
          <p:cNvPr name="Freeform 4" id="4"/>
          <p:cNvSpPr/>
          <p:nvPr/>
        </p:nvSpPr>
        <p:spPr>
          <a:xfrm flipH="false" flipV="false" rot="0">
            <a:off x="1657097" y="0"/>
            <a:ext cx="5784661" cy="2892330"/>
          </a:xfrm>
          <a:custGeom>
            <a:avLst/>
            <a:gdLst/>
            <a:ahLst/>
            <a:cxnLst/>
            <a:rect r="r" b="b" t="t" l="l"/>
            <a:pathLst>
              <a:path h="2892330" w="5784661">
                <a:moveTo>
                  <a:pt x="0" y="0"/>
                </a:moveTo>
                <a:lnTo>
                  <a:pt x="5784661" y="0"/>
                </a:lnTo>
                <a:lnTo>
                  <a:pt x="5784661" y="2892330"/>
                </a:lnTo>
                <a:lnTo>
                  <a:pt x="0" y="28923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5753224" y="9258300"/>
            <a:ext cx="9511178" cy="214890"/>
            <a:chOff x="0" y="0"/>
            <a:chExt cx="25294954" cy="5715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255270"/>
              <a:ext cx="25294954" cy="69850"/>
            </a:xfrm>
            <a:custGeom>
              <a:avLst/>
              <a:gdLst/>
              <a:ahLst/>
              <a:cxnLst/>
              <a:rect r="r" b="b" t="t" l="l"/>
              <a:pathLst>
                <a:path h="69850" w="25294954">
                  <a:moveTo>
                    <a:pt x="25004123" y="0"/>
                  </a:moveTo>
                  <a:lnTo>
                    <a:pt x="0" y="0"/>
                  </a:lnTo>
                  <a:lnTo>
                    <a:pt x="0" y="69850"/>
                  </a:lnTo>
                  <a:lnTo>
                    <a:pt x="25294954" y="69850"/>
                  </a:lnTo>
                  <a:lnTo>
                    <a:pt x="25294954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grpSp>
        <p:nvGrpSpPr>
          <p:cNvPr name="Group 7" id="7"/>
          <p:cNvGrpSpPr/>
          <p:nvPr/>
        </p:nvGrpSpPr>
        <p:grpSpPr>
          <a:xfrm rot="2700000">
            <a:off x="2961716" y="4079664"/>
            <a:ext cx="3302233" cy="3302233"/>
            <a:chOff x="0" y="0"/>
            <a:chExt cx="1913890" cy="191389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1913890" cy="1913890"/>
            </a:xfrm>
            <a:custGeom>
              <a:avLst/>
              <a:gdLst/>
              <a:ahLst/>
              <a:cxnLst/>
              <a:rect r="r" b="b" t="t" l="l"/>
              <a:pathLst>
                <a:path h="1913890" w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E4F6FF"/>
            </a:solidFill>
          </p:spPr>
        </p:sp>
      </p:grpSp>
      <p:sp>
        <p:nvSpPr>
          <p:cNvPr name="TextBox 9" id="9"/>
          <p:cNvSpPr txBox="true"/>
          <p:nvPr/>
        </p:nvSpPr>
        <p:spPr>
          <a:xfrm rot="0">
            <a:off x="9432660" y="1776447"/>
            <a:ext cx="7745801" cy="19708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679"/>
              </a:lnSpc>
            </a:pPr>
            <a:r>
              <a:rPr lang="en-US" sz="6399" b="true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Test the tool with us!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5374896" y="9239250"/>
            <a:ext cx="1884404" cy="2270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680"/>
              </a:lnSpc>
            </a:pP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OCTOBER </a:t>
            </a: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2025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660161" y="9253489"/>
            <a:ext cx="5093063" cy="2270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Y</a:t>
            </a: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OUTH PERSPECTIVES IN CONTEMPORARY EUROPE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9144000" y="4461649"/>
            <a:ext cx="577320" cy="3310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b="true" sz="2100" spc="52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01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9991360" y="4385449"/>
            <a:ext cx="6121517" cy="11887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120"/>
              </a:lnSpc>
            </a:pPr>
            <a:r>
              <a:rPr lang="en-US" sz="2400" spc="24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rPr>
              <a:t>Split in groups depending on your affiliation (youth ngos, ministerial, EU institutions)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9144000" y="5759355"/>
            <a:ext cx="577320" cy="3310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b="true" sz="2100" spc="52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02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9991360" y="5683155"/>
            <a:ext cx="6121517" cy="7981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120"/>
              </a:lnSpc>
            </a:pPr>
            <a:r>
              <a:rPr lang="en-US" sz="2400" spc="24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rPr>
              <a:t>Discuss the different items (10 min each)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9144000" y="6874058"/>
            <a:ext cx="597104" cy="3310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b="true" sz="2100" spc="52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03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0020398" y="6797858"/>
            <a:ext cx="6331296" cy="4076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120"/>
              </a:lnSpc>
            </a:pPr>
            <a:r>
              <a:rPr lang="en-US" sz="2400" spc="2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Present back to plenary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>
  <p:cSld>
    <p:bg>
      <p:bgPr>
        <a:solidFill>
          <a:srgbClr val="F5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231554" y="1178819"/>
            <a:ext cx="14085544" cy="1499805"/>
            <a:chOff x="0" y="0"/>
            <a:chExt cx="18780725" cy="1999740"/>
          </a:xfrm>
        </p:grpSpPr>
        <p:sp>
          <p:nvSpPr>
            <p:cNvPr name="TextBox 3" id="3"/>
            <p:cNvSpPr txBox="true"/>
            <p:nvPr/>
          </p:nvSpPr>
          <p:spPr>
            <a:xfrm rot="0">
              <a:off x="0" y="-57150"/>
              <a:ext cx="18780725" cy="13329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7679"/>
                </a:lnSpc>
                <a:spcBef>
                  <a:spcPct val="0"/>
                </a:spcBef>
              </a:pPr>
              <a:r>
                <a:rPr lang="en-US" b="true" sz="6399">
                  <a:solidFill>
                    <a:srgbClr val="000000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ITEM 1</a:t>
              </a:r>
            </a:p>
          </p:txBody>
        </p:sp>
        <p:sp>
          <p:nvSpPr>
            <p:cNvPr name="TextBox 4" id="4"/>
            <p:cNvSpPr txBox="true"/>
            <p:nvPr/>
          </p:nvSpPr>
          <p:spPr>
            <a:xfrm rot="0">
              <a:off x="4307662" y="1564673"/>
              <a:ext cx="10165400" cy="4350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520"/>
                </a:lnSpc>
              </a:pPr>
              <a:r>
                <a:rPr lang="en-US" b="true" sz="2100" spc="52">
                  <a:solidFill>
                    <a:srgbClr val="000000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ACCESS TO FUNDING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2117064" y="3383666"/>
            <a:ext cx="3549734" cy="1759834"/>
            <a:chOff x="0" y="0"/>
            <a:chExt cx="1478175" cy="732827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478175" cy="732827"/>
            </a:xfrm>
            <a:custGeom>
              <a:avLst/>
              <a:gdLst/>
              <a:ahLst/>
              <a:cxnLst/>
              <a:rect r="r" b="b" t="t" l="l"/>
              <a:pathLst>
                <a:path h="732827" w="1478175">
                  <a:moveTo>
                    <a:pt x="0" y="0"/>
                  </a:moveTo>
                  <a:lnTo>
                    <a:pt x="1478175" y="0"/>
                  </a:lnTo>
                  <a:lnTo>
                    <a:pt x="1478175" y="732827"/>
                  </a:lnTo>
                  <a:lnTo>
                    <a:pt x="0" y="732827"/>
                  </a:lnTo>
                  <a:close/>
                </a:path>
              </a:pathLst>
            </a:custGeom>
            <a:solidFill>
              <a:srgbClr val="00BF63"/>
            </a:solidFill>
          </p:spPr>
        </p:sp>
      </p:grpSp>
      <p:sp>
        <p:nvSpPr>
          <p:cNvPr name="TextBox 7" id="7"/>
          <p:cNvSpPr txBox="true"/>
          <p:nvPr/>
        </p:nvSpPr>
        <p:spPr>
          <a:xfrm rot="0">
            <a:off x="2117064" y="4511864"/>
            <a:ext cx="3549734" cy="354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30"/>
              </a:lnSpc>
            </a:pPr>
          </a:p>
        </p:txBody>
      </p:sp>
      <p:sp>
        <p:nvSpPr>
          <p:cNvPr name="TextBox 8" id="8"/>
          <p:cNvSpPr txBox="true"/>
          <p:nvPr/>
        </p:nvSpPr>
        <p:spPr>
          <a:xfrm rot="0">
            <a:off x="2400060" y="3612902"/>
            <a:ext cx="2983743" cy="1276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2100" spc="52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ACCESS TO FUNDING FROM A VARIETY OF DOMESTIC AND FOREIGN DONORS</a:t>
            </a:r>
          </a:p>
        </p:txBody>
      </p:sp>
      <p:grpSp>
        <p:nvGrpSpPr>
          <p:cNvPr name="Group 9" id="9"/>
          <p:cNvGrpSpPr/>
          <p:nvPr/>
        </p:nvGrpSpPr>
        <p:grpSpPr>
          <a:xfrm rot="0">
            <a:off x="5666798" y="3383666"/>
            <a:ext cx="6954404" cy="791345"/>
            <a:chOff x="0" y="0"/>
            <a:chExt cx="2895943" cy="329531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895943" cy="329531"/>
            </a:xfrm>
            <a:custGeom>
              <a:avLst/>
              <a:gdLst/>
              <a:ahLst/>
              <a:cxnLst/>
              <a:rect r="r" b="b" t="t" l="l"/>
              <a:pathLst>
                <a:path h="329531" w="2895943">
                  <a:moveTo>
                    <a:pt x="0" y="0"/>
                  </a:moveTo>
                  <a:lnTo>
                    <a:pt x="2895943" y="0"/>
                  </a:lnTo>
                  <a:lnTo>
                    <a:pt x="2895943" y="329531"/>
                  </a:lnTo>
                  <a:lnTo>
                    <a:pt x="0" y="329531"/>
                  </a:lnTo>
                  <a:close/>
                </a:path>
              </a:pathLst>
            </a:custGeom>
            <a:solidFill>
              <a:srgbClr val="FFDE59"/>
            </a:solidFill>
          </p:spPr>
        </p:sp>
      </p:grpSp>
      <p:grpSp>
        <p:nvGrpSpPr>
          <p:cNvPr name="Group 11" id="11"/>
          <p:cNvGrpSpPr/>
          <p:nvPr/>
        </p:nvGrpSpPr>
        <p:grpSpPr>
          <a:xfrm rot="0">
            <a:off x="12621202" y="3383666"/>
            <a:ext cx="3549734" cy="2037306"/>
            <a:chOff x="0" y="0"/>
            <a:chExt cx="1478175" cy="848372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478175" cy="848372"/>
            </a:xfrm>
            <a:custGeom>
              <a:avLst/>
              <a:gdLst/>
              <a:ahLst/>
              <a:cxnLst/>
              <a:rect r="r" b="b" t="t" l="l"/>
              <a:pathLst>
                <a:path h="848372" w="1478175">
                  <a:moveTo>
                    <a:pt x="0" y="0"/>
                  </a:moveTo>
                  <a:lnTo>
                    <a:pt x="1478175" y="0"/>
                  </a:lnTo>
                  <a:lnTo>
                    <a:pt x="1478175" y="848372"/>
                  </a:lnTo>
                  <a:lnTo>
                    <a:pt x="0" y="848372"/>
                  </a:lnTo>
                  <a:close/>
                </a:path>
              </a:pathLst>
            </a:custGeom>
            <a:solidFill>
              <a:srgbClr val="C90000"/>
            </a:solidFill>
          </p:spPr>
        </p:sp>
      </p:grpSp>
      <p:sp>
        <p:nvSpPr>
          <p:cNvPr name="TextBox 13" id="13"/>
          <p:cNvSpPr txBox="true"/>
          <p:nvPr/>
        </p:nvSpPr>
        <p:spPr>
          <a:xfrm rot="0">
            <a:off x="12621202" y="4511864"/>
            <a:ext cx="3549734" cy="354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30"/>
              </a:lnSpc>
            </a:pPr>
          </a:p>
        </p:txBody>
      </p:sp>
      <p:sp>
        <p:nvSpPr>
          <p:cNvPr name="TextBox 14" id="14"/>
          <p:cNvSpPr txBox="true"/>
          <p:nvPr/>
        </p:nvSpPr>
        <p:spPr>
          <a:xfrm rot="0">
            <a:off x="12894893" y="3612902"/>
            <a:ext cx="3002351" cy="1590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2100" spc="52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RESTRICTIONS OR LIMITATIONS TO ACCESS FUNDING FROM DOMESTIC OR FOREIGN DONORS</a:t>
            </a:r>
          </a:p>
        </p:txBody>
      </p:sp>
      <p:grpSp>
        <p:nvGrpSpPr>
          <p:cNvPr name="Group 15" id="15"/>
          <p:cNvGrpSpPr/>
          <p:nvPr/>
        </p:nvGrpSpPr>
        <p:grpSpPr>
          <a:xfrm rot="0">
            <a:off x="5753224" y="9258300"/>
            <a:ext cx="9511178" cy="214890"/>
            <a:chOff x="0" y="0"/>
            <a:chExt cx="25294954" cy="571500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255270"/>
              <a:ext cx="25294954" cy="69850"/>
            </a:xfrm>
            <a:custGeom>
              <a:avLst/>
              <a:gdLst/>
              <a:ahLst/>
              <a:cxnLst/>
              <a:rect r="r" b="b" t="t" l="l"/>
              <a:pathLst>
                <a:path h="69850" w="25294954">
                  <a:moveTo>
                    <a:pt x="25004123" y="0"/>
                  </a:moveTo>
                  <a:lnTo>
                    <a:pt x="0" y="0"/>
                  </a:lnTo>
                  <a:lnTo>
                    <a:pt x="0" y="69850"/>
                  </a:lnTo>
                  <a:lnTo>
                    <a:pt x="25294954" y="69850"/>
                  </a:lnTo>
                  <a:lnTo>
                    <a:pt x="25294954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name="TextBox 17" id="17"/>
          <p:cNvSpPr txBox="true"/>
          <p:nvPr/>
        </p:nvSpPr>
        <p:spPr>
          <a:xfrm rot="0">
            <a:off x="15374896" y="9239250"/>
            <a:ext cx="1884404" cy="2270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680"/>
              </a:lnSpc>
            </a:pP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OCTOBER </a:t>
            </a: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2025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857250" y="9246132"/>
            <a:ext cx="4919387" cy="2270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Y</a:t>
            </a: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OUTH PERSPECTIVES IN CONTEMPORARY EUROPE</a:t>
            </a:r>
          </a:p>
        </p:txBody>
      </p:sp>
      <p:sp>
        <p:nvSpPr>
          <p:cNvPr name="AutoShape 19" id="19"/>
          <p:cNvSpPr/>
          <p:nvPr/>
        </p:nvSpPr>
        <p:spPr>
          <a:xfrm>
            <a:off x="5897880" y="3798389"/>
            <a:ext cx="6492240" cy="0"/>
          </a:xfrm>
          <a:prstGeom prst="line">
            <a:avLst/>
          </a:prstGeom>
          <a:ln cap="flat" w="38100">
            <a:solidFill>
              <a:srgbClr val="000000"/>
            </a:solidFill>
            <a:prstDash val="sysDash"/>
            <a:headEnd type="none" len="sm" w="sm"/>
            <a:tailEnd type="none" len="sm" w="sm"/>
          </a:ln>
        </p:spPr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>
  <p:cSld>
    <p:bg>
      <p:bgPr>
        <a:solidFill>
          <a:srgbClr val="F5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231554" y="1178819"/>
            <a:ext cx="14085544" cy="1499805"/>
            <a:chOff x="0" y="0"/>
            <a:chExt cx="18780725" cy="1999740"/>
          </a:xfrm>
        </p:grpSpPr>
        <p:sp>
          <p:nvSpPr>
            <p:cNvPr name="TextBox 3" id="3"/>
            <p:cNvSpPr txBox="true"/>
            <p:nvPr/>
          </p:nvSpPr>
          <p:spPr>
            <a:xfrm rot="0">
              <a:off x="0" y="-57150"/>
              <a:ext cx="18780725" cy="13329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7679"/>
                </a:lnSpc>
                <a:spcBef>
                  <a:spcPct val="0"/>
                </a:spcBef>
              </a:pPr>
              <a:r>
                <a:rPr lang="en-US" b="true" sz="6399">
                  <a:solidFill>
                    <a:srgbClr val="000000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ITEM 2</a:t>
              </a:r>
            </a:p>
          </p:txBody>
        </p:sp>
        <p:sp>
          <p:nvSpPr>
            <p:cNvPr name="TextBox 4" id="4"/>
            <p:cNvSpPr txBox="true"/>
            <p:nvPr/>
          </p:nvSpPr>
          <p:spPr>
            <a:xfrm rot="0">
              <a:off x="4307662" y="1564673"/>
              <a:ext cx="10165400" cy="4350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520"/>
                </a:lnSpc>
              </a:pPr>
              <a:r>
                <a:rPr lang="en-US" b="true" sz="2100" spc="52">
                  <a:solidFill>
                    <a:srgbClr val="000000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ACCESSIBILITY OF INFORMATION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2117064" y="3383666"/>
            <a:ext cx="3549734" cy="2037306"/>
            <a:chOff x="0" y="0"/>
            <a:chExt cx="1478175" cy="84837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478175" cy="848372"/>
            </a:xfrm>
            <a:custGeom>
              <a:avLst/>
              <a:gdLst/>
              <a:ahLst/>
              <a:cxnLst/>
              <a:rect r="r" b="b" t="t" l="l"/>
              <a:pathLst>
                <a:path h="848372" w="1478175">
                  <a:moveTo>
                    <a:pt x="0" y="0"/>
                  </a:moveTo>
                  <a:lnTo>
                    <a:pt x="1478175" y="0"/>
                  </a:lnTo>
                  <a:lnTo>
                    <a:pt x="1478175" y="848372"/>
                  </a:lnTo>
                  <a:lnTo>
                    <a:pt x="0" y="848372"/>
                  </a:lnTo>
                  <a:close/>
                </a:path>
              </a:pathLst>
            </a:custGeom>
            <a:solidFill>
              <a:srgbClr val="00BF63"/>
            </a:solidFill>
          </p:spPr>
        </p:sp>
      </p:grpSp>
      <p:sp>
        <p:nvSpPr>
          <p:cNvPr name="TextBox 7" id="7"/>
          <p:cNvSpPr txBox="true"/>
          <p:nvPr/>
        </p:nvSpPr>
        <p:spPr>
          <a:xfrm rot="0">
            <a:off x="2117064" y="4511864"/>
            <a:ext cx="3549734" cy="354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30"/>
              </a:lnSpc>
            </a:pPr>
          </a:p>
        </p:txBody>
      </p:sp>
      <p:sp>
        <p:nvSpPr>
          <p:cNvPr name="TextBox 8" id="8"/>
          <p:cNvSpPr txBox="true"/>
          <p:nvPr/>
        </p:nvSpPr>
        <p:spPr>
          <a:xfrm rot="0">
            <a:off x="2400060" y="3612902"/>
            <a:ext cx="2983743" cy="19050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2100" spc="52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GOVERNMENT INFORMATION IS CLEAR AND EASY TO FIND AND UNDERSTAND</a:t>
            </a:r>
          </a:p>
          <a:p>
            <a:pPr algn="ctr">
              <a:lnSpc>
                <a:spcPts val="2520"/>
              </a:lnSpc>
            </a:pPr>
          </a:p>
        </p:txBody>
      </p:sp>
      <p:grpSp>
        <p:nvGrpSpPr>
          <p:cNvPr name="Group 9" id="9"/>
          <p:cNvGrpSpPr/>
          <p:nvPr/>
        </p:nvGrpSpPr>
        <p:grpSpPr>
          <a:xfrm rot="0">
            <a:off x="5666798" y="3383666"/>
            <a:ext cx="6954404" cy="791345"/>
            <a:chOff x="0" y="0"/>
            <a:chExt cx="2895943" cy="329531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895943" cy="329531"/>
            </a:xfrm>
            <a:custGeom>
              <a:avLst/>
              <a:gdLst/>
              <a:ahLst/>
              <a:cxnLst/>
              <a:rect r="r" b="b" t="t" l="l"/>
              <a:pathLst>
                <a:path h="329531" w="2895943">
                  <a:moveTo>
                    <a:pt x="0" y="0"/>
                  </a:moveTo>
                  <a:lnTo>
                    <a:pt x="2895943" y="0"/>
                  </a:lnTo>
                  <a:lnTo>
                    <a:pt x="2895943" y="329531"/>
                  </a:lnTo>
                  <a:lnTo>
                    <a:pt x="0" y="329531"/>
                  </a:lnTo>
                  <a:close/>
                </a:path>
              </a:pathLst>
            </a:custGeom>
            <a:solidFill>
              <a:srgbClr val="FFDE59"/>
            </a:solidFill>
          </p:spPr>
        </p:sp>
      </p:grpSp>
      <p:grpSp>
        <p:nvGrpSpPr>
          <p:cNvPr name="Group 11" id="11"/>
          <p:cNvGrpSpPr/>
          <p:nvPr/>
        </p:nvGrpSpPr>
        <p:grpSpPr>
          <a:xfrm rot="0">
            <a:off x="12621202" y="3383666"/>
            <a:ext cx="3549734" cy="2448560"/>
            <a:chOff x="0" y="0"/>
            <a:chExt cx="1478175" cy="1019626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478175" cy="1019626"/>
            </a:xfrm>
            <a:custGeom>
              <a:avLst/>
              <a:gdLst/>
              <a:ahLst/>
              <a:cxnLst/>
              <a:rect r="r" b="b" t="t" l="l"/>
              <a:pathLst>
                <a:path h="1019626" w="1478175">
                  <a:moveTo>
                    <a:pt x="0" y="0"/>
                  </a:moveTo>
                  <a:lnTo>
                    <a:pt x="1478175" y="0"/>
                  </a:lnTo>
                  <a:lnTo>
                    <a:pt x="1478175" y="1019626"/>
                  </a:lnTo>
                  <a:lnTo>
                    <a:pt x="0" y="1019626"/>
                  </a:lnTo>
                  <a:close/>
                </a:path>
              </a:pathLst>
            </a:custGeom>
            <a:solidFill>
              <a:srgbClr val="C90000"/>
            </a:solidFill>
          </p:spPr>
        </p:sp>
      </p:grpSp>
      <p:sp>
        <p:nvSpPr>
          <p:cNvPr name="TextBox 13" id="13"/>
          <p:cNvSpPr txBox="true"/>
          <p:nvPr/>
        </p:nvSpPr>
        <p:spPr>
          <a:xfrm rot="0">
            <a:off x="12621202" y="4511864"/>
            <a:ext cx="3549734" cy="354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30"/>
              </a:lnSpc>
            </a:pPr>
          </a:p>
        </p:txBody>
      </p:sp>
      <p:sp>
        <p:nvSpPr>
          <p:cNvPr name="TextBox 14" id="14"/>
          <p:cNvSpPr txBox="true"/>
          <p:nvPr/>
        </p:nvSpPr>
        <p:spPr>
          <a:xfrm rot="0">
            <a:off x="12894893" y="3612902"/>
            <a:ext cx="3002351" cy="22193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2100" spc="52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WE STRUGGLE TO NAVIGATE GOVERNMENT SOURCES AND INTERPRET THEIR MEANING</a:t>
            </a:r>
          </a:p>
          <a:p>
            <a:pPr algn="ctr">
              <a:lnSpc>
                <a:spcPts val="2520"/>
              </a:lnSpc>
            </a:pPr>
          </a:p>
        </p:txBody>
      </p:sp>
      <p:grpSp>
        <p:nvGrpSpPr>
          <p:cNvPr name="Group 15" id="15"/>
          <p:cNvGrpSpPr/>
          <p:nvPr/>
        </p:nvGrpSpPr>
        <p:grpSpPr>
          <a:xfrm rot="0">
            <a:off x="5753224" y="9258300"/>
            <a:ext cx="9511178" cy="214890"/>
            <a:chOff x="0" y="0"/>
            <a:chExt cx="25294954" cy="571500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255270"/>
              <a:ext cx="25294954" cy="69850"/>
            </a:xfrm>
            <a:custGeom>
              <a:avLst/>
              <a:gdLst/>
              <a:ahLst/>
              <a:cxnLst/>
              <a:rect r="r" b="b" t="t" l="l"/>
              <a:pathLst>
                <a:path h="69850" w="25294954">
                  <a:moveTo>
                    <a:pt x="25004123" y="0"/>
                  </a:moveTo>
                  <a:lnTo>
                    <a:pt x="0" y="0"/>
                  </a:lnTo>
                  <a:lnTo>
                    <a:pt x="0" y="69850"/>
                  </a:lnTo>
                  <a:lnTo>
                    <a:pt x="25294954" y="69850"/>
                  </a:lnTo>
                  <a:lnTo>
                    <a:pt x="25294954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name="TextBox 17" id="17"/>
          <p:cNvSpPr txBox="true"/>
          <p:nvPr/>
        </p:nvSpPr>
        <p:spPr>
          <a:xfrm rot="0">
            <a:off x="15374896" y="9239250"/>
            <a:ext cx="1884404" cy="2270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680"/>
              </a:lnSpc>
            </a:pP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OCTOBER </a:t>
            </a: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2025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857250" y="9246132"/>
            <a:ext cx="4919387" cy="2270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Y</a:t>
            </a:r>
            <a:r>
              <a:rPr lang="en-US" b="true" sz="1400" spc="98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OUTH PERSPECTIVES IN CONTEMPORARY EUROPE</a:t>
            </a:r>
          </a:p>
        </p:txBody>
      </p:sp>
      <p:sp>
        <p:nvSpPr>
          <p:cNvPr name="AutoShape 19" id="19"/>
          <p:cNvSpPr/>
          <p:nvPr/>
        </p:nvSpPr>
        <p:spPr>
          <a:xfrm>
            <a:off x="5897880" y="3798389"/>
            <a:ext cx="6492240" cy="0"/>
          </a:xfrm>
          <a:prstGeom prst="line">
            <a:avLst/>
          </a:prstGeom>
          <a:ln cap="flat" w="38100">
            <a:solidFill>
              <a:srgbClr val="000000"/>
            </a:solidFill>
            <a:prstDash val="sysDash"/>
            <a:headEnd type="none" len="sm" w="sm"/>
            <a:tailEnd type="none" len="sm" w="sm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DAG19BXrtuM</dc:identifier>
  <dcterms:modified xsi:type="dcterms:W3CDTF">2011-08-01T06:04:30Z</dcterms:modified>
  <cp:revision>1</cp:revision>
  <dc:title> Youth Perspectives - Civic Space Tool</dc:title>
</cp:coreProperties>
</file>