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8" roundtripDataSignature="AMtx7mh1XGVCqxEmj8wCg8eNdF94CBUm6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customschemas.google.com/relationships/presentationmetadata" Target="meta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rickwork-HD-R1a.jpg" id="17" name="Google Shape;17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5"/>
          <p:cNvSpPr/>
          <p:nvPr/>
        </p:nvSpPr>
        <p:spPr>
          <a:xfrm>
            <a:off x="-15875" y="0"/>
            <a:ext cx="11683810" cy="6588125"/>
          </a:xfrm>
          <a:custGeom>
            <a:rect b="b" l="l" r="r" t="t"/>
            <a:pathLst>
              <a:path extrusionOk="0" h="6588125" w="11683810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101600" rotWithShape="0" algn="tl" dir="4380000" dist="152400">
              <a:srgbClr val="000000">
                <a:alpha val="4274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15"/>
          <p:cNvSpPr/>
          <p:nvPr/>
        </p:nvSpPr>
        <p:spPr>
          <a:xfrm>
            <a:off x="0" y="4282257"/>
            <a:ext cx="11329257" cy="2028845"/>
          </a:xfrm>
          <a:custGeom>
            <a:rect b="b" l="l" r="r" t="t"/>
            <a:pathLst>
              <a:path extrusionOk="0" h="2028845" w="11329257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34000">
                <a:schemeClr val="accent1"/>
              </a:gs>
              <a:gs pos="100000">
                <a:srgbClr val="5C0607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</p:sp>
      <p:sp>
        <p:nvSpPr>
          <p:cNvPr id="20" name="Google Shape;20;p15"/>
          <p:cNvSpPr/>
          <p:nvPr/>
        </p:nvSpPr>
        <p:spPr>
          <a:xfrm>
            <a:off x="0" y="0"/>
            <a:ext cx="8719579" cy="456877"/>
          </a:xfrm>
          <a:custGeom>
            <a:rect b="b" l="l" r="r" t="t"/>
            <a:pathLst>
              <a:path extrusionOk="0" h="456877" w="8719579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34000">
                <a:schemeClr val="accent1"/>
              </a:gs>
              <a:gs pos="100000">
                <a:srgbClr val="5C0607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</p:sp>
      <p:sp>
        <p:nvSpPr>
          <p:cNvPr id="21" name="Google Shape;21;p15"/>
          <p:cNvSpPr/>
          <p:nvPr/>
        </p:nvSpPr>
        <p:spPr>
          <a:xfrm rot="-180000">
            <a:off x="-161800" y="293317"/>
            <a:ext cx="11367116" cy="5751804"/>
          </a:xfrm>
          <a:custGeom>
            <a:rect b="b" l="l" r="r" t="t"/>
            <a:pathLst>
              <a:path extrusionOk="0" h="5751804" w="11367116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noFill/>
          <a:ln cap="flat" cmpd="sng" w="825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15"/>
          <p:cNvSpPr txBox="1"/>
          <p:nvPr>
            <p:ph type="ctrTitle"/>
          </p:nvPr>
        </p:nvSpPr>
        <p:spPr>
          <a:xfrm rot="-180000">
            <a:off x="891201" y="662656"/>
            <a:ext cx="9755187" cy="27665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Impact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5"/>
          <p:cNvSpPr txBox="1"/>
          <p:nvPr>
            <p:ph idx="1" type="subTitle"/>
          </p:nvPr>
        </p:nvSpPr>
        <p:spPr>
          <a:xfrm rot="-180000">
            <a:off x="983062" y="3505209"/>
            <a:ext cx="9755187" cy="5503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4480"/>
              <a:buNone/>
              <a:defRPr sz="2800">
                <a:solidFill>
                  <a:srgbClr val="7F7F7F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5pPr>
            <a:lvl6pPr lvl="5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6pPr>
            <a:lvl7pPr lvl="6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7pPr>
            <a:lvl8pPr lvl="7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8pPr>
            <a:lvl9pPr lvl="8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9pPr>
          </a:lstStyle>
          <a:p/>
        </p:txBody>
      </p:sp>
      <p:sp>
        <p:nvSpPr>
          <p:cNvPr id="24" name="Google Shape;24;p15"/>
          <p:cNvSpPr txBox="1"/>
          <p:nvPr>
            <p:ph idx="10" type="dt"/>
          </p:nvPr>
        </p:nvSpPr>
        <p:spPr>
          <a:xfrm rot="-180000">
            <a:off x="4948541" y="4578463"/>
            <a:ext cx="6143653" cy="11631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rgbClr val="5C060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1" type="ftr"/>
          </p:nvPr>
        </p:nvSpPr>
        <p:spPr>
          <a:xfrm rot="-180000">
            <a:off x="-5560" y="4883024"/>
            <a:ext cx="4047239" cy="11955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5"/>
          <p:cNvSpPr txBox="1"/>
          <p:nvPr>
            <p:ph idx="12" type="sldNum"/>
          </p:nvPr>
        </p:nvSpPr>
        <p:spPr>
          <a:xfrm rot="-180000">
            <a:off x="9851758" y="3832648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indent="0" lvl="1" mar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indent="0" lvl="2" mar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indent="0" lvl="3" mar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indent="0" lvl="4" mar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indent="0" lvl="5" mar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indent="0" lvl="6" mar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indent="0" lvl="7" mar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indent="0" lvl="8" mar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" name="Google Shape;27;p15"/>
          <p:cNvSpPr/>
          <p:nvPr/>
        </p:nvSpPr>
        <p:spPr>
          <a:xfrm rot="-180000">
            <a:off x="4221385" y="5111356"/>
            <a:ext cx="515386" cy="515386"/>
          </a:xfrm>
          <a:prstGeom prst="star5">
            <a:avLst>
              <a:gd fmla="val 26693" name="adj"/>
              <a:gd fmla="val 105146" name="hf"/>
              <a:gd fmla="val 110557" name="vf"/>
            </a:avLst>
          </a:prstGeom>
          <a:solidFill>
            <a:schemeClr val="dk1">
              <a:alpha val="4000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4"/>
          <p:cNvSpPr txBox="1"/>
          <p:nvPr>
            <p:ph type="title"/>
          </p:nvPr>
        </p:nvSpPr>
        <p:spPr>
          <a:xfrm>
            <a:off x="685800" y="685800"/>
            <a:ext cx="6345302" cy="20232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Impact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4"/>
          <p:cNvSpPr/>
          <p:nvPr>
            <p:ph idx="2" type="pic"/>
          </p:nvPr>
        </p:nvSpPr>
        <p:spPr>
          <a:xfrm>
            <a:off x="7482362" y="0"/>
            <a:ext cx="3598146" cy="5071533"/>
          </a:xfrm>
          <a:prstGeom prst="rect">
            <a:avLst/>
          </a:prstGeom>
          <a:noFill/>
          <a:ln cap="flat" cmpd="thinThick" w="571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1" name="Google Shape;81;p24"/>
          <p:cNvSpPr txBox="1"/>
          <p:nvPr>
            <p:ph idx="1" type="body"/>
          </p:nvPr>
        </p:nvSpPr>
        <p:spPr>
          <a:xfrm>
            <a:off x="685801" y="2709052"/>
            <a:ext cx="6345301" cy="23624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  <a:defRPr sz="18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/>
        </p:txBody>
      </p:sp>
      <p:sp>
        <p:nvSpPr>
          <p:cNvPr id="82" name="Google Shape;82;p24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4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4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5"/>
          <p:cNvSpPr txBox="1"/>
          <p:nvPr>
            <p:ph type="title"/>
          </p:nvPr>
        </p:nvSpPr>
        <p:spPr>
          <a:xfrm>
            <a:off x="685800" y="4106333"/>
            <a:ext cx="10394708" cy="5888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Impact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5"/>
          <p:cNvSpPr/>
          <p:nvPr>
            <p:ph idx="2" type="pic"/>
          </p:nvPr>
        </p:nvSpPr>
        <p:spPr>
          <a:xfrm>
            <a:off x="685801" y="685799"/>
            <a:ext cx="10392513" cy="3194903"/>
          </a:xfrm>
          <a:prstGeom prst="rect">
            <a:avLst/>
          </a:prstGeom>
          <a:noFill/>
          <a:ln cap="flat" cmpd="thinThick" w="571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8" name="Google Shape;88;p25"/>
          <p:cNvSpPr txBox="1"/>
          <p:nvPr>
            <p:ph idx="1" type="body"/>
          </p:nvPr>
        </p:nvSpPr>
        <p:spPr>
          <a:xfrm>
            <a:off x="685780" y="4702923"/>
            <a:ext cx="10394728" cy="682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560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/>
        </p:txBody>
      </p:sp>
      <p:sp>
        <p:nvSpPr>
          <p:cNvPr id="89" name="Google Shape;89;p25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5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5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6"/>
          <p:cNvSpPr txBox="1"/>
          <p:nvPr>
            <p:ph type="title"/>
          </p:nvPr>
        </p:nvSpPr>
        <p:spPr>
          <a:xfrm>
            <a:off x="685801" y="685800"/>
            <a:ext cx="10396902" cy="31949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Impact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6"/>
          <p:cNvSpPr txBox="1"/>
          <p:nvPr>
            <p:ph idx="1" type="body"/>
          </p:nvPr>
        </p:nvSpPr>
        <p:spPr>
          <a:xfrm>
            <a:off x="685779" y="4106333"/>
            <a:ext cx="10394729" cy="12736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  <a:defRPr sz="18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/>
        </p:txBody>
      </p:sp>
      <p:sp>
        <p:nvSpPr>
          <p:cNvPr id="95" name="Google Shape;95;p26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6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6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7"/>
          <p:cNvSpPr txBox="1"/>
          <p:nvPr>
            <p:ph type="title"/>
          </p:nvPr>
        </p:nvSpPr>
        <p:spPr>
          <a:xfrm>
            <a:off x="1121732" y="685800"/>
            <a:ext cx="9525020" cy="29167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Impact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7"/>
          <p:cNvSpPr txBox="1"/>
          <p:nvPr>
            <p:ph idx="1" type="body"/>
          </p:nvPr>
        </p:nvSpPr>
        <p:spPr>
          <a:xfrm>
            <a:off x="1550264" y="3610032"/>
            <a:ext cx="8667956" cy="3777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/>
        </p:txBody>
      </p:sp>
      <p:sp>
        <p:nvSpPr>
          <p:cNvPr id="101" name="Google Shape;101;p27"/>
          <p:cNvSpPr txBox="1"/>
          <p:nvPr>
            <p:ph idx="2" type="body"/>
          </p:nvPr>
        </p:nvSpPr>
        <p:spPr>
          <a:xfrm>
            <a:off x="685801" y="4106334"/>
            <a:ext cx="10396882" cy="12682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  <a:defRPr sz="18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/>
        </p:txBody>
      </p:sp>
      <p:sp>
        <p:nvSpPr>
          <p:cNvPr id="102" name="Google Shape;102;p27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7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7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5" name="Google Shape;105;p27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Impact"/>
              <a:buNone/>
            </a:pPr>
            <a:r>
              <a:rPr b="0" i="0" lang="en-US" sz="80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“</a:t>
            </a:r>
            <a:endParaRPr/>
          </a:p>
        </p:txBody>
      </p:sp>
      <p:sp>
        <p:nvSpPr>
          <p:cNvPr id="106" name="Google Shape;106;p27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Impact"/>
              <a:buNone/>
            </a:pPr>
            <a:r>
              <a:rPr b="0" i="0" lang="en-US" sz="80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8"/>
          <p:cNvSpPr txBox="1"/>
          <p:nvPr>
            <p:ph type="title"/>
          </p:nvPr>
        </p:nvSpPr>
        <p:spPr>
          <a:xfrm>
            <a:off x="685800" y="1723854"/>
            <a:ext cx="10394707" cy="25118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Impact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8"/>
          <p:cNvSpPr txBox="1"/>
          <p:nvPr>
            <p:ph idx="1" type="body"/>
          </p:nvPr>
        </p:nvSpPr>
        <p:spPr>
          <a:xfrm>
            <a:off x="685800" y="4247468"/>
            <a:ext cx="10394707" cy="11406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  <a:defRPr sz="18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/>
        </p:txBody>
      </p:sp>
      <p:sp>
        <p:nvSpPr>
          <p:cNvPr id="110" name="Google Shape;110;p28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8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8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">
  <p:cSld name="3 Column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9"/>
          <p:cNvSpPr txBox="1"/>
          <p:nvPr>
            <p:ph type="title"/>
          </p:nvPr>
        </p:nvSpPr>
        <p:spPr>
          <a:xfrm>
            <a:off x="685802" y="685800"/>
            <a:ext cx="10394706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Impact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9"/>
          <p:cNvSpPr txBox="1"/>
          <p:nvPr>
            <p:ph idx="1" type="body"/>
          </p:nvPr>
        </p:nvSpPr>
        <p:spPr>
          <a:xfrm>
            <a:off x="685802" y="2063395"/>
            <a:ext cx="331012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84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9pPr>
          </a:lstStyle>
          <a:p/>
        </p:txBody>
      </p:sp>
      <p:sp>
        <p:nvSpPr>
          <p:cNvPr id="116" name="Google Shape;116;p29"/>
          <p:cNvSpPr txBox="1"/>
          <p:nvPr>
            <p:ph idx="2" type="body"/>
          </p:nvPr>
        </p:nvSpPr>
        <p:spPr>
          <a:xfrm>
            <a:off x="685802" y="2639658"/>
            <a:ext cx="3310128" cy="2734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/>
        </p:txBody>
      </p:sp>
      <p:sp>
        <p:nvSpPr>
          <p:cNvPr id="117" name="Google Shape;117;p29"/>
          <p:cNvSpPr txBox="1"/>
          <p:nvPr>
            <p:ph idx="3" type="body"/>
          </p:nvPr>
        </p:nvSpPr>
        <p:spPr>
          <a:xfrm>
            <a:off x="4234622" y="2063395"/>
            <a:ext cx="331012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84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9pPr>
          </a:lstStyle>
          <a:p/>
        </p:txBody>
      </p:sp>
      <p:sp>
        <p:nvSpPr>
          <p:cNvPr id="118" name="Google Shape;118;p29"/>
          <p:cNvSpPr txBox="1"/>
          <p:nvPr>
            <p:ph idx="4" type="body"/>
          </p:nvPr>
        </p:nvSpPr>
        <p:spPr>
          <a:xfrm>
            <a:off x="4234621" y="2639658"/>
            <a:ext cx="3310128" cy="2734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/>
        </p:txBody>
      </p:sp>
      <p:sp>
        <p:nvSpPr>
          <p:cNvPr id="119" name="Google Shape;119;p29"/>
          <p:cNvSpPr txBox="1"/>
          <p:nvPr>
            <p:ph idx="5" type="body"/>
          </p:nvPr>
        </p:nvSpPr>
        <p:spPr>
          <a:xfrm>
            <a:off x="7770380" y="2063395"/>
            <a:ext cx="331012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84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9pPr>
          </a:lstStyle>
          <a:p/>
        </p:txBody>
      </p:sp>
      <p:sp>
        <p:nvSpPr>
          <p:cNvPr id="120" name="Google Shape;120;p29"/>
          <p:cNvSpPr txBox="1"/>
          <p:nvPr>
            <p:ph idx="6" type="body"/>
          </p:nvPr>
        </p:nvSpPr>
        <p:spPr>
          <a:xfrm>
            <a:off x="7770380" y="2639658"/>
            <a:ext cx="3310128" cy="2734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/>
        </p:txBody>
      </p:sp>
      <p:sp>
        <p:nvSpPr>
          <p:cNvPr id="121" name="Google Shape;121;p29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9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9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Picture Column">
  <p:cSld name="3 Picture Column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0"/>
          <p:cNvSpPr txBox="1"/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Impact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30"/>
          <p:cNvSpPr txBox="1"/>
          <p:nvPr>
            <p:ph idx="1" type="body"/>
          </p:nvPr>
        </p:nvSpPr>
        <p:spPr>
          <a:xfrm>
            <a:off x="691840" y="3813025"/>
            <a:ext cx="331012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520"/>
              <a:buNone/>
              <a:defRPr b="0" sz="22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9pPr>
          </a:lstStyle>
          <a:p/>
        </p:txBody>
      </p:sp>
      <p:sp>
        <p:nvSpPr>
          <p:cNvPr id="127" name="Google Shape;127;p30"/>
          <p:cNvSpPr/>
          <p:nvPr>
            <p:ph idx="2" type="pic"/>
          </p:nvPr>
        </p:nvSpPr>
        <p:spPr>
          <a:xfrm>
            <a:off x="685780" y="2063395"/>
            <a:ext cx="3310128" cy="1536725"/>
          </a:xfrm>
          <a:prstGeom prst="roundRect">
            <a:avLst>
              <a:gd fmla="val 0" name="adj"/>
            </a:avLst>
          </a:prstGeom>
          <a:noFill/>
          <a:ln cap="flat" cmpd="thinThick" w="571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8" name="Google Shape;128;p30"/>
          <p:cNvSpPr txBox="1"/>
          <p:nvPr>
            <p:ph idx="3" type="body"/>
          </p:nvPr>
        </p:nvSpPr>
        <p:spPr>
          <a:xfrm>
            <a:off x="691840" y="4389287"/>
            <a:ext cx="3310128" cy="985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/>
        </p:txBody>
      </p:sp>
      <p:sp>
        <p:nvSpPr>
          <p:cNvPr id="129" name="Google Shape;129;p30"/>
          <p:cNvSpPr txBox="1"/>
          <p:nvPr>
            <p:ph idx="4" type="body"/>
          </p:nvPr>
        </p:nvSpPr>
        <p:spPr>
          <a:xfrm>
            <a:off x="4237410" y="3813025"/>
            <a:ext cx="331012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520"/>
              <a:buNone/>
              <a:defRPr b="0" sz="22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9pPr>
          </a:lstStyle>
          <a:p/>
        </p:txBody>
      </p:sp>
      <p:sp>
        <p:nvSpPr>
          <p:cNvPr id="130" name="Google Shape;130;p30"/>
          <p:cNvSpPr/>
          <p:nvPr>
            <p:ph idx="5" type="pic"/>
          </p:nvPr>
        </p:nvSpPr>
        <p:spPr>
          <a:xfrm>
            <a:off x="4235999" y="2063395"/>
            <a:ext cx="3310128" cy="1535237"/>
          </a:xfrm>
          <a:prstGeom prst="roundRect">
            <a:avLst>
              <a:gd fmla="val 0" name="adj"/>
            </a:avLst>
          </a:prstGeom>
          <a:noFill/>
          <a:ln cap="flat" cmpd="thinThick" w="571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1" name="Google Shape;131;p30"/>
          <p:cNvSpPr txBox="1"/>
          <p:nvPr>
            <p:ph idx="6" type="body"/>
          </p:nvPr>
        </p:nvSpPr>
        <p:spPr>
          <a:xfrm>
            <a:off x="4235999" y="4389286"/>
            <a:ext cx="3310128" cy="9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/>
        </p:txBody>
      </p:sp>
      <p:sp>
        <p:nvSpPr>
          <p:cNvPr id="132" name="Google Shape;132;p30"/>
          <p:cNvSpPr txBox="1"/>
          <p:nvPr>
            <p:ph idx="7" type="body"/>
          </p:nvPr>
        </p:nvSpPr>
        <p:spPr>
          <a:xfrm>
            <a:off x="7768944" y="3813025"/>
            <a:ext cx="331012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520"/>
              <a:buNone/>
              <a:defRPr b="0" sz="22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9pPr>
          </a:lstStyle>
          <a:p/>
        </p:txBody>
      </p:sp>
      <p:sp>
        <p:nvSpPr>
          <p:cNvPr id="133" name="Google Shape;133;p30"/>
          <p:cNvSpPr/>
          <p:nvPr>
            <p:ph idx="8" type="pic"/>
          </p:nvPr>
        </p:nvSpPr>
        <p:spPr>
          <a:xfrm>
            <a:off x="7768819" y="2063394"/>
            <a:ext cx="3310128" cy="1537196"/>
          </a:xfrm>
          <a:prstGeom prst="roundRect">
            <a:avLst>
              <a:gd fmla="val 0" name="adj"/>
            </a:avLst>
          </a:prstGeom>
          <a:noFill/>
          <a:ln cap="flat" cmpd="thinThick" w="571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4" name="Google Shape;134;p30"/>
          <p:cNvSpPr txBox="1"/>
          <p:nvPr>
            <p:ph idx="9" type="body"/>
          </p:nvPr>
        </p:nvSpPr>
        <p:spPr>
          <a:xfrm>
            <a:off x="7768819" y="4389284"/>
            <a:ext cx="3310128" cy="9853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/>
        </p:txBody>
      </p:sp>
      <p:sp>
        <p:nvSpPr>
          <p:cNvPr id="135" name="Google Shape;135;p30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30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30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1"/>
          <p:cNvSpPr txBox="1"/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Impact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31"/>
          <p:cNvSpPr txBox="1"/>
          <p:nvPr>
            <p:ph idx="1" type="body"/>
          </p:nvPr>
        </p:nvSpPr>
        <p:spPr>
          <a:xfrm rot="5400000">
            <a:off x="4227559" y="-1478362"/>
            <a:ext cx="3311190" cy="103947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1148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indent="-41148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indent="-41148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indent="-41148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indent="-411479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indent="-411479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indent="-411479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indent="-411479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indent="-411479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/>
        </p:txBody>
      </p:sp>
      <p:sp>
        <p:nvSpPr>
          <p:cNvPr id="141" name="Google Shape;141;p31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31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31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2"/>
          <p:cNvSpPr txBox="1"/>
          <p:nvPr>
            <p:ph type="title"/>
          </p:nvPr>
        </p:nvSpPr>
        <p:spPr>
          <a:xfrm rot="5400000">
            <a:off x="7603792" y="1897870"/>
            <a:ext cx="4688785" cy="22646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Impact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32"/>
          <p:cNvSpPr txBox="1"/>
          <p:nvPr>
            <p:ph idx="1" type="body"/>
          </p:nvPr>
        </p:nvSpPr>
        <p:spPr>
          <a:xfrm rot="5400000">
            <a:off x="2293623" y="-922023"/>
            <a:ext cx="4688785" cy="79044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1148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indent="-41148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indent="-41148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indent="-41148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indent="-411479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indent="-411479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indent="-411479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indent="-411479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indent="-411479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/>
        </p:txBody>
      </p:sp>
      <p:sp>
        <p:nvSpPr>
          <p:cNvPr id="147" name="Google Shape;147;p32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32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32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6"/>
          <p:cNvSpPr txBox="1"/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6"/>
          <p:cNvSpPr txBox="1"/>
          <p:nvPr>
            <p:ph idx="1" type="body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41148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indent="-41148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indent="-41148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indent="-41148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indent="-411479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indent="-411479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indent="-411479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indent="-411479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indent="-411479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7"/>
          <p:cNvSpPr txBox="1"/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7"/>
          <p:cNvSpPr txBox="1"/>
          <p:nvPr>
            <p:ph idx="1" type="body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41148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indent="-41148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indent="-41148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indent="-41148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indent="-411479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indent="-411479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indent="-411479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indent="-411479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indent="-411479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/>
        </p:txBody>
      </p:sp>
      <p:sp>
        <p:nvSpPr>
          <p:cNvPr id="37" name="Google Shape;37;p17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7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/>
          <p:nvPr>
            <p:ph type="title"/>
          </p:nvPr>
        </p:nvSpPr>
        <p:spPr>
          <a:xfrm>
            <a:off x="685801" y="685800"/>
            <a:ext cx="10394707" cy="3193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Impact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8"/>
          <p:cNvSpPr txBox="1"/>
          <p:nvPr>
            <p:ph idx="1" type="body"/>
          </p:nvPr>
        </p:nvSpPr>
        <p:spPr>
          <a:xfrm>
            <a:off x="685801" y="3742267"/>
            <a:ext cx="10394707" cy="1639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2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3" name="Google Shape;43;p18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8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8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9"/>
          <p:cNvSpPr txBox="1"/>
          <p:nvPr>
            <p:ph type="title"/>
          </p:nvPr>
        </p:nvSpPr>
        <p:spPr>
          <a:xfrm>
            <a:off x="685801" y="685800"/>
            <a:ext cx="10396882" cy="11581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" type="body"/>
          </p:nvPr>
        </p:nvSpPr>
        <p:spPr>
          <a:xfrm>
            <a:off x="685800" y="2063396"/>
            <a:ext cx="5088714" cy="33111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1148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indent="-41148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indent="-41148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indent="-41148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indent="-411479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indent="-411479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indent="-411479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indent="-411479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indent="-411479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/>
        </p:txBody>
      </p:sp>
      <p:sp>
        <p:nvSpPr>
          <p:cNvPr id="49" name="Google Shape;49;p19"/>
          <p:cNvSpPr txBox="1"/>
          <p:nvPr>
            <p:ph idx="2" type="body"/>
          </p:nvPr>
        </p:nvSpPr>
        <p:spPr>
          <a:xfrm>
            <a:off x="5993971" y="2063396"/>
            <a:ext cx="5086538" cy="33111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1148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indent="-41148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indent="-41148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indent="-41148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indent="-411479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indent="-411479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indent="-411479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indent="-411479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indent="-411479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/>
        </p:txBody>
      </p:sp>
      <p:sp>
        <p:nvSpPr>
          <p:cNvPr id="50" name="Google Shape;50;p19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9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0"/>
          <p:cNvSpPr txBox="1"/>
          <p:nvPr>
            <p:ph type="title"/>
          </p:nvPr>
        </p:nvSpPr>
        <p:spPr>
          <a:xfrm>
            <a:off x="685801" y="685800"/>
            <a:ext cx="10394707" cy="11581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0"/>
          <p:cNvSpPr txBox="1"/>
          <p:nvPr>
            <p:ph idx="1" type="body"/>
          </p:nvPr>
        </p:nvSpPr>
        <p:spPr>
          <a:xfrm>
            <a:off x="918356" y="2063396"/>
            <a:ext cx="4856158" cy="67999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160"/>
              <a:buNone/>
              <a:defRPr b="0" sz="26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9pPr>
          </a:lstStyle>
          <a:p/>
        </p:txBody>
      </p:sp>
      <p:sp>
        <p:nvSpPr>
          <p:cNvPr id="56" name="Google Shape;56;p20"/>
          <p:cNvSpPr txBox="1"/>
          <p:nvPr>
            <p:ph idx="2" type="body"/>
          </p:nvPr>
        </p:nvSpPr>
        <p:spPr>
          <a:xfrm>
            <a:off x="685802" y="2861733"/>
            <a:ext cx="5088712" cy="25128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1148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indent="-41148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indent="-41148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indent="-41148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indent="-411479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indent="-411479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indent="-411479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indent="-411479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indent="-411479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/>
        </p:txBody>
      </p:sp>
      <p:sp>
        <p:nvSpPr>
          <p:cNvPr id="57" name="Google Shape;57;p20"/>
          <p:cNvSpPr txBox="1"/>
          <p:nvPr>
            <p:ph idx="3" type="body"/>
          </p:nvPr>
        </p:nvSpPr>
        <p:spPr>
          <a:xfrm>
            <a:off x="6218191" y="2063396"/>
            <a:ext cx="4864491" cy="67999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160"/>
              <a:buNone/>
              <a:defRPr b="0" sz="26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9pPr>
          </a:lstStyle>
          <a:p/>
        </p:txBody>
      </p:sp>
      <p:sp>
        <p:nvSpPr>
          <p:cNvPr id="58" name="Google Shape;58;p20"/>
          <p:cNvSpPr txBox="1"/>
          <p:nvPr>
            <p:ph idx="4" type="body"/>
          </p:nvPr>
        </p:nvSpPr>
        <p:spPr>
          <a:xfrm>
            <a:off x="5993969" y="2861733"/>
            <a:ext cx="5088713" cy="25128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1148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indent="-41148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indent="-41148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indent="-41148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indent="-411479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indent="-411479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indent="-411479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indent="-411479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indent="-411479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0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1"/>
          <p:cNvSpPr txBox="1"/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1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1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2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2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3"/>
          <p:cNvSpPr txBox="1"/>
          <p:nvPr>
            <p:ph type="title"/>
          </p:nvPr>
        </p:nvSpPr>
        <p:spPr>
          <a:xfrm>
            <a:off x="693643" y="685800"/>
            <a:ext cx="4126860" cy="20232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Impact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1" type="body"/>
          </p:nvPr>
        </p:nvSpPr>
        <p:spPr>
          <a:xfrm>
            <a:off x="5046132" y="685800"/>
            <a:ext cx="6034375" cy="46887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41148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indent="-41148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indent="-41148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indent="-41148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indent="-411479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indent="-411479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indent="-411479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indent="-411479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indent="-411479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/>
        </p:txBody>
      </p:sp>
      <p:sp>
        <p:nvSpPr>
          <p:cNvPr id="74" name="Google Shape;74;p23"/>
          <p:cNvSpPr txBox="1"/>
          <p:nvPr>
            <p:ph idx="2" type="body"/>
          </p:nvPr>
        </p:nvSpPr>
        <p:spPr>
          <a:xfrm>
            <a:off x="693642" y="2709052"/>
            <a:ext cx="4126861" cy="2665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  <a:defRPr sz="18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/>
        </p:txBody>
      </p:sp>
      <p:sp>
        <p:nvSpPr>
          <p:cNvPr id="75" name="Google Shape;75;p23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21" Type="http://schemas.openxmlformats.org/officeDocument/2006/relationships/theme" Target="../theme/theme1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4.png"/><Relationship Id="rId2" Type="http://schemas.openxmlformats.org/officeDocument/2006/relationships/image" Target="../media/image2.jp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19" Type="http://schemas.openxmlformats.org/officeDocument/2006/relationships/slideLayout" Target="../slideLayouts/slideLayout17.xml"/><Relationship Id="rId6" Type="http://schemas.openxmlformats.org/officeDocument/2006/relationships/slideLayout" Target="../slideLayouts/slideLayout4.xml"/><Relationship Id="rId18" Type="http://schemas.openxmlformats.org/officeDocument/2006/relationships/slideLayout" Target="../slideLayouts/slideLayout16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rickwork-HD-R1a.jpg" id="6" name="Google Shape;6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oogle Shape;7;p14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>
          <p:nvSpPr>
            <p:cNvPr id="8" name="Google Shape;8;p14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blipFill rotWithShape="1">
              <a:blip r:embed="rId1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98425" rotWithShape="0" algn="tl" dir="4380000" dist="76200">
                <a:srgbClr val="000000">
                  <a:alpha val="6784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" name="Google Shape;9;p14"/>
            <p:cNvSpPr/>
            <p:nvPr/>
          </p:nvSpPr>
          <p:spPr>
            <a:xfrm>
              <a:off x="-25397" y="0"/>
              <a:ext cx="11773291" cy="6419514"/>
            </a:xfrm>
            <a:custGeom>
              <a:rect b="b" l="l" r="r" t="t"/>
              <a:pathLst>
                <a:path extrusionOk="0" h="6419514" w="11773291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noFill/>
            <a:ln cap="flat" cmpd="sng" w="82550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0" name="Google Shape;10;p14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34000">
                  <a:schemeClr val="accent1"/>
                </a:gs>
                <a:gs pos="100000">
                  <a:srgbClr val="5C0607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" name="Google Shape;11;p14"/>
          <p:cNvSpPr txBox="1"/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Impact"/>
              <a:buNone/>
              <a:defRPr b="0" i="0" sz="5400" u="none" cap="none" strike="noStrik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14"/>
          <p:cNvSpPr txBox="1"/>
          <p:nvPr>
            <p:ph idx="1" type="body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indent="-411480" lvl="1" marL="9144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indent="-391160" lvl="2" marL="13716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indent="-370839" lvl="3" marL="18288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indent="-370839" lvl="4" marL="22860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indent="-370839" lvl="5" marL="27432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indent="-370839" lvl="6" marL="32004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indent="-370840" lvl="7" marL="36576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indent="-370840" lvl="8" marL="41148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/>
        </p:txBody>
      </p:sp>
      <p:sp>
        <p:nvSpPr>
          <p:cNvPr id="13" name="Google Shape;13;p14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/>
        </p:txBody>
      </p:sp>
      <p:sp>
        <p:nvSpPr>
          <p:cNvPr id="14" name="Google Shape;14;p14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/>
        </p:txBody>
      </p:sp>
      <p:sp>
        <p:nvSpPr>
          <p:cNvPr id="15" name="Google Shape;15;p14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3200" u="none" cap="none" strike="noStrik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3200" u="none" cap="none" strike="noStrik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3200" u="none" cap="none" strike="noStrik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3200" u="none" cap="none" strike="noStrik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3200" u="none" cap="none" strike="noStrik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3200" u="none" cap="none" strike="noStrik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3200" u="none" cap="none" strike="noStrik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3200" u="none" cap="none" strike="noStrik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3200" u="none" cap="none" strike="noStrik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5.png"/><Relationship Id="rId5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"/>
          <p:cNvSpPr/>
          <p:nvPr/>
        </p:nvSpPr>
        <p:spPr>
          <a:xfrm rot="-181854">
            <a:off x="-761126" y="4399573"/>
            <a:ext cx="12031721" cy="1620744"/>
          </a:xfrm>
          <a:prstGeom prst="rect">
            <a:avLst/>
          </a:prstGeom>
          <a:gradFill>
            <a:gsLst>
              <a:gs pos="0">
                <a:srgbClr val="F6898A"/>
              </a:gs>
              <a:gs pos="14000">
                <a:srgbClr val="C50E0F"/>
              </a:gs>
              <a:gs pos="100000">
                <a:srgbClr val="6E0809"/>
              </a:gs>
            </a:gsLst>
            <a:path path="circle">
              <a:fillToRect r="100%" t="100%"/>
            </a:path>
            <a:tileRect b="-100%" l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55" name="Google Shape;155;p1"/>
          <p:cNvSpPr txBox="1"/>
          <p:nvPr>
            <p:ph type="ctrTitle"/>
          </p:nvPr>
        </p:nvSpPr>
        <p:spPr>
          <a:xfrm rot="-180000">
            <a:off x="891201" y="1204080"/>
            <a:ext cx="9755187" cy="27665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Impact"/>
              <a:buNone/>
            </a:pPr>
            <a:r>
              <a:rPr lang="en-US" sz="6000"/>
              <a:t>ESTABLISHING </a:t>
            </a:r>
            <a:br>
              <a:rPr lang="en-US" sz="6000"/>
            </a:br>
            <a:r>
              <a:rPr lang="en-US" sz="6000"/>
              <a:t>YOUTH WORK PROFESSION </a:t>
            </a:r>
            <a:br>
              <a:rPr lang="en-US" sz="6000"/>
            </a:br>
            <a:r>
              <a:rPr lang="en-US" sz="6000"/>
              <a:t>IN NORTH MACEDONIA</a:t>
            </a:r>
            <a:endParaRPr/>
          </a:p>
        </p:txBody>
      </p:sp>
      <p:sp>
        <p:nvSpPr>
          <p:cNvPr id="156" name="Google Shape;156;p1"/>
          <p:cNvSpPr txBox="1"/>
          <p:nvPr>
            <p:ph idx="1" type="subTitle"/>
          </p:nvPr>
        </p:nvSpPr>
        <p:spPr>
          <a:xfrm rot="-180000">
            <a:off x="3801240" y="4650596"/>
            <a:ext cx="4562255" cy="5503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2000">
                <a:solidFill>
                  <a:srgbClr val="FFFF00"/>
                </a:solidFill>
              </a:rPr>
              <a:t>DRAGANA – DINA MITROVIKJ, </a:t>
            </a:r>
            <a:endParaRPr/>
          </a:p>
          <a:p>
            <a:pPr indent="0" lvl="0" marL="0" rtl="0" algn="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200"/>
              <a:buNone/>
            </a:pPr>
            <a:r>
              <a:rPr lang="en-US" sz="2000">
                <a:solidFill>
                  <a:srgbClr val="FFFF00"/>
                </a:solidFill>
              </a:rPr>
              <a:t>UNION </a:t>
            </a:r>
            <a:r>
              <a:rPr lang="en-US" sz="2000">
                <a:solidFill>
                  <a:srgbClr val="FFFF00"/>
                </a:solidFill>
              </a:rPr>
              <a:t>FOR YOUTH WORK</a:t>
            </a:r>
            <a:endParaRPr/>
          </a:p>
        </p:txBody>
      </p:sp>
      <p:sp>
        <p:nvSpPr>
          <p:cNvPr id="157" name="Google Shape;157;p1"/>
          <p:cNvSpPr txBox="1"/>
          <p:nvPr/>
        </p:nvSpPr>
        <p:spPr>
          <a:xfrm rot="-180000">
            <a:off x="418448" y="1191663"/>
            <a:ext cx="9755187" cy="5503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80"/>
              <a:buFont typeface="Arial"/>
              <a:buNone/>
            </a:pPr>
            <a:r>
              <a:rPr b="0" i="0" lang="en-US" sz="2800" u="none" cap="none" strike="noStrike">
                <a:solidFill>
                  <a:srgbClr val="002060"/>
                </a:solidFill>
                <a:latin typeface="Impact"/>
                <a:ea typeface="Impact"/>
                <a:cs typeface="Impact"/>
                <a:sym typeface="Impact"/>
              </a:rPr>
              <a:t>GROWING THE COMMUNITY OF PRACTICE:</a:t>
            </a:r>
            <a:endParaRPr/>
          </a:p>
        </p:txBody>
      </p:sp>
      <p:sp>
        <p:nvSpPr>
          <p:cNvPr id="158" name="Google Shape;158;p1"/>
          <p:cNvSpPr txBox="1"/>
          <p:nvPr/>
        </p:nvSpPr>
        <p:spPr>
          <a:xfrm>
            <a:off x="2298457" y="6337269"/>
            <a:ext cx="9755187" cy="5503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1. JUNE, 2023                                     BUDAPEST</a:t>
            </a:r>
            <a:endParaRPr b="0" i="0" sz="2000" u="none" cap="none" strike="noStrike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59" name="Google Shape;159;p1"/>
          <p:cNvSpPr/>
          <p:nvPr/>
        </p:nvSpPr>
        <p:spPr>
          <a:xfrm rot="-181854">
            <a:off x="-1048749" y="-832009"/>
            <a:ext cx="12031721" cy="1620744"/>
          </a:xfrm>
          <a:prstGeom prst="rect">
            <a:avLst/>
          </a:prstGeom>
          <a:gradFill>
            <a:gsLst>
              <a:gs pos="0">
                <a:srgbClr val="F6898A"/>
              </a:gs>
              <a:gs pos="14000">
                <a:srgbClr val="C50E0F"/>
              </a:gs>
              <a:gs pos="100000">
                <a:srgbClr val="6E0809"/>
              </a:gs>
            </a:gsLst>
            <a:path path="circle">
              <a:fillToRect r="100%" t="100%"/>
            </a:path>
            <a:tileRect b="-100%" l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60" name="Google Shape;160;p1"/>
          <p:cNvSpPr txBox="1"/>
          <p:nvPr/>
        </p:nvSpPr>
        <p:spPr>
          <a:xfrm rot="-180000">
            <a:off x="382779" y="179205"/>
            <a:ext cx="11123278" cy="5503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120"/>
              <a:buFont typeface="Arial"/>
              <a:buNone/>
            </a:pPr>
            <a:r>
              <a:rPr b="0" i="0" lang="en-US" sz="3200" u="none" cap="none" strike="noStrike">
                <a:solidFill>
                  <a:srgbClr val="FFFF00"/>
                </a:solidFill>
                <a:latin typeface="Impact"/>
                <a:ea typeface="Impact"/>
                <a:cs typeface="Impact"/>
                <a:sym typeface="Impact"/>
              </a:rPr>
              <a:t>SYMPOSIUM VISIBLE VALUE: GROWING YOUTH WORK IN EUROPE</a:t>
            </a:r>
            <a:endParaRPr b="0" i="0" sz="3200" u="none" cap="none" strike="noStrike">
              <a:solidFill>
                <a:srgbClr val="FFFF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61" name="Google Shape;16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76202">
            <a:off x="8545102" y="4338115"/>
            <a:ext cx="2267437" cy="11752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96" y="0"/>
            <a:ext cx="1218780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"/>
            <a:ext cx="12191999" cy="6886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4023" y="0"/>
            <a:ext cx="1233303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1"/>
            <a:ext cx="12273905" cy="6812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"/>
          <p:cNvSpPr txBox="1"/>
          <p:nvPr>
            <p:ph type="title"/>
          </p:nvPr>
        </p:nvSpPr>
        <p:spPr>
          <a:xfrm>
            <a:off x="685801" y="377449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400"/>
              <a:buFont typeface="Impact"/>
              <a:buNone/>
            </a:pPr>
            <a:r>
              <a:rPr lang="en-US">
                <a:solidFill>
                  <a:srgbClr val="002060"/>
                </a:solidFill>
              </a:rPr>
              <a:t>UNION FOR YOUTH WORK</a:t>
            </a:r>
            <a:endParaRPr/>
          </a:p>
        </p:txBody>
      </p:sp>
      <p:sp>
        <p:nvSpPr>
          <p:cNvPr id="167" name="Google Shape;167;p2"/>
          <p:cNvSpPr txBox="1"/>
          <p:nvPr>
            <p:ph idx="1" type="body"/>
          </p:nvPr>
        </p:nvSpPr>
        <p:spPr>
          <a:xfrm>
            <a:off x="548061" y="1509246"/>
            <a:ext cx="10396883" cy="9521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rPr lang="en-US" sz="1800"/>
              <a:t>…THE STORY CERTAINLY DID NOT START THERE :) 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</a:pPr>
            <a:r>
              <a:rPr lang="en-US" sz="1800"/>
              <a:t>BUT IN…</a:t>
            </a:r>
            <a:endParaRPr/>
          </a:p>
        </p:txBody>
      </p:sp>
      <p:grpSp>
        <p:nvGrpSpPr>
          <p:cNvPr id="168" name="Google Shape;168;p2"/>
          <p:cNvGrpSpPr/>
          <p:nvPr/>
        </p:nvGrpSpPr>
        <p:grpSpPr>
          <a:xfrm>
            <a:off x="552527" y="2519498"/>
            <a:ext cx="10625425" cy="2038480"/>
            <a:chOff x="908" y="749514"/>
            <a:chExt cx="10625425" cy="2038480"/>
          </a:xfrm>
        </p:grpSpPr>
        <p:sp>
          <p:nvSpPr>
            <p:cNvPr id="169" name="Google Shape;169;p2"/>
            <p:cNvSpPr/>
            <p:nvPr/>
          </p:nvSpPr>
          <p:spPr>
            <a:xfrm>
              <a:off x="1165338" y="1331729"/>
              <a:ext cx="2183306" cy="1456265"/>
            </a:xfrm>
            <a:prstGeom prst="rect">
              <a:avLst/>
            </a:prstGeom>
            <a:solidFill>
              <a:srgbClr val="E4CACA">
                <a:alpha val="89803"/>
              </a:srgbClr>
            </a:solidFill>
            <a:ln cap="flat" cmpd="sng" w="19050">
              <a:solidFill>
                <a:srgbClr val="E4CACA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2"/>
            <p:cNvSpPr txBox="1"/>
            <p:nvPr/>
          </p:nvSpPr>
          <p:spPr>
            <a:xfrm>
              <a:off x="1514667" y="1331729"/>
              <a:ext cx="1833977" cy="1456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3775" lIns="0" spcFirstLastPara="1" rIns="113775" wrap="square" tIns="1137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Noto Sans Symbols"/>
                <a:buNone/>
              </a:pPr>
              <a:r>
                <a:rPr b="0" i="0" lang="en-US" sz="1600" u="none" cap="none" strike="noStrike">
                  <a:solidFill>
                    <a:schemeClr val="dk1"/>
                  </a:solidFill>
                  <a:latin typeface="Impact"/>
                  <a:ea typeface="Impact"/>
                  <a:cs typeface="Impact"/>
                  <a:sym typeface="Impact"/>
                </a:rPr>
                <a:t>* UYW established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Noto Sans Symbols"/>
                <a:buNone/>
              </a:pPr>
              <a:r>
                <a:rPr b="0" i="0" lang="en-US" sz="1600" u="none" cap="none" strike="noStrike">
                  <a:solidFill>
                    <a:schemeClr val="dk1"/>
                  </a:solidFill>
                  <a:latin typeface="Impact"/>
                  <a:ea typeface="Impact"/>
                  <a:cs typeface="Impact"/>
                  <a:sym typeface="Impact"/>
                </a:rPr>
                <a:t>* first attempt for a Law on youth work</a:t>
              </a: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908" y="749514"/>
              <a:ext cx="1455537" cy="1455537"/>
            </a:xfrm>
            <a:prstGeom prst="ellipse">
              <a:avLst/>
            </a:prstGeom>
            <a:solidFill>
              <a:srgbClr val="FFFF00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2"/>
            <p:cNvSpPr txBox="1"/>
            <p:nvPr/>
          </p:nvSpPr>
          <p:spPr>
            <a:xfrm>
              <a:off x="214066" y="962672"/>
              <a:ext cx="1029221" cy="1029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3900"/>
                <a:buFont typeface="Impact"/>
                <a:buNone/>
              </a:pPr>
              <a:r>
                <a:rPr b="0" i="0" lang="en-US" sz="3900" u="none" cap="none" strike="noStrike">
                  <a:solidFill>
                    <a:srgbClr val="C00000"/>
                  </a:solidFill>
                  <a:latin typeface="Impact"/>
                  <a:ea typeface="Impact"/>
                  <a:cs typeface="Impact"/>
                  <a:sym typeface="Impact"/>
                </a:rPr>
                <a:t>2013</a:t>
              </a: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4825448" y="1278561"/>
              <a:ext cx="2183306" cy="1456265"/>
            </a:xfrm>
            <a:prstGeom prst="rect">
              <a:avLst/>
            </a:prstGeom>
            <a:solidFill>
              <a:srgbClr val="E4CACA">
                <a:alpha val="89803"/>
              </a:srgbClr>
            </a:solidFill>
            <a:ln cap="flat" cmpd="sng" w="19050">
              <a:solidFill>
                <a:srgbClr val="E4CACA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2"/>
            <p:cNvSpPr txBox="1"/>
            <p:nvPr/>
          </p:nvSpPr>
          <p:spPr>
            <a:xfrm>
              <a:off x="5174777" y="1278561"/>
              <a:ext cx="1833977" cy="1456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3775" lIns="0" spcFirstLastPara="1" rIns="113775" wrap="square" tIns="1137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Impact"/>
                <a:buNone/>
              </a:pPr>
              <a:r>
                <a:rPr b="0" i="0" lang="en-US" sz="1600" u="none" cap="none" strike="noStrike">
                  <a:solidFill>
                    <a:schemeClr val="dk1"/>
                  </a:solidFill>
                  <a:latin typeface="Impact"/>
                  <a:ea typeface="Impact"/>
                  <a:cs typeface="Impact"/>
                  <a:sym typeface="Impact"/>
                </a:rPr>
                <a:t>* UYW “reestablished”, becomes more functional</a:t>
              </a: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3639752" y="749514"/>
              <a:ext cx="1455537" cy="1455537"/>
            </a:xfrm>
            <a:prstGeom prst="ellipse">
              <a:avLst/>
            </a:prstGeom>
            <a:solidFill>
              <a:srgbClr val="FFFF00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2"/>
            <p:cNvSpPr txBox="1"/>
            <p:nvPr/>
          </p:nvSpPr>
          <p:spPr>
            <a:xfrm>
              <a:off x="3852910" y="962672"/>
              <a:ext cx="1029221" cy="1029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3900"/>
                <a:buFont typeface="Impact"/>
                <a:buNone/>
              </a:pPr>
              <a:r>
                <a:rPr b="0" i="0" lang="en-US" sz="3900" u="none" cap="none" strike="noStrike">
                  <a:solidFill>
                    <a:srgbClr val="C00000"/>
                  </a:solidFill>
                  <a:latin typeface="Impact"/>
                  <a:ea typeface="Impact"/>
                  <a:cs typeface="Impact"/>
                  <a:sym typeface="Impact"/>
                </a:rPr>
                <a:t>2016</a:t>
              </a: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8443027" y="1331729"/>
              <a:ext cx="2183306" cy="1456265"/>
            </a:xfrm>
            <a:prstGeom prst="rect">
              <a:avLst/>
            </a:prstGeom>
            <a:solidFill>
              <a:srgbClr val="E4CACA">
                <a:alpha val="89803"/>
              </a:srgbClr>
            </a:solidFill>
            <a:ln cap="flat" cmpd="sng" w="19050">
              <a:solidFill>
                <a:srgbClr val="E4CACA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2"/>
            <p:cNvSpPr txBox="1"/>
            <p:nvPr/>
          </p:nvSpPr>
          <p:spPr>
            <a:xfrm>
              <a:off x="8792356" y="1331729"/>
              <a:ext cx="1833977" cy="1456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3775" lIns="0" spcFirstLastPara="1" rIns="113775" wrap="square" tIns="1137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Impact"/>
                <a:buNone/>
              </a:pPr>
              <a:r>
                <a:rPr b="0" i="0" lang="en-US" sz="1600" u="none" cap="none" strike="noStrike">
                  <a:solidFill>
                    <a:schemeClr val="dk1"/>
                  </a:solidFill>
                  <a:latin typeface="Impact"/>
                  <a:ea typeface="Impact"/>
                  <a:cs typeface="Impact"/>
                  <a:sym typeface="Impact"/>
                </a:rPr>
                <a:t>* 18 member organizations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Impact"/>
                <a:buNone/>
              </a:pPr>
              <a:r>
                <a:rPr b="0" i="0" lang="en-US" sz="1600" u="none" cap="none" strike="noStrike">
                  <a:solidFill>
                    <a:schemeClr val="dk1"/>
                  </a:solidFill>
                  <a:latin typeface="Impact"/>
                  <a:ea typeface="Impact"/>
                  <a:cs typeface="Impact"/>
                  <a:sym typeface="Impact"/>
                </a:rPr>
                <a:t>* functional executive body (Secretariat)</a:t>
              </a: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7278597" y="749514"/>
              <a:ext cx="1455537" cy="1455537"/>
            </a:xfrm>
            <a:prstGeom prst="ellipse">
              <a:avLst/>
            </a:prstGeom>
            <a:solidFill>
              <a:srgbClr val="FFFF00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2"/>
            <p:cNvSpPr txBox="1"/>
            <p:nvPr/>
          </p:nvSpPr>
          <p:spPr>
            <a:xfrm>
              <a:off x="7491755" y="962672"/>
              <a:ext cx="1029221" cy="1029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3900"/>
                <a:buFont typeface="Impact"/>
                <a:buNone/>
              </a:pPr>
              <a:r>
                <a:rPr b="0" i="0" lang="en-US" sz="3900" u="none" cap="none" strike="noStrike">
                  <a:solidFill>
                    <a:srgbClr val="C00000"/>
                  </a:solidFill>
                  <a:latin typeface="Impact"/>
                  <a:ea typeface="Impact"/>
                  <a:cs typeface="Impact"/>
                  <a:sym typeface="Impact"/>
                </a:rPr>
                <a:t>2023</a:t>
              </a:r>
              <a:endParaRPr/>
            </a:p>
          </p:txBody>
        </p:sp>
      </p:grpSp>
      <p:pic>
        <p:nvPicPr>
          <p:cNvPr id="181" name="Google Shape;18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852883">
            <a:off x="8654930" y="1674876"/>
            <a:ext cx="2263370" cy="1173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031299">
            <a:off x="5154030" y="1758662"/>
            <a:ext cx="1422421" cy="1418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73398" y="4735583"/>
            <a:ext cx="3295853" cy="1523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"/>
          <p:cNvSpPr txBox="1"/>
          <p:nvPr>
            <p:ph idx="1" type="body"/>
          </p:nvPr>
        </p:nvSpPr>
        <p:spPr>
          <a:xfrm>
            <a:off x="962527" y="1882391"/>
            <a:ext cx="4102767" cy="33111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HOW TO PROVIDE THE BEST SUPPORT&amp; SERVICES FOR THE YOUTH WE WORK WITH?  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HOW TO ENSURE QUALITY IN WORK WITH THE YOUTH?</a:t>
            </a:r>
            <a:endParaRPr/>
          </a:p>
        </p:txBody>
      </p:sp>
      <p:sp>
        <p:nvSpPr>
          <p:cNvPr id="189" name="Google Shape;189;p3"/>
          <p:cNvSpPr txBox="1"/>
          <p:nvPr>
            <p:ph type="title"/>
          </p:nvPr>
        </p:nvSpPr>
        <p:spPr>
          <a:xfrm>
            <a:off x="685801" y="377449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400"/>
              <a:buFont typeface="Impact"/>
              <a:buNone/>
            </a:pPr>
            <a:r>
              <a:rPr lang="en-US">
                <a:solidFill>
                  <a:srgbClr val="002060"/>
                </a:solidFill>
              </a:rPr>
              <a:t>MAIN ISSUES OF DISCUSSION</a:t>
            </a:r>
            <a:endParaRPr/>
          </a:p>
        </p:txBody>
      </p:sp>
      <p:sp>
        <p:nvSpPr>
          <p:cNvPr id="190" name="Google Shape;190;p3"/>
          <p:cNvSpPr/>
          <p:nvPr/>
        </p:nvSpPr>
        <p:spPr>
          <a:xfrm>
            <a:off x="-84220" y="5546558"/>
            <a:ext cx="11788900" cy="825705"/>
          </a:xfrm>
          <a:prstGeom prst="rect">
            <a:avLst/>
          </a:prstGeom>
          <a:gradFill>
            <a:gsLst>
              <a:gs pos="0">
                <a:srgbClr val="A30C0D"/>
              </a:gs>
              <a:gs pos="23000">
                <a:srgbClr val="A30C0D"/>
              </a:gs>
              <a:gs pos="69000">
                <a:srgbClr val="890A0B"/>
              </a:gs>
              <a:gs pos="91000">
                <a:srgbClr val="FFFF00"/>
              </a:gs>
              <a:gs pos="97000">
                <a:srgbClr val="80090A"/>
              </a:gs>
              <a:gs pos="100000">
                <a:srgbClr val="80090A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91" name="Google Shape;191;p3"/>
          <p:cNvSpPr txBox="1"/>
          <p:nvPr/>
        </p:nvSpPr>
        <p:spPr>
          <a:xfrm>
            <a:off x="5884242" y="1882390"/>
            <a:ext cx="4543925" cy="33111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365760" lvl="0" marL="2286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760"/>
              <a:buFont typeface="Arial"/>
              <a:buChar char="•"/>
            </a:pPr>
            <a:r>
              <a:rPr b="0" i="0" lang="en-US" sz="3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RECOGNITION</a:t>
            </a:r>
            <a:endParaRPr/>
          </a:p>
          <a:p>
            <a:pPr indent="-365760" lvl="0" marL="2286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5760"/>
              <a:buFont typeface="Arial"/>
              <a:buChar char="•"/>
            </a:pPr>
            <a:r>
              <a:rPr b="0" i="0" lang="en-US" sz="3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STANDARDIZATION</a:t>
            </a:r>
            <a:endParaRPr/>
          </a:p>
          <a:p>
            <a:pPr indent="-365760" lvl="0" marL="2286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5760"/>
              <a:buFont typeface="Arial"/>
              <a:buChar char="•"/>
            </a:pPr>
            <a:r>
              <a:rPr b="0" i="0" lang="en-US" sz="3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PROFESSIONALIZATION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"/>
          <p:cNvSpPr txBox="1"/>
          <p:nvPr>
            <p:ph type="title"/>
          </p:nvPr>
        </p:nvSpPr>
        <p:spPr>
          <a:xfrm>
            <a:off x="685801" y="377449"/>
            <a:ext cx="10627242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400"/>
              <a:buFont typeface="Impact"/>
              <a:buNone/>
            </a:pPr>
            <a:r>
              <a:rPr lang="en-US">
                <a:solidFill>
                  <a:srgbClr val="002060"/>
                </a:solidFill>
              </a:rPr>
              <a:t>STATE OF YW IN RNM : BRIEF OVERVIEW </a:t>
            </a:r>
            <a:r>
              <a:rPr lang="en-US" sz="2200">
                <a:solidFill>
                  <a:srgbClr val="002060"/>
                </a:solidFill>
              </a:rPr>
              <a:t>1</a:t>
            </a:r>
            <a:endParaRPr/>
          </a:p>
        </p:txBody>
      </p:sp>
      <p:grpSp>
        <p:nvGrpSpPr>
          <p:cNvPr id="197" name="Google Shape;197;p4"/>
          <p:cNvGrpSpPr/>
          <p:nvPr/>
        </p:nvGrpSpPr>
        <p:grpSpPr>
          <a:xfrm>
            <a:off x="552527" y="1987524"/>
            <a:ext cx="10625425" cy="3102428"/>
            <a:chOff x="908" y="217540"/>
            <a:chExt cx="10625425" cy="3102428"/>
          </a:xfrm>
        </p:grpSpPr>
        <p:sp>
          <p:nvSpPr>
            <p:cNvPr id="198" name="Google Shape;198;p4"/>
            <p:cNvSpPr/>
            <p:nvPr/>
          </p:nvSpPr>
          <p:spPr>
            <a:xfrm>
              <a:off x="1165338" y="799755"/>
              <a:ext cx="2183306" cy="1456265"/>
            </a:xfrm>
            <a:prstGeom prst="rect">
              <a:avLst/>
            </a:prstGeom>
            <a:solidFill>
              <a:srgbClr val="E4CACA">
                <a:alpha val="89803"/>
              </a:srgbClr>
            </a:solidFill>
            <a:ln cap="flat" cmpd="sng" w="19050">
              <a:solidFill>
                <a:srgbClr val="E4CACA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4"/>
            <p:cNvSpPr txBox="1"/>
            <p:nvPr/>
          </p:nvSpPr>
          <p:spPr>
            <a:xfrm>
              <a:off x="1514667" y="799755"/>
              <a:ext cx="1833977" cy="1456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oto Sans Symbols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Impact"/>
                  <a:ea typeface="Impact"/>
                  <a:cs typeface="Impact"/>
                  <a:sym typeface="Impact"/>
                </a:rPr>
                <a:t>* </a:t>
              </a:r>
              <a:r>
                <a:rPr b="0" i="0" lang="en-US" sz="1800" u="none" cap="none" strike="noStrike">
                  <a:solidFill>
                    <a:srgbClr val="002060"/>
                  </a:solidFill>
                  <a:latin typeface="Impact"/>
                  <a:ea typeface="Impact"/>
                  <a:cs typeface="Impact"/>
                  <a:sym typeface="Impact"/>
                </a:rPr>
                <a:t>National youth strategy – “local youth work”</a:t>
              </a:r>
              <a:endParaRPr/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908" y="217540"/>
              <a:ext cx="1455537" cy="1455537"/>
            </a:xfrm>
            <a:prstGeom prst="ellipse">
              <a:avLst/>
            </a:prstGeom>
            <a:solidFill>
              <a:srgbClr val="FFFF00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4"/>
            <p:cNvSpPr txBox="1"/>
            <p:nvPr/>
          </p:nvSpPr>
          <p:spPr>
            <a:xfrm>
              <a:off x="214066" y="430698"/>
              <a:ext cx="1029221" cy="1029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4100"/>
                <a:buFont typeface="Impact"/>
                <a:buNone/>
              </a:pPr>
              <a:r>
                <a:rPr b="0" i="0" lang="en-US" sz="4100" u="none" cap="none" strike="noStrike">
                  <a:solidFill>
                    <a:srgbClr val="C00000"/>
                  </a:solidFill>
                  <a:latin typeface="Impact"/>
                  <a:ea typeface="Impact"/>
                  <a:cs typeface="Impact"/>
                  <a:sym typeface="Impact"/>
                </a:rPr>
                <a:t>2015</a:t>
              </a:r>
              <a:endParaRPr/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4825448" y="746587"/>
              <a:ext cx="2183306" cy="2363373"/>
            </a:xfrm>
            <a:prstGeom prst="rect">
              <a:avLst/>
            </a:prstGeom>
            <a:solidFill>
              <a:srgbClr val="E4CACA">
                <a:alpha val="89803"/>
              </a:srgbClr>
            </a:solidFill>
            <a:ln cap="flat" cmpd="sng" w="19050">
              <a:solidFill>
                <a:srgbClr val="E4CACA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4"/>
            <p:cNvSpPr txBox="1"/>
            <p:nvPr/>
          </p:nvSpPr>
          <p:spPr>
            <a:xfrm>
              <a:off x="5174777" y="746587"/>
              <a:ext cx="1833977" cy="23633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0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Impact"/>
                <a:buNone/>
              </a:pPr>
              <a:r>
                <a:rPr b="0" i="0" lang="en-US" sz="1500" u="none" cap="none" strike="noStrike">
                  <a:solidFill>
                    <a:schemeClr val="dk1"/>
                  </a:solidFill>
                  <a:latin typeface="Impact"/>
                  <a:ea typeface="Impact"/>
                  <a:cs typeface="Impact"/>
                  <a:sym typeface="Impact"/>
                </a:rPr>
                <a:t>* </a:t>
              </a:r>
              <a:r>
                <a:rPr b="0" i="0" lang="en-US" sz="1800" u="none" cap="none" strike="noStrike">
                  <a:solidFill>
                    <a:schemeClr val="dk1"/>
                  </a:solidFill>
                  <a:latin typeface="Impact"/>
                  <a:ea typeface="Impact"/>
                  <a:cs typeface="Impact"/>
                  <a:sym typeface="Impact"/>
                </a:rPr>
                <a:t>Youth Work Quality Standards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mpact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Impact"/>
                  <a:ea typeface="Impact"/>
                  <a:cs typeface="Impact"/>
                  <a:sym typeface="Impact"/>
                </a:rPr>
                <a:t>* Youth Work Portfolio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mpact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Impact"/>
                  <a:ea typeface="Impact"/>
                  <a:cs typeface="Impact"/>
                  <a:sym typeface="Impact"/>
                </a:rPr>
                <a:t>* </a:t>
              </a:r>
              <a:r>
                <a:rPr b="0" i="0" lang="en-US" sz="1800" u="none" cap="none" strike="noStrike">
                  <a:solidFill>
                    <a:srgbClr val="002060"/>
                  </a:solidFill>
                  <a:latin typeface="Impact"/>
                  <a:ea typeface="Impact"/>
                  <a:cs typeface="Impact"/>
                  <a:sym typeface="Impact"/>
                </a:rPr>
                <a:t>Vocational standard “Worker with youth”</a:t>
              </a:r>
              <a:endParaRPr/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3639752" y="217540"/>
              <a:ext cx="1455537" cy="1455537"/>
            </a:xfrm>
            <a:prstGeom prst="ellipse">
              <a:avLst/>
            </a:prstGeom>
            <a:solidFill>
              <a:srgbClr val="FFFF00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4"/>
            <p:cNvSpPr txBox="1"/>
            <p:nvPr/>
          </p:nvSpPr>
          <p:spPr>
            <a:xfrm>
              <a:off x="3852910" y="430698"/>
              <a:ext cx="1029221" cy="1029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4100"/>
                <a:buFont typeface="Impact"/>
                <a:buNone/>
              </a:pPr>
              <a:r>
                <a:rPr b="0" i="0" lang="en-US" sz="4100" u="none" cap="none" strike="noStrike">
                  <a:solidFill>
                    <a:srgbClr val="C00000"/>
                  </a:solidFill>
                  <a:latin typeface="Impact"/>
                  <a:ea typeface="Impact"/>
                  <a:cs typeface="Impact"/>
                  <a:sym typeface="Impact"/>
                </a:rPr>
                <a:t>2018</a:t>
              </a:r>
              <a:endParaRPr/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8443027" y="799755"/>
              <a:ext cx="2183306" cy="2520213"/>
            </a:xfrm>
            <a:prstGeom prst="rect">
              <a:avLst/>
            </a:prstGeom>
            <a:solidFill>
              <a:srgbClr val="E4CACA">
                <a:alpha val="89803"/>
              </a:srgbClr>
            </a:solidFill>
            <a:ln cap="flat" cmpd="sng" w="19050">
              <a:solidFill>
                <a:srgbClr val="E4CACA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4"/>
            <p:cNvSpPr txBox="1"/>
            <p:nvPr/>
          </p:nvSpPr>
          <p:spPr>
            <a:xfrm>
              <a:off x="8792356" y="799755"/>
              <a:ext cx="1833977" cy="25202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mpact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Impact"/>
                  <a:ea typeface="Impact"/>
                  <a:cs typeface="Impact"/>
                  <a:sym typeface="Impact"/>
                </a:rPr>
                <a:t>* Compendium of education opportunities for youth workers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mpact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Impact"/>
                  <a:ea typeface="Impact"/>
                  <a:cs typeface="Impact"/>
                  <a:sym typeface="Impact"/>
                </a:rPr>
                <a:t>* Guidelines for developing formal education of youth workers</a:t>
              </a:r>
              <a:endParaRPr/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7278597" y="217540"/>
              <a:ext cx="1455537" cy="1455537"/>
            </a:xfrm>
            <a:prstGeom prst="ellipse">
              <a:avLst/>
            </a:prstGeom>
            <a:solidFill>
              <a:srgbClr val="FFFF00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4"/>
            <p:cNvSpPr txBox="1"/>
            <p:nvPr/>
          </p:nvSpPr>
          <p:spPr>
            <a:xfrm>
              <a:off x="7491755" y="430698"/>
              <a:ext cx="1029221" cy="1029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4100"/>
                <a:buFont typeface="Impact"/>
                <a:buNone/>
              </a:pPr>
              <a:r>
                <a:rPr b="0" i="0" lang="en-US" sz="4100" u="none" cap="none" strike="noStrike">
                  <a:solidFill>
                    <a:srgbClr val="C00000"/>
                  </a:solidFill>
                  <a:latin typeface="Impact"/>
                  <a:ea typeface="Impact"/>
                  <a:cs typeface="Impact"/>
                  <a:sym typeface="Impact"/>
                </a:rPr>
                <a:t>2019</a:t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5"/>
          <p:cNvSpPr txBox="1"/>
          <p:nvPr>
            <p:ph type="title"/>
          </p:nvPr>
        </p:nvSpPr>
        <p:spPr>
          <a:xfrm>
            <a:off x="685801" y="377449"/>
            <a:ext cx="10627242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400"/>
              <a:buFont typeface="Impact"/>
              <a:buNone/>
            </a:pPr>
            <a:r>
              <a:rPr lang="en-US">
                <a:solidFill>
                  <a:srgbClr val="002060"/>
                </a:solidFill>
              </a:rPr>
              <a:t>STATE OF YW IN RNM : BRIEF OVERVIEW </a:t>
            </a:r>
            <a:r>
              <a:rPr lang="en-US" sz="2200">
                <a:solidFill>
                  <a:srgbClr val="002060"/>
                </a:solidFill>
              </a:rPr>
              <a:t>2</a:t>
            </a:r>
            <a:endParaRPr/>
          </a:p>
        </p:txBody>
      </p:sp>
      <p:grpSp>
        <p:nvGrpSpPr>
          <p:cNvPr id="215" name="Google Shape;215;p5"/>
          <p:cNvGrpSpPr/>
          <p:nvPr/>
        </p:nvGrpSpPr>
        <p:grpSpPr>
          <a:xfrm>
            <a:off x="561997" y="1771737"/>
            <a:ext cx="10606485" cy="3534002"/>
            <a:chOff x="10378" y="1753"/>
            <a:chExt cx="10606485" cy="3534002"/>
          </a:xfrm>
        </p:grpSpPr>
        <p:sp>
          <p:nvSpPr>
            <p:cNvPr id="216" name="Google Shape;216;p5"/>
            <p:cNvSpPr/>
            <p:nvPr/>
          </p:nvSpPr>
          <p:spPr>
            <a:xfrm>
              <a:off x="1172732" y="582931"/>
              <a:ext cx="2179414" cy="2355860"/>
            </a:xfrm>
            <a:prstGeom prst="rect">
              <a:avLst/>
            </a:prstGeom>
            <a:solidFill>
              <a:srgbClr val="E4CACA">
                <a:alpha val="89803"/>
              </a:srgbClr>
            </a:solidFill>
            <a:ln cap="flat" cmpd="sng" w="19050">
              <a:solidFill>
                <a:srgbClr val="E4CACA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5"/>
            <p:cNvSpPr txBox="1"/>
            <p:nvPr/>
          </p:nvSpPr>
          <p:spPr>
            <a:xfrm>
              <a:off x="1521439" y="582931"/>
              <a:ext cx="1830708" cy="23558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oto Sans Symbols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Impact"/>
                  <a:ea typeface="Impact"/>
                  <a:cs typeface="Impact"/>
                  <a:sym typeface="Impact"/>
                </a:rPr>
                <a:t>* </a:t>
              </a:r>
              <a:r>
                <a:rPr b="0" i="0" lang="en-US" sz="1800" u="none" cap="none" strike="noStrike">
                  <a:solidFill>
                    <a:srgbClr val="002060"/>
                  </a:solidFill>
                  <a:latin typeface="Impact"/>
                  <a:ea typeface="Impact"/>
                  <a:cs typeface="Impact"/>
                  <a:sym typeface="Impact"/>
                </a:rPr>
                <a:t>Law of youth participation and youth policies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oto Sans Symbols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Impact"/>
                  <a:ea typeface="Impact"/>
                  <a:cs typeface="Impact"/>
                  <a:sym typeface="Impact"/>
                </a:rPr>
                <a:t>* Accredited vocational training program for youth workers</a:t>
              </a:r>
              <a:endParaRPr/>
            </a:p>
          </p:txBody>
        </p:sp>
        <p:sp>
          <p:nvSpPr>
            <p:cNvPr id="218" name="Google Shape;218;p5"/>
            <p:cNvSpPr/>
            <p:nvPr/>
          </p:nvSpPr>
          <p:spPr>
            <a:xfrm>
              <a:off x="10378" y="1753"/>
              <a:ext cx="1452943" cy="1452943"/>
            </a:xfrm>
            <a:prstGeom prst="ellipse">
              <a:avLst/>
            </a:prstGeom>
            <a:solidFill>
              <a:srgbClr val="FFFF00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5"/>
            <p:cNvSpPr txBox="1"/>
            <p:nvPr/>
          </p:nvSpPr>
          <p:spPr>
            <a:xfrm>
              <a:off x="223157" y="214532"/>
              <a:ext cx="1027385" cy="10273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3800"/>
                <a:buFont typeface="Impact"/>
                <a:buNone/>
              </a:pPr>
              <a:r>
                <a:rPr b="0" i="0" lang="en-US" sz="3800" u="none" cap="none" strike="noStrike">
                  <a:solidFill>
                    <a:srgbClr val="C00000"/>
                  </a:solidFill>
                  <a:latin typeface="Impact"/>
                  <a:ea typeface="Impact"/>
                  <a:cs typeface="Impact"/>
                  <a:sym typeface="Impact"/>
                </a:rPr>
                <a:t>2020</a:t>
              </a:r>
              <a:endParaRPr/>
            </a:p>
          </p:txBody>
        </p:sp>
        <p:sp>
          <p:nvSpPr>
            <p:cNvPr id="220" name="Google Shape;220;p5"/>
            <p:cNvSpPr/>
            <p:nvPr/>
          </p:nvSpPr>
          <p:spPr>
            <a:xfrm>
              <a:off x="4826318" y="529857"/>
              <a:ext cx="2179414" cy="2927109"/>
            </a:xfrm>
            <a:prstGeom prst="rect">
              <a:avLst/>
            </a:prstGeom>
            <a:solidFill>
              <a:srgbClr val="E4CACA">
                <a:alpha val="89803"/>
              </a:srgbClr>
            </a:solidFill>
            <a:ln cap="flat" cmpd="sng" w="19050">
              <a:solidFill>
                <a:srgbClr val="E4CACA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5"/>
            <p:cNvSpPr txBox="1"/>
            <p:nvPr/>
          </p:nvSpPr>
          <p:spPr>
            <a:xfrm>
              <a:off x="5175024" y="529857"/>
              <a:ext cx="1830708" cy="29271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0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Impact"/>
                <a:buNone/>
              </a:pPr>
              <a:r>
                <a:rPr b="0" i="0" lang="en-US" sz="1500" u="none" cap="none" strike="noStrike">
                  <a:solidFill>
                    <a:schemeClr val="dk1"/>
                  </a:solidFill>
                  <a:latin typeface="Impact"/>
                  <a:ea typeface="Impact"/>
                  <a:cs typeface="Impact"/>
                  <a:sym typeface="Impact"/>
                </a:rPr>
                <a:t>* </a:t>
              </a:r>
              <a:r>
                <a:rPr b="0" i="0" lang="en-US" sz="1800" u="none" cap="none" strike="noStrike">
                  <a:solidFill>
                    <a:srgbClr val="002060"/>
                  </a:solidFill>
                  <a:latin typeface="Impact"/>
                  <a:ea typeface="Impact"/>
                  <a:cs typeface="Impact"/>
                  <a:sym typeface="Impact"/>
                </a:rPr>
                <a:t>Rulebook on Quality Standards for Youth Centers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Impact"/>
                <a:buNone/>
              </a:pPr>
              <a:r>
                <a:rPr b="0" i="0" lang="en-US" sz="1800" u="none" cap="none" strike="noStrike">
                  <a:solidFill>
                    <a:srgbClr val="002060"/>
                  </a:solidFill>
                  <a:latin typeface="Impact"/>
                  <a:ea typeface="Impact"/>
                  <a:cs typeface="Impact"/>
                  <a:sym typeface="Impact"/>
                </a:rPr>
                <a:t>* First municipal youth centers established according to Law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mpact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Impact"/>
                  <a:ea typeface="Impact"/>
                  <a:cs typeface="Impact"/>
                  <a:sym typeface="Impact"/>
                </a:rPr>
                <a:t>* First generation of 14 certified “workers with youth”</a:t>
              </a:r>
              <a:endParaRPr/>
            </a:p>
          </p:txBody>
        </p:sp>
        <p:sp>
          <p:nvSpPr>
            <p:cNvPr id="222" name="Google Shape;222;p5"/>
            <p:cNvSpPr/>
            <p:nvPr/>
          </p:nvSpPr>
          <p:spPr>
            <a:xfrm>
              <a:off x="3642736" y="1753"/>
              <a:ext cx="1452943" cy="1452943"/>
            </a:xfrm>
            <a:prstGeom prst="ellipse">
              <a:avLst/>
            </a:prstGeom>
            <a:solidFill>
              <a:srgbClr val="FFFF00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5"/>
            <p:cNvSpPr txBox="1"/>
            <p:nvPr/>
          </p:nvSpPr>
          <p:spPr>
            <a:xfrm>
              <a:off x="3855515" y="214532"/>
              <a:ext cx="1027385" cy="10273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3800"/>
                <a:buFont typeface="Impact"/>
                <a:buNone/>
              </a:pPr>
              <a:r>
                <a:rPr b="0" i="0" lang="en-US" sz="3800" u="none" cap="none" strike="noStrike">
                  <a:solidFill>
                    <a:srgbClr val="C00000"/>
                  </a:solidFill>
                  <a:latin typeface="Impact"/>
                  <a:ea typeface="Impact"/>
                  <a:cs typeface="Impact"/>
                  <a:sym typeface="Impact"/>
                </a:rPr>
                <a:t>2021</a:t>
              </a:r>
              <a:endParaRPr/>
            </a:p>
          </p:txBody>
        </p:sp>
        <p:sp>
          <p:nvSpPr>
            <p:cNvPr id="224" name="Google Shape;224;p5"/>
            <p:cNvSpPr/>
            <p:nvPr/>
          </p:nvSpPr>
          <p:spPr>
            <a:xfrm>
              <a:off x="8437448" y="582931"/>
              <a:ext cx="2179414" cy="2952824"/>
            </a:xfrm>
            <a:prstGeom prst="rect">
              <a:avLst/>
            </a:prstGeom>
            <a:solidFill>
              <a:srgbClr val="E4CACA">
                <a:alpha val="89803"/>
              </a:srgbClr>
            </a:solidFill>
            <a:ln cap="flat" cmpd="sng" w="19050">
              <a:solidFill>
                <a:srgbClr val="E4CACA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5"/>
            <p:cNvSpPr txBox="1"/>
            <p:nvPr/>
          </p:nvSpPr>
          <p:spPr>
            <a:xfrm>
              <a:off x="8786155" y="582931"/>
              <a:ext cx="1830708" cy="29528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mpact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Impact"/>
                  <a:ea typeface="Impact"/>
                  <a:cs typeface="Impact"/>
                  <a:sym typeface="Impact"/>
                </a:rPr>
                <a:t>* </a:t>
              </a:r>
              <a:r>
                <a:rPr b="0" i="0" lang="en-US" sz="1800" u="none" cap="none" strike="noStrike">
                  <a:solidFill>
                    <a:srgbClr val="002060"/>
                  </a:solidFill>
                  <a:latin typeface="Impact"/>
                  <a:ea typeface="Impact"/>
                  <a:cs typeface="Impact"/>
                  <a:sym typeface="Impact"/>
                </a:rPr>
                <a:t>Accreditation of the Master studies for youth work (will start October 2023)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Impact"/>
                <a:buNone/>
              </a:pPr>
              <a:r>
                <a:rPr b="0" i="0" lang="en-US" sz="1800" u="none" cap="none" strike="noStrike">
                  <a:solidFill>
                    <a:srgbClr val="002060"/>
                  </a:solidFill>
                  <a:latin typeface="Impact"/>
                  <a:ea typeface="Impact"/>
                  <a:cs typeface="Impact"/>
                  <a:sym typeface="Impact"/>
                </a:rPr>
                <a:t>* National Youth Strategy 23-27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Impact"/>
                <a:buNone/>
              </a:pPr>
              <a:r>
                <a:rPr b="0" i="0" lang="en-US" sz="1800" u="none" cap="none" strike="noStrike">
                  <a:solidFill>
                    <a:srgbClr val="002060"/>
                  </a:solidFill>
                  <a:latin typeface="Impact"/>
                  <a:ea typeface="Impact"/>
                  <a:cs typeface="Impact"/>
                  <a:sym typeface="Impact"/>
                </a:rPr>
                <a:t>* </a:t>
              </a:r>
              <a:r>
                <a:rPr b="0" i="0" lang="en-US" sz="1600" u="none" cap="none" strike="noStrike">
                  <a:solidFill>
                    <a:srgbClr val="002060"/>
                  </a:solidFill>
                  <a:latin typeface="Impact"/>
                  <a:ea typeface="Impact"/>
                  <a:cs typeface="Impact"/>
                  <a:sym typeface="Impact"/>
                </a:rPr>
                <a:t>(quality label – work in process)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rgbClr val="002060"/>
                </a:buClr>
                <a:buSzPts val="1600"/>
                <a:buFont typeface="Impact"/>
                <a:buNone/>
              </a:pPr>
              <a:r>
                <a:rPr b="0" i="0" lang="en-US" sz="1600" u="none" cap="none" strike="noStrike">
                  <a:solidFill>
                    <a:srgbClr val="002060"/>
                  </a:solidFill>
                  <a:latin typeface="Impact"/>
                  <a:ea typeface="Impact"/>
                  <a:cs typeface="Impact"/>
                  <a:sym typeface="Impact"/>
                </a:rPr>
                <a:t>* (process for creation  of a Law on Youth Work)</a:t>
              </a:r>
              <a:endParaRPr/>
            </a:p>
          </p:txBody>
        </p:sp>
        <p:sp>
          <p:nvSpPr>
            <p:cNvPr id="226" name="Google Shape;226;p5"/>
            <p:cNvSpPr/>
            <p:nvPr/>
          </p:nvSpPr>
          <p:spPr>
            <a:xfrm>
              <a:off x="7275094" y="1753"/>
              <a:ext cx="1452943" cy="1452943"/>
            </a:xfrm>
            <a:prstGeom prst="ellipse">
              <a:avLst/>
            </a:prstGeom>
            <a:solidFill>
              <a:srgbClr val="FFFF00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5"/>
            <p:cNvSpPr txBox="1"/>
            <p:nvPr/>
          </p:nvSpPr>
          <p:spPr>
            <a:xfrm>
              <a:off x="7487873" y="214532"/>
              <a:ext cx="1027385" cy="10273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3800"/>
                <a:buFont typeface="Impact"/>
                <a:buNone/>
              </a:pPr>
              <a:r>
                <a:rPr b="0" i="0" lang="en-US" sz="3800" u="none" cap="none" strike="noStrike">
                  <a:solidFill>
                    <a:srgbClr val="C00000"/>
                  </a:solidFill>
                  <a:latin typeface="Impact"/>
                  <a:ea typeface="Impact"/>
                  <a:cs typeface="Impact"/>
                  <a:sym typeface="Impact"/>
                </a:rPr>
                <a:t>2023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6"/>
          <p:cNvSpPr txBox="1"/>
          <p:nvPr>
            <p:ph idx="1" type="body"/>
          </p:nvPr>
        </p:nvSpPr>
        <p:spPr>
          <a:xfrm>
            <a:off x="685800" y="1612185"/>
            <a:ext cx="10396883" cy="39234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599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880"/>
              <a:buChar char="•"/>
            </a:pPr>
            <a:r>
              <a:rPr b="1" lang="en-US" sz="1800">
                <a:latin typeface="Cambria"/>
                <a:ea typeface="Cambria"/>
                <a:cs typeface="Cambria"/>
                <a:sym typeface="Cambria"/>
              </a:rPr>
              <a:t>ACCREDITED INSTITUTION: UNION FOR YOUTH WORK IN 2020 </a:t>
            </a:r>
            <a:endParaRPr/>
          </a:p>
          <a:p>
            <a:pPr indent="-228599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</a:pPr>
            <a:r>
              <a:rPr b="1" lang="en-US" sz="1800">
                <a:latin typeface="Cambria"/>
                <a:ea typeface="Cambria"/>
                <a:cs typeface="Cambria"/>
                <a:sym typeface="Cambria"/>
              </a:rPr>
              <a:t>PROGRAM CONSISTS OF AROUND 200 CLASSES/ 4 MONTHS / NUMBER OF STUDENTS: 15</a:t>
            </a:r>
            <a:endParaRPr/>
          </a:p>
          <a:p>
            <a:pPr indent="-228599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</a:pPr>
            <a:r>
              <a:rPr b="1" lang="en-US" sz="1800">
                <a:latin typeface="Cambria"/>
                <a:ea typeface="Cambria"/>
                <a:cs typeface="Cambria"/>
                <a:sym typeface="Cambria"/>
              </a:rPr>
              <a:t>3 MODULES (AROUND 1/3 OF EACH IS PRACTICAL WORK WITH MENTOR SUPPORT) :</a:t>
            </a:r>
            <a:endParaRPr/>
          </a:p>
          <a:p>
            <a:pPr indent="-228600" lvl="1" marL="9144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</a:pPr>
            <a:r>
              <a:rPr b="1" lang="en-US">
                <a:latin typeface="Cambria"/>
                <a:ea typeface="Cambria"/>
                <a:cs typeface="Cambria"/>
                <a:sym typeface="Cambria"/>
              </a:rPr>
              <a:t>RESEARCH – YOUTH NEEDS AND THEIR PARTICIPATION IN THE COMMUNITY</a:t>
            </a:r>
            <a:endParaRPr/>
          </a:p>
          <a:p>
            <a:pPr indent="-228600" lvl="1" marL="9144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</a:pPr>
            <a:r>
              <a:rPr b="1" lang="en-US">
                <a:latin typeface="Cambria"/>
                <a:ea typeface="Cambria"/>
                <a:cs typeface="Cambria"/>
                <a:sym typeface="Cambria"/>
              </a:rPr>
              <a:t>YOUTH WORK PROGRAMS DESIGN</a:t>
            </a:r>
            <a:endParaRPr/>
          </a:p>
          <a:p>
            <a:pPr indent="-228600" lvl="1" marL="9144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</a:pPr>
            <a:r>
              <a:rPr b="1" lang="en-US">
                <a:latin typeface="Cambria"/>
                <a:ea typeface="Cambria"/>
                <a:cs typeface="Cambria"/>
                <a:sym typeface="Cambria"/>
              </a:rPr>
              <a:t>WORKING IN A YOUTH ORGANIZATION /ORGANIZATION FOR YOUTH</a:t>
            </a:r>
            <a:endParaRPr b="1">
              <a:latin typeface="Cambria"/>
              <a:ea typeface="Cambria"/>
              <a:cs typeface="Cambria"/>
              <a:sym typeface="Cambria"/>
            </a:endParaRPr>
          </a:p>
          <a:p>
            <a:pPr indent="-228599" lvl="1" marL="9144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Char char="•"/>
            </a:pPr>
            <a:r>
              <a:rPr b="1" lang="en-US" sz="1600">
                <a:latin typeface="Cambria"/>
                <a:ea typeface="Cambria"/>
                <a:cs typeface="Cambria"/>
                <a:sym typeface="Cambria"/>
              </a:rPr>
              <a:t>+ FINAL EXAM</a:t>
            </a:r>
            <a:endParaRPr/>
          </a:p>
          <a:p>
            <a:pPr indent="-228599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</a:pPr>
            <a:r>
              <a:rPr b="1" lang="en-US" sz="1800">
                <a:latin typeface="Cambria"/>
                <a:ea typeface="Cambria"/>
                <a:cs typeface="Cambria"/>
                <a:sym typeface="Cambria"/>
              </a:rPr>
              <a:t>UYW HAS CERTIFIED 24 YOUTH WORKERS (14 IN 2021 + 10 IN 2022)</a:t>
            </a:r>
            <a:endParaRPr/>
          </a:p>
          <a:p>
            <a:pPr indent="-228599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</a:pPr>
            <a:r>
              <a:rPr b="1" lang="en-US" sz="1800">
                <a:latin typeface="Cambria"/>
                <a:ea typeface="Cambria"/>
                <a:cs typeface="Cambria"/>
                <a:sym typeface="Cambria"/>
              </a:rPr>
              <a:t>(CURRENTLY PREPARING FOR THE NEW GROUP) </a:t>
            </a:r>
            <a:endParaRPr b="1" sz="1800"/>
          </a:p>
        </p:txBody>
      </p:sp>
      <p:sp>
        <p:nvSpPr>
          <p:cNvPr id="233" name="Google Shape;233;p6"/>
          <p:cNvSpPr txBox="1"/>
          <p:nvPr>
            <p:ph type="title"/>
          </p:nvPr>
        </p:nvSpPr>
        <p:spPr>
          <a:xfrm>
            <a:off x="685801" y="377449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Impact"/>
              <a:buNone/>
            </a:pPr>
            <a:r>
              <a:rPr lang="en-US">
                <a:solidFill>
                  <a:srgbClr val="002060"/>
                </a:solidFill>
              </a:rPr>
              <a:t>VOCATIONAL TRAINING </a:t>
            </a:r>
            <a:br>
              <a:rPr lang="en-US">
                <a:solidFill>
                  <a:srgbClr val="002060"/>
                </a:solidFill>
              </a:rPr>
            </a:br>
            <a:r>
              <a:rPr lang="en-US">
                <a:solidFill>
                  <a:srgbClr val="002060"/>
                </a:solidFill>
              </a:rPr>
              <a:t>FOR WORKERS WITH YOUTH</a:t>
            </a:r>
            <a:endParaRPr/>
          </a:p>
        </p:txBody>
      </p:sp>
      <p:sp>
        <p:nvSpPr>
          <p:cNvPr id="234" name="Google Shape;234;p6"/>
          <p:cNvSpPr/>
          <p:nvPr/>
        </p:nvSpPr>
        <p:spPr>
          <a:xfrm>
            <a:off x="-84220" y="5546558"/>
            <a:ext cx="11788900" cy="825705"/>
          </a:xfrm>
          <a:prstGeom prst="rect">
            <a:avLst/>
          </a:prstGeom>
          <a:gradFill>
            <a:gsLst>
              <a:gs pos="0">
                <a:srgbClr val="A30C0D"/>
              </a:gs>
              <a:gs pos="23000">
                <a:srgbClr val="A30C0D"/>
              </a:gs>
              <a:gs pos="69000">
                <a:srgbClr val="890A0B"/>
              </a:gs>
              <a:gs pos="91000">
                <a:srgbClr val="FFFF00"/>
              </a:gs>
              <a:gs pos="97000">
                <a:srgbClr val="80090A"/>
              </a:gs>
              <a:gs pos="100000">
                <a:srgbClr val="80090A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7"/>
          <p:cNvSpPr txBox="1"/>
          <p:nvPr>
            <p:ph type="title"/>
          </p:nvPr>
        </p:nvSpPr>
        <p:spPr>
          <a:xfrm>
            <a:off x="685801" y="377449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400"/>
              <a:buFont typeface="Impact"/>
              <a:buNone/>
            </a:pPr>
            <a:r>
              <a:rPr lang="en-US">
                <a:solidFill>
                  <a:srgbClr val="002060"/>
                </a:solidFill>
              </a:rPr>
              <a:t>YOUTH WORK MASTER STUDIES</a:t>
            </a:r>
            <a:endParaRPr/>
          </a:p>
        </p:txBody>
      </p:sp>
      <p:sp>
        <p:nvSpPr>
          <p:cNvPr id="240" name="Google Shape;240;p7"/>
          <p:cNvSpPr txBox="1"/>
          <p:nvPr>
            <p:ph idx="1" type="body"/>
          </p:nvPr>
        </p:nvSpPr>
        <p:spPr>
          <a:xfrm>
            <a:off x="127591" y="1467423"/>
            <a:ext cx="11461897" cy="40526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28599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880"/>
              <a:buChar char="•"/>
            </a:pPr>
            <a:r>
              <a:rPr b="1" lang="en-US" sz="1800">
                <a:latin typeface="Cambria"/>
                <a:ea typeface="Cambria"/>
                <a:cs typeface="Cambria"/>
                <a:sym typeface="Cambria"/>
              </a:rPr>
              <a:t>ACCREDITED POST GRADUATE PROGRAMME OF THE INSTITUTE OF SOCIAL WORK AND SCIENCES AT THE FACULTY OF PHILOSOPHY, UNIVERSITY “SV. KIRIL I METODIJ” SKOPJE; THE UYW WILL ASSIST WITH THE PRACTICE OF STUDENTS</a:t>
            </a:r>
            <a:endParaRPr b="1" sz="1800">
              <a:latin typeface="Cambria"/>
              <a:ea typeface="Cambria"/>
              <a:cs typeface="Cambria"/>
              <a:sym typeface="Cambria"/>
            </a:endParaRPr>
          </a:p>
          <a:p>
            <a:pPr indent="-228599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</a:pPr>
            <a:r>
              <a:rPr b="1" lang="en-US" sz="1800">
                <a:latin typeface="Cambria"/>
                <a:ea typeface="Cambria"/>
                <a:cs typeface="Cambria"/>
                <a:sym typeface="Cambria"/>
              </a:rPr>
              <a:t>60 EKTS / 2 SEMESTERS (STARTING IN OCTOBER 2023); EXPECTED NUMBER OF STUDENTS: 25</a:t>
            </a:r>
            <a:endParaRPr/>
          </a:p>
          <a:p>
            <a:pPr indent="-228599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</a:pPr>
            <a:r>
              <a:rPr b="1" lang="en-US" sz="1800">
                <a:latin typeface="Cambria"/>
                <a:ea typeface="Cambria"/>
                <a:cs typeface="Cambria"/>
                <a:sym typeface="Cambria"/>
              </a:rPr>
              <a:t>PROGRAMME CONSISTS OF 7 SUBJECTS </a:t>
            </a:r>
            <a:r>
              <a:rPr b="1" lang="en-US" sz="1600">
                <a:latin typeface="Cambria"/>
                <a:ea typeface="Cambria"/>
                <a:cs typeface="Cambria"/>
                <a:sym typeface="Cambria"/>
              </a:rPr>
              <a:t>+ MASTER PAPER</a:t>
            </a:r>
            <a:endParaRPr b="1" sz="1600"/>
          </a:p>
          <a:p>
            <a:pPr indent="-228600" lvl="1" marL="9144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</a:pPr>
            <a:r>
              <a:rPr b="1" lang="en-US">
                <a:latin typeface="Cambria"/>
                <a:ea typeface="Cambria"/>
                <a:cs typeface="Cambria"/>
                <a:sym typeface="Cambria"/>
              </a:rPr>
              <a:t>4 OBLIGATORY: YOUTH WORK MANAGEMENT; YOUTH WORK THEORY; YOUTH AND YOUTH WORK POLICIES; RESEARCH YOUTH WORK</a:t>
            </a:r>
            <a:endParaRPr b="1">
              <a:latin typeface="Cambria"/>
              <a:ea typeface="Cambria"/>
              <a:cs typeface="Cambria"/>
              <a:sym typeface="Cambria"/>
            </a:endParaRPr>
          </a:p>
          <a:p>
            <a:pPr indent="-228600" lvl="1" marL="9144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</a:pPr>
            <a:r>
              <a:rPr b="1" lang="en-US">
                <a:latin typeface="Cambria"/>
                <a:ea typeface="Cambria"/>
                <a:cs typeface="Cambria"/>
                <a:sym typeface="Cambria"/>
              </a:rPr>
              <a:t>3 OPTIONAL: SOCIAL PROTECTION OF YOUTH, SOCIAL PROBLEMS OF YOUTH, YOUTH SOCIAL EXCLUSION, MULTICULTURALISM IN YOUTH WORK, PSYCHO-SOCIAL DEVELOPMENT AND MENTAL HEALTH OF YOUTH, YOUTH WORK WITH YOUTH IN SOCIAL RISK, YOUTH WORK IN THE CSO SECTOR</a:t>
            </a:r>
            <a:endParaRPr/>
          </a:p>
        </p:txBody>
      </p:sp>
      <p:sp>
        <p:nvSpPr>
          <p:cNvPr id="241" name="Google Shape;241;p7"/>
          <p:cNvSpPr/>
          <p:nvPr/>
        </p:nvSpPr>
        <p:spPr>
          <a:xfrm>
            <a:off x="-84220" y="5546558"/>
            <a:ext cx="11788900" cy="825705"/>
          </a:xfrm>
          <a:prstGeom prst="rect">
            <a:avLst/>
          </a:prstGeom>
          <a:gradFill>
            <a:gsLst>
              <a:gs pos="0">
                <a:srgbClr val="A30C0D"/>
              </a:gs>
              <a:gs pos="23000">
                <a:srgbClr val="A30C0D"/>
              </a:gs>
              <a:gs pos="69000">
                <a:srgbClr val="890A0B"/>
              </a:gs>
              <a:gs pos="91000">
                <a:srgbClr val="FFFF00"/>
              </a:gs>
              <a:gs pos="97000">
                <a:srgbClr val="80090A"/>
              </a:gs>
              <a:gs pos="100000">
                <a:srgbClr val="80090A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8"/>
          <p:cNvSpPr txBox="1"/>
          <p:nvPr>
            <p:ph type="title"/>
          </p:nvPr>
        </p:nvSpPr>
        <p:spPr>
          <a:xfrm>
            <a:off x="685801" y="377449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400"/>
              <a:buFont typeface="Impact"/>
              <a:buNone/>
            </a:pPr>
            <a:r>
              <a:rPr lang="en-US">
                <a:solidFill>
                  <a:srgbClr val="002060"/>
                </a:solidFill>
              </a:rPr>
              <a:t>YOUTH CENTERS </a:t>
            </a:r>
            <a:endParaRPr/>
          </a:p>
        </p:txBody>
      </p:sp>
      <p:sp>
        <p:nvSpPr>
          <p:cNvPr id="247" name="Google Shape;247;p8"/>
          <p:cNvSpPr txBox="1"/>
          <p:nvPr>
            <p:ph idx="1" type="body"/>
          </p:nvPr>
        </p:nvSpPr>
        <p:spPr>
          <a:xfrm>
            <a:off x="127591" y="1467423"/>
            <a:ext cx="11461897" cy="40526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4384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3840"/>
              <a:buChar char="•"/>
            </a:pPr>
            <a:r>
              <a:rPr b="1" lang="en-US" sz="2400">
                <a:latin typeface="Cambria"/>
                <a:ea typeface="Cambria"/>
                <a:cs typeface="Cambria"/>
                <a:sym typeface="Cambria"/>
              </a:rPr>
              <a:t>6 YOUTH CENTERS ESTABLISHED ACCORDING TO THE LAW: KAVADARCI, KUMANOVO, VELES, OHRID, PROBISHTIP &amp; BITOLA </a:t>
            </a:r>
            <a:endParaRPr b="1" sz="2400">
              <a:latin typeface="Cambria"/>
              <a:ea typeface="Cambria"/>
              <a:cs typeface="Cambria"/>
              <a:sym typeface="Cambria"/>
            </a:endParaRPr>
          </a:p>
          <a:p>
            <a:pPr indent="-24384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840"/>
              <a:buChar char="•"/>
            </a:pPr>
            <a:r>
              <a:rPr b="1" lang="en-US" sz="2400">
                <a:latin typeface="Cambria"/>
                <a:ea typeface="Cambria"/>
                <a:cs typeface="Cambria"/>
                <a:sym typeface="Cambria"/>
              </a:rPr>
              <a:t>15 YOUTH WORKERS EMPLOYED</a:t>
            </a:r>
            <a:endParaRPr/>
          </a:p>
          <a:p>
            <a:pPr indent="-24384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840"/>
              <a:buChar char="•"/>
            </a:pPr>
            <a:r>
              <a:rPr b="1" lang="en-US" sz="2400">
                <a:latin typeface="Cambria"/>
                <a:ea typeface="Cambria"/>
                <a:cs typeface="Cambria"/>
                <a:sym typeface="Cambria"/>
              </a:rPr>
              <a:t>FUNDING</a:t>
            </a:r>
            <a:endParaRPr b="1" sz="2400"/>
          </a:p>
          <a:p>
            <a:pPr indent="-243840" lvl="1" marL="9144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840"/>
              <a:buChar char="•"/>
            </a:pPr>
            <a:r>
              <a:rPr b="1" lang="en-US" sz="2400">
                <a:latin typeface="Cambria"/>
                <a:ea typeface="Cambria"/>
                <a:cs typeface="Cambria"/>
                <a:sym typeface="Cambria"/>
              </a:rPr>
              <a:t>2.600.000 DENARS (42.000 EUR) PROVIDED BY THE MUNICIPALITIES</a:t>
            </a:r>
            <a:endParaRPr/>
          </a:p>
          <a:p>
            <a:pPr indent="-243840" lvl="1" marL="9144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840"/>
              <a:buChar char="•"/>
            </a:pPr>
            <a:r>
              <a:rPr b="1" lang="en-US" sz="2400">
                <a:latin typeface="Cambria"/>
                <a:ea typeface="Cambria"/>
                <a:cs typeface="Cambria"/>
                <a:sym typeface="Cambria"/>
              </a:rPr>
              <a:t>ORGANIZATIONS PROVIDE CO-FUNDING</a:t>
            </a:r>
            <a:endParaRPr/>
          </a:p>
          <a:p>
            <a: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b="1" lang="en-US">
                <a:latin typeface="Cambria"/>
                <a:ea typeface="Cambria"/>
                <a:cs typeface="Cambria"/>
                <a:sym typeface="Cambria"/>
              </a:rPr>
              <a:t>(ONGOING PROCESS FOR DEVELOPING A SYSTEM FOR QUALITY ASSESSMENT/QUALITY LABEL/ OF YOUTH CENTERS)</a:t>
            </a:r>
            <a:endParaRPr/>
          </a:p>
        </p:txBody>
      </p:sp>
      <p:sp>
        <p:nvSpPr>
          <p:cNvPr id="248" name="Google Shape;248;p8"/>
          <p:cNvSpPr/>
          <p:nvPr/>
        </p:nvSpPr>
        <p:spPr>
          <a:xfrm>
            <a:off x="-84220" y="5546558"/>
            <a:ext cx="11788900" cy="825705"/>
          </a:xfrm>
          <a:prstGeom prst="rect">
            <a:avLst/>
          </a:prstGeom>
          <a:gradFill>
            <a:gsLst>
              <a:gs pos="0">
                <a:srgbClr val="A30C0D"/>
              </a:gs>
              <a:gs pos="23000">
                <a:srgbClr val="A30C0D"/>
              </a:gs>
              <a:gs pos="69000">
                <a:srgbClr val="890A0B"/>
              </a:gs>
              <a:gs pos="91000">
                <a:srgbClr val="FFFF00"/>
              </a:gs>
              <a:gs pos="97000">
                <a:srgbClr val="80090A"/>
              </a:gs>
              <a:gs pos="100000">
                <a:srgbClr val="80090A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965"/>
            <a:ext cx="12181668" cy="6819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in Event">
  <a:themeElements>
    <a:clrScheme name="Main Event">
      <a:dk1>
        <a:srgbClr val="000000"/>
      </a:dk1>
      <a:lt1>
        <a:srgbClr val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2023-05-29T20:48:55Z</dcterms:created>
  <dc:creator>Dina</dc:creator>
</cp:coreProperties>
</file>