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1XGVCqxEmj8wCg8eNdF94CBUm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7" name="Google Shape;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5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" name="Google Shape;20;p15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1" name="Google Shape;21;p15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5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5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1" name="Google Shape;101;p27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2" name="Google Shape;102;p2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7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6" name="Google Shape;106;p27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6" name="Google Shape;116;p29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7" name="Google Shape;117;p29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8" name="Google Shape;118;p29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9" name="Google Shape;119;p29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0" name="Google Shape;120;p29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30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30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30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30" name="Google Shape;130;p30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30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32" name="Google Shape;132;p30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33" name="Google Shape;133;p30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30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35" name="Google Shape;135;p3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6" name="Google Shape;56;p20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8" name="Google Shape;58;p20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4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4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4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14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" name="Google Shape;11;p1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/>
          <p:nvPr/>
        </p:nvSpPr>
        <p:spPr>
          <a:xfrm rot="-181854">
            <a:off x="-761126" y="4399573"/>
            <a:ext cx="12031721" cy="1620744"/>
          </a:xfrm>
          <a:prstGeom prst="rect">
            <a:avLst/>
          </a:prstGeom>
          <a:gradFill>
            <a:gsLst>
              <a:gs pos="0">
                <a:srgbClr val="F6898A"/>
              </a:gs>
              <a:gs pos="14000">
                <a:srgbClr val="C50E0F"/>
              </a:gs>
              <a:gs pos="100000">
                <a:srgbClr val="6E0809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1"/>
          <p:cNvSpPr txBox="1"/>
          <p:nvPr>
            <p:ph type="ctrTitle"/>
          </p:nvPr>
        </p:nvSpPr>
        <p:spPr>
          <a:xfrm rot="-180000">
            <a:off x="891201" y="1204080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</a:pPr>
            <a:r>
              <a:rPr lang="en-US" sz="6000"/>
              <a:t>ESTABLISHING </a:t>
            </a:r>
            <a:br>
              <a:rPr lang="en-US" sz="6000"/>
            </a:br>
            <a:r>
              <a:rPr lang="en-US" sz="6000"/>
              <a:t>YOUTH WORK PROFESSION </a:t>
            </a:r>
            <a:br>
              <a:rPr lang="en-US" sz="6000"/>
            </a:br>
            <a:r>
              <a:rPr lang="en-US" sz="6000"/>
              <a:t>IN NORTH MACEDONIA</a:t>
            </a:r>
            <a:endParaRPr/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 rot="-180000">
            <a:off x="3801240" y="4650596"/>
            <a:ext cx="4562255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FFFF00"/>
                </a:solidFill>
              </a:rPr>
              <a:t>DRAGANA – DINA MITROVIKJ, </a:t>
            </a:r>
            <a:endParaRPr/>
          </a:p>
          <a:p>
            <a:pPr indent="0" lvl="0" marL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FFFF00"/>
                </a:solidFill>
              </a:rPr>
              <a:t>UNION </a:t>
            </a:r>
            <a:r>
              <a:rPr lang="en-US" sz="2000">
                <a:solidFill>
                  <a:srgbClr val="FFFF00"/>
                </a:solidFill>
              </a:rPr>
              <a:t>FOR YOUTH WORK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 rot="-180000">
            <a:off x="418448" y="1191663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GROWING THE COMMUNITY OF PRACTICE:</a:t>
            </a:r>
            <a:endParaRPr/>
          </a:p>
        </p:txBody>
      </p:sp>
      <p:sp>
        <p:nvSpPr>
          <p:cNvPr id="158" name="Google Shape;158;p1"/>
          <p:cNvSpPr txBox="1"/>
          <p:nvPr/>
        </p:nvSpPr>
        <p:spPr>
          <a:xfrm>
            <a:off x="2298457" y="633726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1. JUNE, 2023                                     BUDAPEST</a:t>
            </a:r>
            <a:endParaRPr b="0" i="0" sz="2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9" name="Google Shape;159;p1"/>
          <p:cNvSpPr/>
          <p:nvPr/>
        </p:nvSpPr>
        <p:spPr>
          <a:xfrm rot="-181854">
            <a:off x="-1048749" y="-832009"/>
            <a:ext cx="12031721" cy="1620744"/>
          </a:xfrm>
          <a:prstGeom prst="rect">
            <a:avLst/>
          </a:prstGeom>
          <a:gradFill>
            <a:gsLst>
              <a:gs pos="0">
                <a:srgbClr val="F6898A"/>
              </a:gs>
              <a:gs pos="14000">
                <a:srgbClr val="C50E0F"/>
              </a:gs>
              <a:gs pos="100000">
                <a:srgbClr val="6E0809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Google Shape;160;p1"/>
          <p:cNvSpPr txBox="1"/>
          <p:nvPr/>
        </p:nvSpPr>
        <p:spPr>
          <a:xfrm rot="-180000">
            <a:off x="382779" y="179205"/>
            <a:ext cx="11123278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SYMPOSIUM VISIBLE VALUE: GROWING YOUTH WORK IN EUROPE</a:t>
            </a:r>
            <a:endParaRPr b="0" i="0" sz="3200" u="none" cap="none" strike="noStrike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6202">
            <a:off x="8545102" y="4338115"/>
            <a:ext cx="2267437" cy="117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6" y="0"/>
            <a:ext cx="1218780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1999" cy="688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023" y="0"/>
            <a:ext cx="123330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2273905" cy="681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685801" y="377449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UNION FOR YOUTH WORK</a:t>
            </a:r>
            <a:endParaRPr/>
          </a:p>
        </p:txBody>
      </p:sp>
      <p:sp>
        <p:nvSpPr>
          <p:cNvPr id="167" name="Google Shape;167;p2"/>
          <p:cNvSpPr txBox="1"/>
          <p:nvPr>
            <p:ph idx="1" type="body"/>
          </p:nvPr>
        </p:nvSpPr>
        <p:spPr>
          <a:xfrm>
            <a:off x="548061" y="1509246"/>
            <a:ext cx="10396883" cy="952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1800"/>
              <a:t>…THE STORY CERTAINLY DID NOT START THERE :)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/>
              <a:t>BUT IN…</a:t>
            </a:r>
            <a:endParaRPr/>
          </a:p>
        </p:txBody>
      </p:sp>
      <p:grpSp>
        <p:nvGrpSpPr>
          <p:cNvPr id="168" name="Google Shape;168;p2"/>
          <p:cNvGrpSpPr/>
          <p:nvPr/>
        </p:nvGrpSpPr>
        <p:grpSpPr>
          <a:xfrm>
            <a:off x="552527" y="2519498"/>
            <a:ext cx="10625425" cy="2038480"/>
            <a:chOff x="908" y="749514"/>
            <a:chExt cx="10625425" cy="2038480"/>
          </a:xfrm>
        </p:grpSpPr>
        <p:sp>
          <p:nvSpPr>
            <p:cNvPr id="169" name="Google Shape;169;p2"/>
            <p:cNvSpPr/>
            <p:nvPr/>
          </p:nvSpPr>
          <p:spPr>
            <a:xfrm>
              <a:off x="1165338" y="1331729"/>
              <a:ext cx="2183306" cy="1456265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1514667" y="1331729"/>
              <a:ext cx="1833977" cy="145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0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UYW established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first attempt for a Law on youth work</a:t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08" y="749514"/>
              <a:ext cx="1455537" cy="1455537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214066" y="962672"/>
              <a:ext cx="1029221" cy="102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900"/>
                <a:buFont typeface="Impact"/>
                <a:buNone/>
              </a:pPr>
              <a:r>
                <a:rPr b="0" i="0" lang="en-US" sz="39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2013</a:t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825448" y="1278561"/>
              <a:ext cx="2183306" cy="1456265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5174777" y="1278561"/>
              <a:ext cx="1833977" cy="145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0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Impac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UYW “reestablished”, becomes more functional</a:t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39752" y="749514"/>
              <a:ext cx="1455537" cy="1455537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3852910" y="962672"/>
              <a:ext cx="1029221" cy="102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900"/>
                <a:buFont typeface="Impact"/>
                <a:buNone/>
              </a:pPr>
              <a:r>
                <a:rPr b="0" i="0" lang="en-US" sz="39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2016</a:t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443027" y="1331729"/>
              <a:ext cx="2183306" cy="1456265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8792356" y="1331729"/>
              <a:ext cx="1833977" cy="145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0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Impac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18 member organizations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Impac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functional executive body (Secretariat)</a:t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278597" y="749514"/>
              <a:ext cx="1455537" cy="1455537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7491755" y="962672"/>
              <a:ext cx="1029221" cy="102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900"/>
                <a:buFont typeface="Impact"/>
                <a:buNone/>
              </a:pPr>
              <a:r>
                <a:rPr b="0" i="0" lang="en-US" sz="39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2023</a:t>
              </a:r>
              <a:endParaRPr/>
            </a:p>
          </p:txBody>
        </p:sp>
      </p:grp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52883">
            <a:off x="8654930" y="1674876"/>
            <a:ext cx="2263370" cy="117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31299">
            <a:off x="5154030" y="1758662"/>
            <a:ext cx="1422421" cy="141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3398" y="4735583"/>
            <a:ext cx="3295853" cy="152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>
            <p:ph idx="1" type="body"/>
          </p:nvPr>
        </p:nvSpPr>
        <p:spPr>
          <a:xfrm>
            <a:off x="962527" y="1882391"/>
            <a:ext cx="410276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TO PROVIDE THE BEST SUPPORT&amp; SERVICES FOR THE YOUTH WE WORK WITH? 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TO ENSURE QUALITY IN WORK WITH THE YOUTH?</a:t>
            </a:r>
            <a:endParaRPr/>
          </a:p>
        </p:txBody>
      </p:sp>
      <p:sp>
        <p:nvSpPr>
          <p:cNvPr id="189" name="Google Shape;189;p3"/>
          <p:cNvSpPr txBox="1"/>
          <p:nvPr>
            <p:ph type="title"/>
          </p:nvPr>
        </p:nvSpPr>
        <p:spPr>
          <a:xfrm>
            <a:off x="685801" y="377449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MAIN ISSUES OF DISCUSSION</a:t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-84220" y="5546558"/>
            <a:ext cx="11788900" cy="825705"/>
          </a:xfrm>
          <a:prstGeom prst="rect">
            <a:avLst/>
          </a:prstGeom>
          <a:gradFill>
            <a:gsLst>
              <a:gs pos="0">
                <a:srgbClr val="A30C0D"/>
              </a:gs>
              <a:gs pos="23000">
                <a:srgbClr val="A30C0D"/>
              </a:gs>
              <a:gs pos="69000">
                <a:srgbClr val="890A0B"/>
              </a:gs>
              <a:gs pos="91000">
                <a:srgbClr val="FFFF00"/>
              </a:gs>
              <a:gs pos="97000">
                <a:srgbClr val="80090A"/>
              </a:gs>
              <a:gs pos="100000">
                <a:srgbClr val="80090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5884242" y="1882390"/>
            <a:ext cx="4543925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576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76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RECOGNITION</a:t>
            </a:r>
            <a:endParaRPr/>
          </a:p>
          <a:p>
            <a:pPr indent="-36576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76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STANDARDIZATION</a:t>
            </a:r>
            <a:endParaRPr/>
          </a:p>
          <a:p>
            <a:pPr indent="-36576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76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PROFESSIONALIZATION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>
            <p:ph type="title"/>
          </p:nvPr>
        </p:nvSpPr>
        <p:spPr>
          <a:xfrm>
            <a:off x="685801" y="377449"/>
            <a:ext cx="1062724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STATE OF YW IN RNM : BRIEF OVERVIEW </a:t>
            </a:r>
            <a:r>
              <a:rPr lang="en-US" sz="2200">
                <a:solidFill>
                  <a:srgbClr val="002060"/>
                </a:solidFill>
              </a:rPr>
              <a:t>1</a:t>
            </a:r>
            <a:endParaRPr/>
          </a:p>
        </p:txBody>
      </p:sp>
      <p:grpSp>
        <p:nvGrpSpPr>
          <p:cNvPr id="197" name="Google Shape;197;p4"/>
          <p:cNvGrpSpPr/>
          <p:nvPr/>
        </p:nvGrpSpPr>
        <p:grpSpPr>
          <a:xfrm>
            <a:off x="552527" y="1987524"/>
            <a:ext cx="10625425" cy="3102428"/>
            <a:chOff x="908" y="217540"/>
            <a:chExt cx="10625425" cy="3102428"/>
          </a:xfrm>
        </p:grpSpPr>
        <p:sp>
          <p:nvSpPr>
            <p:cNvPr id="198" name="Google Shape;198;p4"/>
            <p:cNvSpPr/>
            <p:nvPr/>
          </p:nvSpPr>
          <p:spPr>
            <a:xfrm>
              <a:off x="1165338" y="799755"/>
              <a:ext cx="2183306" cy="1456265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1514667" y="799755"/>
              <a:ext cx="1833977" cy="1456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National youth strategy – “local youth work”</a:t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08" y="217540"/>
              <a:ext cx="1455537" cy="1455537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214066" y="430698"/>
              <a:ext cx="1029221" cy="102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100"/>
                <a:buFont typeface="Impact"/>
                <a:buNone/>
              </a:pPr>
              <a:r>
                <a:rPr b="0" i="0" lang="en-US" sz="41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2015</a:t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825448" y="746587"/>
              <a:ext cx="2183306" cy="2363373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5174777" y="746587"/>
              <a:ext cx="1833977" cy="2363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0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Impact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Youth Work Quality Standards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Youth Work Portfolio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Vocational standard “Worker with youth”</a:t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39752" y="217540"/>
              <a:ext cx="1455537" cy="1455537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852910" y="430698"/>
              <a:ext cx="1029221" cy="102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100"/>
                <a:buFont typeface="Impact"/>
                <a:buNone/>
              </a:pPr>
              <a:r>
                <a:rPr b="0" i="0" lang="en-US" sz="41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2018</a:t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443027" y="799755"/>
              <a:ext cx="2183306" cy="2520213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8792356" y="799755"/>
              <a:ext cx="1833977" cy="252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Compendium of education opportunities for youth workers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Guidelines for developing formal education of youth workers</a:t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278597" y="217540"/>
              <a:ext cx="1455537" cy="1455537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7491755" y="430698"/>
              <a:ext cx="1029221" cy="102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100"/>
                <a:buFont typeface="Impact"/>
                <a:buNone/>
              </a:pPr>
              <a:r>
                <a:rPr b="0" i="0" lang="en-US" sz="41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/>
          <p:nvPr>
            <p:ph type="title"/>
          </p:nvPr>
        </p:nvSpPr>
        <p:spPr>
          <a:xfrm>
            <a:off x="685801" y="377449"/>
            <a:ext cx="1062724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STATE OF YW IN RNM : BRIEF OVERVIEW </a:t>
            </a:r>
            <a:r>
              <a:rPr lang="en-US" sz="2200">
                <a:solidFill>
                  <a:srgbClr val="002060"/>
                </a:solidFill>
              </a:rPr>
              <a:t>2</a:t>
            </a:r>
            <a:endParaRPr/>
          </a:p>
        </p:txBody>
      </p:sp>
      <p:grpSp>
        <p:nvGrpSpPr>
          <p:cNvPr id="215" name="Google Shape;215;p5"/>
          <p:cNvGrpSpPr/>
          <p:nvPr/>
        </p:nvGrpSpPr>
        <p:grpSpPr>
          <a:xfrm>
            <a:off x="561997" y="1771737"/>
            <a:ext cx="10606485" cy="3534002"/>
            <a:chOff x="10378" y="1753"/>
            <a:chExt cx="10606485" cy="3534002"/>
          </a:xfrm>
        </p:grpSpPr>
        <p:sp>
          <p:nvSpPr>
            <p:cNvPr id="216" name="Google Shape;216;p5"/>
            <p:cNvSpPr/>
            <p:nvPr/>
          </p:nvSpPr>
          <p:spPr>
            <a:xfrm>
              <a:off x="1172732" y="582931"/>
              <a:ext cx="2179414" cy="2355860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1521439" y="582931"/>
              <a:ext cx="1830708" cy="2355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Law of youth participation and youth policies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Accredited vocational training program for youth workers</a:t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378" y="1753"/>
              <a:ext cx="1452943" cy="1452943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223157" y="214532"/>
              <a:ext cx="1027385" cy="102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800"/>
                <a:buFont typeface="Impact"/>
                <a:buNone/>
              </a:pPr>
              <a:r>
                <a:rPr b="0" i="0" lang="en-US" sz="38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2020</a:t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4826318" y="529857"/>
              <a:ext cx="2179414" cy="2927109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5175024" y="529857"/>
              <a:ext cx="1830708" cy="2927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0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Impact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Rulebook on Quality Standards for Youth Centers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* First municipal youth centers established according to Law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First generation of 14 certified “workers with youth”</a:t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642736" y="1753"/>
              <a:ext cx="1452943" cy="1452943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3855515" y="214532"/>
              <a:ext cx="1027385" cy="102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800"/>
                <a:buFont typeface="Impact"/>
                <a:buNone/>
              </a:pPr>
              <a:r>
                <a:rPr b="0" i="0" lang="en-US" sz="38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2021</a:t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8437448" y="582931"/>
              <a:ext cx="2179414" cy="2952824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cap="flat" cmpd="sng" w="19050">
              <a:solidFill>
                <a:srgbClr val="E4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8786155" y="582931"/>
              <a:ext cx="1830708" cy="2952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Accreditation of the Master studies for youth work (will start October 2023)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* National Youth Strategy 23-27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Impact"/>
                <a:buNone/>
              </a:pPr>
              <a:r>
                <a:rPr b="0" i="0" lang="en-US" sz="18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* </a:t>
              </a:r>
              <a:r>
                <a:rPr b="0" i="0" lang="en-US" sz="16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(quality label – work in process)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Impact"/>
                <a:buNone/>
              </a:pPr>
              <a:r>
                <a:rPr b="0" i="0" lang="en-US" sz="1600" u="none" cap="none" strike="noStrike">
                  <a:solidFill>
                    <a:srgbClr val="002060"/>
                  </a:solidFill>
                  <a:latin typeface="Impact"/>
                  <a:ea typeface="Impact"/>
                  <a:cs typeface="Impact"/>
                  <a:sym typeface="Impact"/>
                </a:rPr>
                <a:t>* (process for creation  of a Law on Youth Work)</a:t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275094" y="1753"/>
              <a:ext cx="1452943" cy="1452943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7487873" y="214532"/>
              <a:ext cx="1027385" cy="102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800"/>
                <a:buFont typeface="Impact"/>
                <a:buNone/>
              </a:pPr>
              <a:r>
                <a:rPr b="0" i="0" lang="en-US" sz="3800" u="none" cap="none" strike="noStrike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2023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>
            <p:ph idx="1" type="body"/>
          </p:nvPr>
        </p:nvSpPr>
        <p:spPr>
          <a:xfrm>
            <a:off x="685800" y="1612185"/>
            <a:ext cx="10396883" cy="3923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599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ACCREDITED INSTITUTION: UNION FOR YOUTH WORK IN 2020 </a:t>
            </a:r>
            <a:endParaRPr/>
          </a:p>
          <a:p>
            <a:pPr indent="-228599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PROGRAM CONSISTS OF AROUND 200 CLASSES/ 4 MONTHS / NUMBER OF STUDENTS: 15</a:t>
            </a:r>
            <a:endParaRPr/>
          </a:p>
          <a:p>
            <a:pPr indent="-228599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3 MODULES (AROUND 1/3 OF EACH IS PRACTICAL WORK WITH MENTOR SUPPORT) :</a:t>
            </a:r>
            <a:endParaRPr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RESEARCH – YOUTH NEEDS AND THEIR PARTICIPATION IN THE COMMUNITY</a:t>
            </a:r>
            <a:endParaRPr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YOUTH WORK PROGRAMS DESIGN</a:t>
            </a:r>
            <a:endParaRPr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WORKING IN A YOUTH ORGANIZATION /ORGANIZATION FOR YOUTH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228599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Char char="•"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+ FINAL EXAM</a:t>
            </a:r>
            <a:endParaRPr/>
          </a:p>
          <a:p>
            <a:pPr indent="-228599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UYW HAS CERTIFIED 24 YOUTH WORKERS (14 IN 2021 + 10 IN 2022)</a:t>
            </a:r>
            <a:endParaRPr/>
          </a:p>
          <a:p>
            <a:pPr indent="-228599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(CURRENTLY PREPARING FOR THE NEW GROUP) </a:t>
            </a:r>
            <a:endParaRPr b="1" sz="1800"/>
          </a:p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685801" y="377449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VOCATIONAL TRAINING 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FOR WORKERS WITH YOUTH</a:t>
            </a: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-84220" y="5546558"/>
            <a:ext cx="11788900" cy="825705"/>
          </a:xfrm>
          <a:prstGeom prst="rect">
            <a:avLst/>
          </a:prstGeom>
          <a:gradFill>
            <a:gsLst>
              <a:gs pos="0">
                <a:srgbClr val="A30C0D"/>
              </a:gs>
              <a:gs pos="23000">
                <a:srgbClr val="A30C0D"/>
              </a:gs>
              <a:gs pos="69000">
                <a:srgbClr val="890A0B"/>
              </a:gs>
              <a:gs pos="91000">
                <a:srgbClr val="FFFF00"/>
              </a:gs>
              <a:gs pos="97000">
                <a:srgbClr val="80090A"/>
              </a:gs>
              <a:gs pos="100000">
                <a:srgbClr val="80090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685801" y="377449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YOUTH WORK MASTER STUDIES</a:t>
            </a:r>
            <a:endParaRPr/>
          </a:p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127591" y="1467423"/>
            <a:ext cx="11461897" cy="4052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599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ACCREDITED POST GRADUATE PROGRAMME OF THE INSTITUTE OF SOCIAL WORK AND SCIENCES AT THE FACULTY OF PHILOSOPHY, UNIVERSITY “SV. KIRIL I METODIJ” SKOPJE; THE UYW WILL ASSIST WITH THE PRACTICE OF STUDENTS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-228599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60 EKTS / 2 SEMESTERS (STARTING IN OCTOBER 2023); EXPECTED NUMBER OF STUDENTS: 25</a:t>
            </a:r>
            <a:endParaRPr/>
          </a:p>
          <a:p>
            <a:pPr indent="-228599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PROGRAMME CONSISTS OF 7 SUBJECTS </a:t>
            </a: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+ MASTER PAPER</a:t>
            </a:r>
            <a:endParaRPr b="1" sz="1600"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4 OBLIGATORY: YOUTH WORK MANAGEMENT; YOUTH WORK THEORY; YOUTH AND YOUTH WORK POLICIES; RESEARCH YOUTH WORK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3 OPTIONAL: SOCIAL PROTECTION OF YOUTH, SOCIAL PROBLEMS OF YOUTH, YOUTH SOCIAL EXCLUSION, MULTICULTURALISM IN YOUTH WORK, PSYCHO-SOCIAL DEVELOPMENT AND MENTAL HEALTH OF YOUTH, YOUTH WORK WITH YOUTH IN SOCIAL RISK, YOUTH WORK IN THE CSO SECTOR</a:t>
            </a:r>
            <a:endParaRPr/>
          </a:p>
        </p:txBody>
      </p:sp>
      <p:sp>
        <p:nvSpPr>
          <p:cNvPr id="241" name="Google Shape;241;p7"/>
          <p:cNvSpPr/>
          <p:nvPr/>
        </p:nvSpPr>
        <p:spPr>
          <a:xfrm>
            <a:off x="-84220" y="5546558"/>
            <a:ext cx="11788900" cy="825705"/>
          </a:xfrm>
          <a:prstGeom prst="rect">
            <a:avLst/>
          </a:prstGeom>
          <a:gradFill>
            <a:gsLst>
              <a:gs pos="0">
                <a:srgbClr val="A30C0D"/>
              </a:gs>
              <a:gs pos="23000">
                <a:srgbClr val="A30C0D"/>
              </a:gs>
              <a:gs pos="69000">
                <a:srgbClr val="890A0B"/>
              </a:gs>
              <a:gs pos="91000">
                <a:srgbClr val="FFFF00"/>
              </a:gs>
              <a:gs pos="97000">
                <a:srgbClr val="80090A"/>
              </a:gs>
              <a:gs pos="100000">
                <a:srgbClr val="80090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685801" y="377449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YOUTH CENTERS </a:t>
            </a:r>
            <a:endParaRPr/>
          </a:p>
        </p:txBody>
      </p:sp>
      <p:sp>
        <p:nvSpPr>
          <p:cNvPr id="247" name="Google Shape;247;p8"/>
          <p:cNvSpPr txBox="1"/>
          <p:nvPr>
            <p:ph idx="1" type="body"/>
          </p:nvPr>
        </p:nvSpPr>
        <p:spPr>
          <a:xfrm>
            <a:off x="127591" y="1467423"/>
            <a:ext cx="11461897" cy="4052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384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6 YOUTH CENTERS ESTABLISHED ACCORDING TO THE LAW: KAVADARCI, KUMANOVO, VELES, OHRID, PROBISHTIP &amp; BITOLA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-24384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15 YOUTH WORKERS EMPLOYED</a:t>
            </a:r>
            <a:endParaRPr/>
          </a:p>
          <a:p>
            <a:pPr indent="-24384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FUNDING</a:t>
            </a:r>
            <a:endParaRPr b="1" sz="2400"/>
          </a:p>
          <a:p>
            <a:pPr indent="-24384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2.600.000 DENARS (42.000 EUR) PROVIDED BY THE MUNICIPALITIES</a:t>
            </a:r>
            <a:endParaRPr/>
          </a:p>
          <a:p>
            <a:pPr indent="-24384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ORGANIZATIONS PROVIDE CO-FUNDING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(ONGOING PROCESS FOR DEVELOPING A SYSTEM FOR QUALITY ASSESSMENT/QUALITY LABEL/ OF YOUTH CENTERS)</a:t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-84220" y="5546558"/>
            <a:ext cx="11788900" cy="825705"/>
          </a:xfrm>
          <a:prstGeom prst="rect">
            <a:avLst/>
          </a:prstGeom>
          <a:gradFill>
            <a:gsLst>
              <a:gs pos="0">
                <a:srgbClr val="A30C0D"/>
              </a:gs>
              <a:gs pos="23000">
                <a:srgbClr val="A30C0D"/>
              </a:gs>
              <a:gs pos="69000">
                <a:srgbClr val="890A0B"/>
              </a:gs>
              <a:gs pos="91000">
                <a:srgbClr val="FFFF00"/>
              </a:gs>
              <a:gs pos="97000">
                <a:srgbClr val="80090A"/>
              </a:gs>
              <a:gs pos="100000">
                <a:srgbClr val="80090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65"/>
            <a:ext cx="12181668" cy="681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2023-05-29T20:48:55Z</dcterms:created>
  <dc:creator>Dina</dc:creator>
</cp:coreProperties>
</file>