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embeddedFontLst>
    <p:embeddedFont>
      <p:font typeface="Corbel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imqRy9b2abqh7akHcsKTg+S4pz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orbel-bold.fntdata"/><Relationship Id="rId10" Type="http://schemas.openxmlformats.org/officeDocument/2006/relationships/font" Target="fonts/Corbel-regular.fntdata"/><Relationship Id="rId13" Type="http://schemas.openxmlformats.org/officeDocument/2006/relationships/font" Target="fonts/Corbel-boldItalic.fntdata"/><Relationship Id="rId12" Type="http://schemas.openxmlformats.org/officeDocument/2006/relationships/font" Target="fonts/Corbel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7"/>
          <p:cNvSpPr txBox="1"/>
          <p:nvPr>
            <p:ph type="ctrTitle"/>
          </p:nvPr>
        </p:nvSpPr>
        <p:spPr>
          <a:xfrm>
            <a:off x="1069848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900"/>
              <a:buFont typeface="Corbel"/>
              <a:buNone/>
              <a:defRPr sz="59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" type="subTitle"/>
          </p:nvPr>
        </p:nvSpPr>
        <p:spPr>
          <a:xfrm>
            <a:off x="1100015" y="4670246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D7F0F6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" name="Google Shape;22;p7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7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" type="body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showMasterSp="0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/>
          <p:nvPr>
            <p:ph type="title"/>
          </p:nvPr>
        </p:nvSpPr>
        <p:spPr>
          <a:xfrm>
            <a:off x="3867912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900"/>
              <a:buFont typeface="Corbel"/>
              <a:buNone/>
              <a:defRPr b="0" sz="5900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" type="body"/>
          </p:nvPr>
        </p:nvSpPr>
        <p:spPr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10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3867912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5" name="Google Shape;45;p11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" type="body"/>
          </p:nvPr>
        </p:nvSpPr>
        <p:spPr>
          <a:xfrm>
            <a:off x="3867912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12"/>
          <p:cNvSpPr txBox="1"/>
          <p:nvPr>
            <p:ph idx="2" type="body"/>
          </p:nvPr>
        </p:nvSpPr>
        <p:spPr>
          <a:xfrm>
            <a:off x="386791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52" name="Google Shape;52;p12"/>
          <p:cNvSpPr txBox="1"/>
          <p:nvPr>
            <p:ph idx="3" type="body"/>
          </p:nvPr>
        </p:nvSpPr>
        <p:spPr>
          <a:xfrm>
            <a:off x="7818463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12"/>
          <p:cNvSpPr txBox="1"/>
          <p:nvPr>
            <p:ph idx="4" type="body"/>
          </p:nvPr>
        </p:nvSpPr>
        <p:spPr>
          <a:xfrm>
            <a:off x="7818463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54" name="Google Shape;54;p12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867912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65" name="Google Shape;65;p14"/>
          <p:cNvSpPr txBox="1"/>
          <p:nvPr>
            <p:ph idx="2" type="body"/>
          </p:nvPr>
        </p:nvSpPr>
        <p:spPr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6" name="Google Shape;66;p14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4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/>
          <p:nvPr>
            <p:ph idx="2" type="pic"/>
          </p:nvPr>
        </p:nvSpPr>
        <p:spPr>
          <a:xfrm>
            <a:off x="3570644" y="767419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3" name="Google Shape;73;p15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1" type="ftr"/>
          </p:nvPr>
        </p:nvSpPr>
        <p:spPr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6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b="0" i="0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6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6"/>
          <p:cNvSpPr txBox="1"/>
          <p:nvPr>
            <p:ph idx="1" type="body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atanasov.dragan@gmail.com" TargetMode="External"/><Relationship Id="rId4" Type="http://schemas.openxmlformats.org/officeDocument/2006/relationships/hyperlink" Target="mailto:Hofmann.frederike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>
            <p:ph type="ctrTitle"/>
          </p:nvPr>
        </p:nvSpPr>
        <p:spPr>
          <a:xfrm>
            <a:off x="1069848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47500"/>
              <a:buFont typeface="Corbel"/>
              <a:buNone/>
            </a:pPr>
            <a:r>
              <a:rPr b="1" lang="de-DE"/>
              <a:t>Who is doing what in youth work development in Europe?</a:t>
            </a:r>
            <a:br>
              <a:rPr b="1" lang="de-DE"/>
            </a:br>
            <a:br>
              <a:rPr b="1" lang="de-DE"/>
            </a:br>
            <a:r>
              <a:rPr b="1" lang="de-DE" sz="4000"/>
              <a:t>Research findings </a:t>
            </a:r>
            <a:endParaRPr sz="4000"/>
          </a:p>
        </p:txBody>
      </p:sp>
      <p:sp>
        <p:nvSpPr>
          <p:cNvPr id="94" name="Google Shape;94;p1"/>
          <p:cNvSpPr txBox="1"/>
          <p:nvPr>
            <p:ph idx="1" type="subTitle"/>
          </p:nvPr>
        </p:nvSpPr>
        <p:spPr>
          <a:xfrm>
            <a:off x="1100015" y="4885509"/>
            <a:ext cx="7315200" cy="69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de-DE"/>
              <a:t>Frederike Hofmann-van de Poll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r>
              <a:rPr lang="de-DE"/>
              <a:t>Dragan Atanasov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de-DE"/>
              <a:t>Goals </a:t>
            </a:r>
            <a:br>
              <a:rPr lang="de-DE"/>
            </a:br>
            <a:r>
              <a:rPr lang="de-DE"/>
              <a:t>and Methodology</a:t>
            </a:r>
            <a:endParaRPr/>
          </a:p>
        </p:txBody>
      </p:sp>
      <p:sp>
        <p:nvSpPr>
          <p:cNvPr id="101" name="Google Shape;101;p2"/>
          <p:cNvSpPr txBox="1"/>
          <p:nvPr>
            <p:ph idx="1" type="body"/>
          </p:nvPr>
        </p:nvSpPr>
        <p:spPr>
          <a:xfrm>
            <a:off x="3869267" y="731520"/>
            <a:ext cx="8167562" cy="52532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de-DE" sz="2400"/>
              <a:t>Research “Mapping European Youth Work Ecosystems”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1600"/>
          </a:p>
          <a:p>
            <a:pPr indent="-182880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de-DE"/>
              <a:t> Who? What? With whom? How?</a:t>
            </a:r>
            <a:endParaRPr/>
          </a:p>
          <a:p>
            <a:pPr indent="-81279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t/>
            </a:r>
            <a:endParaRPr b="1" sz="1600" u="sng"/>
          </a:p>
          <a:p>
            <a:pPr indent="-182880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de-DE" u="sng"/>
              <a:t>Aim</a:t>
            </a:r>
            <a:r>
              <a:rPr b="1" lang="de-DE"/>
              <a:t>: </a:t>
            </a:r>
            <a:r>
              <a:rPr lang="de-DE"/>
              <a:t>contribute to the deeper understanding of European youth work by</a:t>
            </a:r>
            <a:endParaRPr/>
          </a:p>
          <a:p>
            <a:pPr indent="-182880" lvl="2" marL="11430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de-DE" sz="1800"/>
              <a:t>identifying European actors active in implementing the EYWA</a:t>
            </a:r>
            <a:endParaRPr/>
          </a:p>
          <a:p>
            <a:pPr indent="-18288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de-DE" sz="1800"/>
              <a:t>identifying their initiatives, programmes and projects</a:t>
            </a:r>
            <a:endParaRPr/>
          </a:p>
          <a:p>
            <a:pPr indent="-18288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de-DE" sz="1800"/>
              <a:t>analysing interactions, synergies and overlaps between them</a:t>
            </a:r>
            <a:endParaRPr/>
          </a:p>
          <a:p>
            <a:pPr indent="-6858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SzPts val="2000"/>
              <a:buNone/>
            </a:pPr>
            <a:r>
              <a:rPr b="1" lang="de-DE" u="sng"/>
              <a:t>Methodology</a:t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2" name="Google Shape;102;p2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3869267" y="4573132"/>
            <a:ext cx="15283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Desk research</a:t>
            </a:r>
            <a:endParaRPr sz="18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3869267" y="5012764"/>
            <a:ext cx="34224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Interviews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(ESG – EYWC – named)</a:t>
            </a:r>
            <a:endParaRPr sz="18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3869267" y="5778243"/>
            <a:ext cx="15283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Observation</a:t>
            </a:r>
            <a:endParaRPr sz="18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06" name="Google Shape;106;p2"/>
          <p:cNvCxnSpPr/>
          <p:nvPr/>
        </p:nvCxnSpPr>
        <p:spPr>
          <a:xfrm>
            <a:off x="5734594" y="4849937"/>
            <a:ext cx="1031966" cy="464129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07" name="Google Shape;107;p2"/>
          <p:cNvCxnSpPr/>
          <p:nvPr/>
        </p:nvCxnSpPr>
        <p:spPr>
          <a:xfrm>
            <a:off x="6230983" y="5462375"/>
            <a:ext cx="54864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08" name="Google Shape;108;p2"/>
          <p:cNvCxnSpPr/>
          <p:nvPr/>
        </p:nvCxnSpPr>
        <p:spPr>
          <a:xfrm flipH="1" rot="10800000">
            <a:off x="5734594" y="5659096"/>
            <a:ext cx="1031966" cy="32565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9" name="Google Shape;109;p2"/>
          <p:cNvSpPr txBox="1"/>
          <p:nvPr/>
        </p:nvSpPr>
        <p:spPr>
          <a:xfrm>
            <a:off x="6933715" y="5265407"/>
            <a:ext cx="10711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Analysis</a:t>
            </a:r>
            <a:endParaRPr sz="18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10" name="Google Shape;110;p2"/>
          <p:cNvCxnSpPr/>
          <p:nvPr/>
        </p:nvCxnSpPr>
        <p:spPr>
          <a:xfrm>
            <a:off x="8004870" y="5462375"/>
            <a:ext cx="54864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1" name="Google Shape;111;p2"/>
          <p:cNvSpPr txBox="1"/>
          <p:nvPr/>
        </p:nvSpPr>
        <p:spPr>
          <a:xfrm>
            <a:off x="8582297" y="5289763"/>
            <a:ext cx="12487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Validation</a:t>
            </a:r>
            <a:endParaRPr sz="18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12" name="Google Shape;112;p2"/>
          <p:cNvCxnSpPr/>
          <p:nvPr/>
        </p:nvCxnSpPr>
        <p:spPr>
          <a:xfrm>
            <a:off x="9711750" y="5462375"/>
            <a:ext cx="54864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3" name="Google Shape;113;p2"/>
          <p:cNvSpPr txBox="1"/>
          <p:nvPr/>
        </p:nvSpPr>
        <p:spPr>
          <a:xfrm>
            <a:off x="10260390" y="5289763"/>
            <a:ext cx="12487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Report</a:t>
            </a:r>
            <a:endParaRPr sz="18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14" name="Google Shape;114;p2"/>
          <p:cNvCxnSpPr/>
          <p:nvPr/>
        </p:nvCxnSpPr>
        <p:spPr>
          <a:xfrm>
            <a:off x="9206652" y="5725020"/>
            <a:ext cx="0" cy="259728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2"/>
          <p:cNvCxnSpPr/>
          <p:nvPr/>
        </p:nvCxnSpPr>
        <p:spPr>
          <a:xfrm rot="10800000">
            <a:off x="7435426" y="5984748"/>
            <a:ext cx="1771226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2"/>
          <p:cNvCxnSpPr/>
          <p:nvPr/>
        </p:nvCxnSpPr>
        <p:spPr>
          <a:xfrm rot="10800000">
            <a:off x="7435426" y="5659095"/>
            <a:ext cx="0" cy="325653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122" name="Google Shape;12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5590" y="398462"/>
            <a:ext cx="9100820" cy="606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de-DE"/>
              <a:t>Questions for Discussion</a:t>
            </a:r>
            <a:endParaRPr/>
          </a:p>
        </p:txBody>
      </p:sp>
      <p:sp>
        <p:nvSpPr>
          <p:cNvPr id="129" name="Google Shape;129;p4"/>
          <p:cNvSpPr txBox="1"/>
          <p:nvPr>
            <p:ph idx="1" type="body"/>
          </p:nvPr>
        </p:nvSpPr>
        <p:spPr>
          <a:xfrm>
            <a:off x="3705978" y="864108"/>
            <a:ext cx="7874242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1" marL="502919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0" name="Google Shape;130;p4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31" name="Google Shape;131;p4"/>
          <p:cNvSpPr txBox="1"/>
          <p:nvPr/>
        </p:nvSpPr>
        <p:spPr>
          <a:xfrm>
            <a:off x="3705978" y="714896"/>
            <a:ext cx="7874242" cy="52698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90500" lvl="0" marL="18288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oto Sans Symbols"/>
              <a:buChar char="●"/>
            </a:pPr>
            <a:r>
              <a:rPr lang="de-DE" sz="30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What is missing in the ecosystem?</a:t>
            </a:r>
            <a:endParaRPr sz="30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190500" lvl="0" marL="18288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oto Sans Symbols"/>
              <a:buChar char="●"/>
            </a:pPr>
            <a:r>
              <a:rPr lang="de-DE" sz="30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What expectations do you have towards the ecosystem actors?</a:t>
            </a:r>
            <a:endParaRPr sz="30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190500" lvl="0" marL="18288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oto Sans Symbols"/>
              <a:buChar char="●"/>
            </a:pPr>
            <a:r>
              <a:rPr lang="de-DE" sz="300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How do expectations and reality relate to each other?</a:t>
            </a:r>
            <a:endParaRPr sz="30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1" marL="502919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de-DE"/>
              <a:t>Contact</a:t>
            </a:r>
            <a:endParaRPr/>
          </a:p>
        </p:txBody>
      </p:sp>
      <p:sp>
        <p:nvSpPr>
          <p:cNvPr id="137" name="Google Shape;137;p5"/>
          <p:cNvSpPr txBox="1"/>
          <p:nvPr>
            <p:ph idx="1" type="body"/>
          </p:nvPr>
        </p:nvSpPr>
        <p:spPr>
          <a:xfrm>
            <a:off x="3664974" y="1951325"/>
            <a:ext cx="7386759" cy="47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1" marL="502919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de-DE"/>
              <a:t>Thank you for your attention!</a:t>
            </a:r>
            <a:endParaRPr/>
          </a:p>
          <a:p>
            <a:pPr indent="-68580" lvl="1" marL="6858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68580" lvl="1" marL="6858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1" marL="502919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de-DE"/>
              <a:t>Dragan Atanasov</a:t>
            </a:r>
            <a:endParaRPr/>
          </a:p>
          <a:p>
            <a:pPr indent="0" lvl="1" marL="502919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de-DE" u="sng">
                <a:solidFill>
                  <a:schemeClr val="hlink"/>
                </a:solidFill>
                <a:hlinkClick r:id="rId3"/>
              </a:rPr>
              <a:t>atanasov.dragan@gmail.com</a:t>
            </a:r>
            <a:r>
              <a:rPr lang="de-DE"/>
              <a:t> </a:t>
            </a:r>
            <a:endParaRPr/>
          </a:p>
          <a:p>
            <a:pPr indent="0" lvl="1" marL="502919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de-DE"/>
              <a:t>Dr Frederike Hofmann-van de Poll</a:t>
            </a:r>
            <a:endParaRPr/>
          </a:p>
          <a:p>
            <a:pPr indent="0" lvl="1" marL="502919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de-DE" u="sng">
                <a:solidFill>
                  <a:schemeClr val="hlink"/>
                </a:solidFill>
                <a:hlinkClick r:id="rId4"/>
              </a:rPr>
              <a:t>hofmann.frederike@gmail.com</a:t>
            </a:r>
            <a:r>
              <a:rPr lang="de-DE"/>
              <a:t>  </a:t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38" name="Google Shape;138;p5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ahmen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2022-07-01T12:51:33Z</dcterms:created>
  <dc:creator>Hofmann-van de Poll, Dr. Frederike</dc:creator>
</cp:coreProperties>
</file>