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858000" cy="9144000"/>
  <p:embeddedFontLst>
    <p:embeddedFont>
      <p:font typeface="Corbel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4" roundtripDataSignature="AMtx7mimqRy9b2abqh7akHcsKTg+S4pz+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Corbel-bold.fntdata"/><Relationship Id="rId10" Type="http://schemas.openxmlformats.org/officeDocument/2006/relationships/font" Target="fonts/Corbel-regular.fntdata"/><Relationship Id="rId13" Type="http://schemas.openxmlformats.org/officeDocument/2006/relationships/font" Target="fonts/Corbel-boldItalic.fntdata"/><Relationship Id="rId12" Type="http://schemas.openxmlformats.org/officeDocument/2006/relationships/font" Target="fonts/Corbel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de-DE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" name="Google Shape;97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5" name="Google Shape;125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showMasterSp="0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" name="Google Shape;19;p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3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7"/>
          <p:cNvSpPr txBox="1"/>
          <p:nvPr>
            <p:ph type="ctrTitle"/>
          </p:nvPr>
        </p:nvSpPr>
        <p:spPr>
          <a:xfrm>
            <a:off x="1069848" y="12984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900"/>
              <a:buFont typeface="Corbel"/>
              <a:buNone/>
              <a:defRPr sz="590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7"/>
          <p:cNvSpPr txBox="1"/>
          <p:nvPr>
            <p:ph idx="1" type="subTitle"/>
          </p:nvPr>
        </p:nvSpPr>
        <p:spPr>
          <a:xfrm>
            <a:off x="1100015" y="4670246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200"/>
              <a:buNone/>
              <a:defRPr sz="2200" cap="none">
                <a:solidFill>
                  <a:srgbClr val="D7F0F6"/>
                </a:solidFill>
              </a:defRPr>
            </a:lvl1pPr>
            <a:lvl2pPr lvl="1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200"/>
              <a:buNone/>
              <a:defRPr sz="2200"/>
            </a:lvl2pPr>
            <a:lvl3pPr lvl="2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200"/>
              <a:buNone/>
              <a:defRPr sz="2200"/>
            </a:lvl3pPr>
            <a:lvl4pPr lvl="3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22" name="Google Shape;22;p7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7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7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vertikaler Text" type="vertTx">
  <p:cSld name="VERTICAL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 rot="5400000">
            <a:off x="4966548" y="-233172"/>
            <a:ext cx="5120640" cy="731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2pPr>
            <a:lvl3pPr indent="-3429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79" name="Google Shape;79;p16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6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6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ler Titel und Text" type="vertTitleAndTx">
  <p:cSld name="VERTICAL_TITLE_AND_VERTICAL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 rot="5400000">
            <a:off x="-685800" y="2057400"/>
            <a:ext cx="4953000" cy="281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 rot="5400000">
            <a:off x="4965192" y="-228600"/>
            <a:ext cx="5120640" cy="731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2pPr>
            <a:lvl3pPr indent="-3429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85" name="Google Shape;85;p17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7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17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Inhal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8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8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2pPr>
            <a:lvl3pPr indent="-3429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3pPr>
            <a:lvl4pPr indent="-3429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28" name="Google Shape;28;p8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8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showMasterSp="0" type="blank">
  <p:cSld name="BLANK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9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9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bschnitts-&#10;überschrift" type="secHead">
  <p:cSld name="SECTION_HEADER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"/>
          <p:cNvSpPr txBox="1"/>
          <p:nvPr>
            <p:ph type="title"/>
          </p:nvPr>
        </p:nvSpPr>
        <p:spPr>
          <a:xfrm>
            <a:off x="3867912" y="12984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5900"/>
              <a:buFont typeface="Corbel"/>
              <a:buNone/>
              <a:defRPr b="0" sz="5900">
                <a:solidFill>
                  <a:srgbClr val="595959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0"/>
          <p:cNvSpPr txBox="1"/>
          <p:nvPr>
            <p:ph idx="1" type="body"/>
          </p:nvPr>
        </p:nvSpPr>
        <p:spPr>
          <a:xfrm>
            <a:off x="3886200" y="4672584"/>
            <a:ext cx="7315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200"/>
              <a:buNone/>
              <a:defRPr sz="2200" cap="none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8" name="Google Shape;38;p10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0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0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wei Inhalte" type="twoObj">
  <p:cSld name="TWO_OBJECTS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" type="body"/>
          </p:nvPr>
        </p:nvSpPr>
        <p:spPr>
          <a:xfrm>
            <a:off x="3867912" y="868680"/>
            <a:ext cx="347472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indent="-3175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indent="-3175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indent="-3175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indent="-3175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/>
        </p:txBody>
      </p:sp>
      <p:sp>
        <p:nvSpPr>
          <p:cNvPr id="44" name="Google Shape;44;p11"/>
          <p:cNvSpPr txBox="1"/>
          <p:nvPr>
            <p:ph idx="2" type="body"/>
          </p:nvPr>
        </p:nvSpPr>
        <p:spPr>
          <a:xfrm>
            <a:off x="7818120" y="868680"/>
            <a:ext cx="347472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indent="-3175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indent="-3175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indent="-3175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indent="-3175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/>
        </p:txBody>
      </p:sp>
      <p:sp>
        <p:nvSpPr>
          <p:cNvPr id="45" name="Google Shape;45;p11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1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leich" type="twoTxTwoObj">
  <p:cSld name="TWO_OBJECTS_WITH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2"/>
          <p:cNvSpPr txBox="1"/>
          <p:nvPr>
            <p:ph idx="1" type="body"/>
          </p:nvPr>
        </p:nvSpPr>
        <p:spPr>
          <a:xfrm>
            <a:off x="3867912" y="1023586"/>
            <a:ext cx="3474720" cy="80772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1" name="Google Shape;51;p12"/>
          <p:cNvSpPr txBox="1"/>
          <p:nvPr>
            <p:ph idx="2" type="body"/>
          </p:nvPr>
        </p:nvSpPr>
        <p:spPr>
          <a:xfrm>
            <a:off x="3867912" y="1930936"/>
            <a:ext cx="347472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indent="-3175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indent="-3175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indent="-3175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indent="-3175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/>
        </p:txBody>
      </p:sp>
      <p:sp>
        <p:nvSpPr>
          <p:cNvPr id="52" name="Google Shape;52;p12"/>
          <p:cNvSpPr txBox="1"/>
          <p:nvPr>
            <p:ph idx="3" type="body"/>
          </p:nvPr>
        </p:nvSpPr>
        <p:spPr>
          <a:xfrm>
            <a:off x="7818463" y="1023586"/>
            <a:ext cx="3474720" cy="8131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b="1" sz="2000">
                <a:solidFill>
                  <a:srgbClr val="595959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3" name="Google Shape;53;p12"/>
          <p:cNvSpPr txBox="1"/>
          <p:nvPr>
            <p:ph idx="4" type="body"/>
          </p:nvPr>
        </p:nvSpPr>
        <p:spPr>
          <a:xfrm>
            <a:off x="7818463" y="1930936"/>
            <a:ext cx="347472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indent="-3175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indent="-3175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indent="-3175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indent="-3175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/>
        </p:txBody>
      </p:sp>
      <p:sp>
        <p:nvSpPr>
          <p:cNvPr id="54" name="Google Shape;54;p12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2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r Titel" type="titleOnly">
  <p:cSld name="TITLE_ONL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3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3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3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alt mit Überschrift" type="objTx">
  <p:cSld name="OBJECT_WITH_CAPTIO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rbel"/>
              <a:buNone/>
              <a:defRPr b="0"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4"/>
          <p:cNvSpPr txBox="1"/>
          <p:nvPr>
            <p:ph idx="1" type="body"/>
          </p:nvPr>
        </p:nvSpPr>
        <p:spPr>
          <a:xfrm>
            <a:off x="3867912" y="868680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55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Char char="●"/>
              <a:defRPr sz="2000"/>
            </a:lvl1pPr>
            <a:lvl2pPr indent="-3429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Char char="●"/>
              <a:defRPr sz="1800"/>
            </a:lvl2pPr>
            <a:lvl3pPr indent="-3302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600"/>
              <a:buChar char="●"/>
              <a:defRPr sz="1600"/>
            </a:lvl3pPr>
            <a:lvl4pPr indent="-3175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5pPr>
            <a:lvl6pPr indent="-3175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6pPr>
            <a:lvl7pPr indent="-3175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400"/>
              <a:buChar char="●"/>
              <a:defRPr sz="1400"/>
            </a:lvl8pPr>
            <a:lvl9pPr indent="-3175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1400"/>
              <a:buChar char="●"/>
              <a:defRPr sz="1400"/>
            </a:lvl9pPr>
          </a:lstStyle>
          <a:p/>
        </p:txBody>
      </p:sp>
      <p:sp>
        <p:nvSpPr>
          <p:cNvPr id="65" name="Google Shape;65;p14"/>
          <p:cNvSpPr txBox="1"/>
          <p:nvPr>
            <p:ph idx="2" type="body"/>
          </p:nvPr>
        </p:nvSpPr>
        <p:spPr>
          <a:xfrm>
            <a:off x="256032" y="3494176"/>
            <a:ext cx="2834640" cy="23219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66" name="Google Shape;66;p14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4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4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it Überschrift" type="picTx">
  <p:cSld name="PICTURE_WITH_CAPTION_TEX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256032" y="1143000"/>
            <a:ext cx="2834640" cy="237744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 typeface="Corbel"/>
              <a:buNone/>
              <a:defRPr b="0"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5"/>
          <p:cNvSpPr/>
          <p:nvPr>
            <p:ph idx="2" type="pic"/>
          </p:nvPr>
        </p:nvSpPr>
        <p:spPr>
          <a:xfrm>
            <a:off x="3570644" y="767419"/>
            <a:ext cx="8115230" cy="5330952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256032" y="3493008"/>
            <a:ext cx="2834640" cy="23225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FFFFFF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73" name="Google Shape;73;p15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5"/>
          <p:cNvSpPr txBox="1"/>
          <p:nvPr>
            <p:ph idx="11" type="ftr"/>
          </p:nvPr>
        </p:nvSpPr>
        <p:spPr>
          <a:xfrm>
            <a:off x="3499101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5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6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  <a:defRPr b="0" i="0" sz="3600" u="none" cap="none" strike="noStrike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" name="Google Shape;12;p6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3"/>
            </a:srgb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6"/>
          <p:cNvSpPr txBox="1"/>
          <p:nvPr>
            <p:ph idx="1" type="body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●"/>
              <a:defRPr b="0" i="0" sz="18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-330200" lvl="2" marL="13716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●"/>
              <a:defRPr b="0" i="0" sz="16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SzPts val="1400"/>
              <a:buFont typeface="Noto Sans Symbols"/>
              <a:buChar char="●"/>
              <a:defRPr b="0" i="0" sz="14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4" name="Google Shape;14;p6"/>
          <p:cNvSpPr txBox="1"/>
          <p:nvPr>
            <p:ph idx="10" type="dt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5" name="Google Shape;15;p6"/>
          <p:cNvSpPr txBox="1"/>
          <p:nvPr>
            <p:ph idx="11" type="ftr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rgbClr val="7F7F7F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6" name="Google Shape;16;p6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marR="0" rt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accen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hyperlink" Target="mailto:atanasov.dragan@gmail.com" TargetMode="External"/><Relationship Id="rId4" Type="http://schemas.openxmlformats.org/officeDocument/2006/relationships/hyperlink" Target="mailto:Hofmann.frederike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"/>
          <p:cNvSpPr txBox="1"/>
          <p:nvPr>
            <p:ph type="ctrTitle"/>
          </p:nvPr>
        </p:nvSpPr>
        <p:spPr>
          <a:xfrm>
            <a:off x="1069848" y="1298448"/>
            <a:ext cx="7315200" cy="325526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ct val="147500"/>
              <a:buFont typeface="Corbel"/>
              <a:buNone/>
            </a:pPr>
            <a:r>
              <a:rPr b="1" lang="de-DE"/>
              <a:t>Who is doing what in youth work development in Europe?</a:t>
            </a:r>
            <a:br>
              <a:rPr b="1" lang="de-DE"/>
            </a:br>
            <a:br>
              <a:rPr b="1" lang="de-DE"/>
            </a:br>
            <a:r>
              <a:rPr b="1" lang="de-DE" sz="4000"/>
              <a:t>Research findings </a:t>
            </a:r>
            <a:endParaRPr sz="4000"/>
          </a:p>
        </p:txBody>
      </p:sp>
      <p:sp>
        <p:nvSpPr>
          <p:cNvPr id="94" name="Google Shape;94;p1"/>
          <p:cNvSpPr txBox="1"/>
          <p:nvPr>
            <p:ph idx="1" type="subTitle"/>
          </p:nvPr>
        </p:nvSpPr>
        <p:spPr>
          <a:xfrm>
            <a:off x="1100015" y="4885509"/>
            <a:ext cx="7315200" cy="6991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de-DE"/>
              <a:t>Frederike Hofmann-van de Poll</a:t>
            </a:r>
            <a:endParaRPr/>
          </a:p>
          <a:p>
            <a:pPr indent="0" lvl="0" marL="0" rtl="0" algn="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ct val="100000"/>
              <a:buNone/>
            </a:pPr>
            <a:r>
              <a:rPr lang="de-DE"/>
              <a:t>Dragan Atanasov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de-DE"/>
              <a:t>Goals </a:t>
            </a:r>
            <a:br>
              <a:rPr lang="de-DE"/>
            </a:br>
            <a:r>
              <a:rPr lang="de-DE"/>
              <a:t>and Methodology</a:t>
            </a:r>
            <a:endParaRPr/>
          </a:p>
        </p:txBody>
      </p:sp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3869267" y="731520"/>
            <a:ext cx="8167562" cy="52532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de-DE" sz="2400"/>
              <a:t>Research “Mapping European Youth Work Ecosystems”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 b="1" sz="1600"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Font typeface="Noto Sans Symbols"/>
              <a:buChar char="⮚"/>
            </a:pPr>
            <a:r>
              <a:rPr lang="de-DE"/>
              <a:t> Who? What? With whom? How?</a:t>
            </a:r>
            <a:endParaRPr/>
          </a:p>
          <a:p>
            <a:pPr indent="-81279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600"/>
              <a:buFont typeface="Arial"/>
              <a:buNone/>
            </a:pPr>
            <a:r>
              <a:t/>
            </a:r>
            <a:endParaRPr b="1" sz="1600" u="sng"/>
          </a:p>
          <a:p>
            <a:pPr indent="-182880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Font typeface="Arial"/>
              <a:buChar char="•"/>
            </a:pPr>
            <a:r>
              <a:rPr b="1" lang="de-DE" u="sng"/>
              <a:t>Aim</a:t>
            </a:r>
            <a:r>
              <a:rPr b="1" lang="de-DE"/>
              <a:t>: </a:t>
            </a:r>
            <a:r>
              <a:rPr lang="de-DE"/>
              <a:t>contribute to the deeper understanding of European youth work by</a:t>
            </a:r>
            <a:endParaRPr/>
          </a:p>
          <a:p>
            <a:pPr indent="-182880" lvl="2" marL="114300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de-DE" sz="1800"/>
              <a:t>identifying European actors active in implementing the EYWA</a:t>
            </a:r>
            <a:endParaRPr/>
          </a:p>
          <a:p>
            <a:pPr indent="-18288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de-DE" sz="1800"/>
              <a:t>identifying their initiatives, programmes and projects</a:t>
            </a:r>
            <a:endParaRPr/>
          </a:p>
          <a:p>
            <a:pPr indent="-18288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●"/>
            </a:pPr>
            <a:r>
              <a:rPr lang="de-DE" sz="1800"/>
              <a:t>analysing interactions, synergies and overlaps between them</a:t>
            </a:r>
            <a:endParaRPr/>
          </a:p>
          <a:p>
            <a:pPr indent="-6858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800"/>
          </a:p>
          <a:p>
            <a:pPr indent="0" lvl="0" marL="0" rtl="0" algn="l">
              <a:lnSpc>
                <a:spcPct val="90000"/>
              </a:lnSpc>
              <a:spcBef>
                <a:spcPts val="1450"/>
              </a:spcBef>
              <a:spcAft>
                <a:spcPts val="0"/>
              </a:spcAft>
              <a:buSzPts val="2000"/>
              <a:buNone/>
            </a:pPr>
            <a:r>
              <a:rPr b="1" lang="de-DE" u="sng"/>
              <a:t>Methodology</a:t>
            </a:r>
            <a:endParaRPr/>
          </a:p>
          <a:p>
            <a:pPr indent="-68580" lvl="1" marL="68580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t/>
            </a:r>
            <a:endParaRPr/>
          </a:p>
          <a:p>
            <a:pPr indent="-685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t/>
            </a:r>
            <a:endParaRPr/>
          </a:p>
          <a:p>
            <a:pPr indent="-685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t/>
            </a:r>
            <a:endParaRPr/>
          </a:p>
          <a:p>
            <a:pPr indent="-685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02" name="Google Shape;102;p2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  <p:sp>
        <p:nvSpPr>
          <p:cNvPr id="103" name="Google Shape;103;p2"/>
          <p:cNvSpPr txBox="1"/>
          <p:nvPr/>
        </p:nvSpPr>
        <p:spPr>
          <a:xfrm>
            <a:off x="3869267" y="4573132"/>
            <a:ext cx="152835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rPr>
              <a:t>Desk research</a:t>
            </a:r>
            <a:endParaRPr sz="1800">
              <a:solidFill>
                <a:srgbClr val="595959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04" name="Google Shape;104;p2"/>
          <p:cNvSpPr txBox="1"/>
          <p:nvPr/>
        </p:nvSpPr>
        <p:spPr>
          <a:xfrm>
            <a:off x="3869267" y="5012764"/>
            <a:ext cx="3422469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rPr>
              <a:t>Interviews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rPr>
              <a:t>(ESG – EYWC – named)</a:t>
            </a:r>
            <a:endParaRPr sz="1800">
              <a:solidFill>
                <a:srgbClr val="595959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05" name="Google Shape;105;p2"/>
          <p:cNvSpPr txBox="1"/>
          <p:nvPr/>
        </p:nvSpPr>
        <p:spPr>
          <a:xfrm>
            <a:off x="3869267" y="5778243"/>
            <a:ext cx="152835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rPr>
              <a:t>Observation</a:t>
            </a:r>
            <a:endParaRPr sz="1800">
              <a:solidFill>
                <a:srgbClr val="595959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cxnSp>
        <p:nvCxnSpPr>
          <p:cNvPr id="106" name="Google Shape;106;p2"/>
          <p:cNvCxnSpPr/>
          <p:nvPr/>
        </p:nvCxnSpPr>
        <p:spPr>
          <a:xfrm>
            <a:off x="5734594" y="4849937"/>
            <a:ext cx="1031966" cy="464129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07" name="Google Shape;107;p2"/>
          <p:cNvCxnSpPr/>
          <p:nvPr/>
        </p:nvCxnSpPr>
        <p:spPr>
          <a:xfrm>
            <a:off x="6230983" y="5462375"/>
            <a:ext cx="548640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triangle"/>
          </a:ln>
        </p:spPr>
      </p:cxnSp>
      <p:cxnSp>
        <p:nvCxnSpPr>
          <p:cNvPr id="108" name="Google Shape;108;p2"/>
          <p:cNvCxnSpPr/>
          <p:nvPr/>
        </p:nvCxnSpPr>
        <p:spPr>
          <a:xfrm flipH="1" rot="10800000">
            <a:off x="5734594" y="5659096"/>
            <a:ext cx="1031966" cy="325652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09" name="Google Shape;109;p2"/>
          <p:cNvSpPr txBox="1"/>
          <p:nvPr/>
        </p:nvSpPr>
        <p:spPr>
          <a:xfrm>
            <a:off x="6933715" y="5265407"/>
            <a:ext cx="107115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rPr>
              <a:t>Analysis</a:t>
            </a:r>
            <a:endParaRPr sz="1800">
              <a:solidFill>
                <a:srgbClr val="595959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cxnSp>
        <p:nvCxnSpPr>
          <p:cNvPr id="110" name="Google Shape;110;p2"/>
          <p:cNvCxnSpPr/>
          <p:nvPr/>
        </p:nvCxnSpPr>
        <p:spPr>
          <a:xfrm>
            <a:off x="8004870" y="5462375"/>
            <a:ext cx="548640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11" name="Google Shape;111;p2"/>
          <p:cNvSpPr txBox="1"/>
          <p:nvPr/>
        </p:nvSpPr>
        <p:spPr>
          <a:xfrm>
            <a:off x="8582297" y="5289763"/>
            <a:ext cx="124871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rPr>
              <a:t>Validation</a:t>
            </a:r>
            <a:endParaRPr sz="1800">
              <a:solidFill>
                <a:srgbClr val="595959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cxnSp>
        <p:nvCxnSpPr>
          <p:cNvPr id="112" name="Google Shape;112;p2"/>
          <p:cNvCxnSpPr/>
          <p:nvPr/>
        </p:nvCxnSpPr>
        <p:spPr>
          <a:xfrm>
            <a:off x="9711750" y="5462375"/>
            <a:ext cx="548640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triangle"/>
          </a:ln>
        </p:spPr>
      </p:cxnSp>
      <p:sp>
        <p:nvSpPr>
          <p:cNvPr id="113" name="Google Shape;113;p2"/>
          <p:cNvSpPr txBox="1"/>
          <p:nvPr/>
        </p:nvSpPr>
        <p:spPr>
          <a:xfrm>
            <a:off x="10260390" y="5289763"/>
            <a:ext cx="124871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rPr>
              <a:t>Report</a:t>
            </a:r>
            <a:endParaRPr sz="1800">
              <a:solidFill>
                <a:srgbClr val="595959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cxnSp>
        <p:nvCxnSpPr>
          <p:cNvPr id="114" name="Google Shape;114;p2"/>
          <p:cNvCxnSpPr/>
          <p:nvPr/>
        </p:nvCxnSpPr>
        <p:spPr>
          <a:xfrm>
            <a:off x="9206652" y="5725020"/>
            <a:ext cx="0" cy="259728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5" name="Google Shape;115;p2"/>
          <p:cNvCxnSpPr/>
          <p:nvPr/>
        </p:nvCxnSpPr>
        <p:spPr>
          <a:xfrm rot="10800000">
            <a:off x="7435426" y="5984748"/>
            <a:ext cx="1771226" cy="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6" name="Google Shape;116;p2"/>
          <p:cNvCxnSpPr/>
          <p:nvPr/>
        </p:nvCxnSpPr>
        <p:spPr>
          <a:xfrm rot="10800000">
            <a:off x="7435426" y="5659095"/>
            <a:ext cx="0" cy="325653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med" w="med" type="triangl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  <p:pic>
        <p:nvPicPr>
          <p:cNvPr id="122" name="Google Shape;122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45590" y="398462"/>
            <a:ext cx="9100820" cy="6061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4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de-DE"/>
              <a:t>Questions for Discussion</a:t>
            </a:r>
            <a:endParaRPr/>
          </a:p>
        </p:txBody>
      </p:sp>
      <p:sp>
        <p:nvSpPr>
          <p:cNvPr id="129" name="Google Shape;129;p4"/>
          <p:cNvSpPr txBox="1"/>
          <p:nvPr>
            <p:ph idx="1" type="body"/>
          </p:nvPr>
        </p:nvSpPr>
        <p:spPr>
          <a:xfrm>
            <a:off x="3705978" y="864108"/>
            <a:ext cx="7874242" cy="5120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1" marL="502919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685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t/>
            </a:r>
            <a:endParaRPr/>
          </a:p>
          <a:p>
            <a:pPr indent="-685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t/>
            </a:r>
            <a:endParaRPr/>
          </a:p>
          <a:p>
            <a:pPr indent="-6858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30" name="Google Shape;130;p4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  <p:sp>
        <p:nvSpPr>
          <p:cNvPr id="131" name="Google Shape;131;p4"/>
          <p:cNvSpPr txBox="1"/>
          <p:nvPr/>
        </p:nvSpPr>
        <p:spPr>
          <a:xfrm>
            <a:off x="3705978" y="714896"/>
            <a:ext cx="7874242" cy="52698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190500" lvl="0" marL="18288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Noto Sans Symbols"/>
              <a:buChar char="●"/>
            </a:pPr>
            <a:r>
              <a:rPr lang="de-DE" sz="3000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rPr>
              <a:t>What is missing in the ecosystem?</a:t>
            </a:r>
            <a:endParaRPr sz="3000">
              <a:solidFill>
                <a:srgbClr val="595959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-190500" lvl="0" marL="18288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Noto Sans Symbols"/>
              <a:buChar char="●"/>
            </a:pPr>
            <a:r>
              <a:rPr lang="de-DE" sz="3000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rPr>
              <a:t>What expectations do you have towards the ecosystem actors?</a:t>
            </a:r>
            <a:endParaRPr sz="3000">
              <a:solidFill>
                <a:srgbClr val="595959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-190500" lvl="0" marL="18288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Noto Sans Symbols"/>
              <a:buChar char="●"/>
            </a:pPr>
            <a:r>
              <a:rPr lang="de-DE" sz="3000">
                <a:solidFill>
                  <a:srgbClr val="595959"/>
                </a:solidFill>
                <a:latin typeface="Corbel"/>
                <a:ea typeface="Corbel"/>
                <a:cs typeface="Corbel"/>
                <a:sym typeface="Corbel"/>
              </a:rPr>
              <a:t>How do expectations and reality relate to each other?</a:t>
            </a:r>
            <a:endParaRPr sz="3000">
              <a:solidFill>
                <a:srgbClr val="595959"/>
              </a:solidFill>
              <a:latin typeface="Corbel"/>
              <a:ea typeface="Corbel"/>
              <a:cs typeface="Corbel"/>
              <a:sym typeface="Corbel"/>
            </a:endParaRPr>
          </a:p>
          <a:p>
            <a:pPr indent="0" lvl="1" marL="502919" marR="0" rtl="0" algn="l">
              <a:lnSpc>
                <a:spcPct val="9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</a:pPr>
            <a:r>
              <a:t/>
            </a:r>
            <a:endParaRPr b="0" i="0" sz="1800" u="none" cap="none" strike="noStrike">
              <a:solidFill>
                <a:srgbClr val="595959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5"/>
          <p:cNvSpPr txBox="1"/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600"/>
              <a:buFont typeface="Corbel"/>
              <a:buNone/>
            </a:pPr>
            <a:r>
              <a:rPr lang="de-DE"/>
              <a:t>Contact</a:t>
            </a:r>
            <a:endParaRPr/>
          </a:p>
        </p:txBody>
      </p:sp>
      <p:sp>
        <p:nvSpPr>
          <p:cNvPr id="137" name="Google Shape;137;p5"/>
          <p:cNvSpPr txBox="1"/>
          <p:nvPr>
            <p:ph idx="1" type="body"/>
          </p:nvPr>
        </p:nvSpPr>
        <p:spPr>
          <a:xfrm>
            <a:off x="3664974" y="1951325"/>
            <a:ext cx="7386759" cy="4723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1" marL="502919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de-DE"/>
              <a:t>Thank you for your attention!</a:t>
            </a:r>
            <a:endParaRPr/>
          </a:p>
          <a:p>
            <a:pPr indent="-68580" lvl="1" marL="68580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68580" lvl="1" marL="68580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1" marL="502919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</a:pPr>
            <a:r>
              <a:rPr lang="de-DE"/>
              <a:t>Dragan Atanasov</a:t>
            </a:r>
            <a:endParaRPr/>
          </a:p>
          <a:p>
            <a:pPr indent="0" lvl="1" marL="502919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</a:pPr>
            <a:r>
              <a:rPr lang="de-DE" u="sng">
                <a:solidFill>
                  <a:schemeClr val="hlink"/>
                </a:solidFill>
                <a:hlinkClick r:id="rId3"/>
              </a:rPr>
              <a:t>atanasov.dragan@gmail.com</a:t>
            </a:r>
            <a:r>
              <a:rPr lang="de-DE"/>
              <a:t> </a:t>
            </a:r>
            <a:endParaRPr/>
          </a:p>
          <a:p>
            <a:pPr indent="0" lvl="1" marL="502919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</a:pPr>
            <a:r>
              <a:rPr lang="de-DE"/>
              <a:t>Dr Frederike Hofmann-van de Poll</a:t>
            </a:r>
            <a:endParaRPr/>
          </a:p>
          <a:p>
            <a:pPr indent="0" lvl="1" marL="502919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</a:pPr>
            <a:r>
              <a:rPr lang="de-DE" u="sng">
                <a:solidFill>
                  <a:schemeClr val="hlink"/>
                </a:solidFill>
                <a:hlinkClick r:id="rId4"/>
              </a:rPr>
              <a:t>hofmann.frederike@gmail.com</a:t>
            </a:r>
            <a:r>
              <a:rPr lang="de-DE"/>
              <a:t>  </a:t>
            </a:r>
            <a:endParaRPr/>
          </a:p>
          <a:p>
            <a:pPr indent="-55879" lvl="0" marL="182880" rtl="0" algn="l">
              <a:lnSpc>
                <a:spcPct val="90000"/>
              </a:lnSpc>
              <a:spcBef>
                <a:spcPts val="145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  <a:p>
            <a:pPr indent="-55879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  <a:p>
            <a:pPr indent="-55879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  <a:p>
            <a:pPr indent="-55879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  <a:p>
            <a:pPr indent="-55879" lvl="0" marL="18288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/>
          </a:p>
        </p:txBody>
      </p:sp>
      <p:sp>
        <p:nvSpPr>
          <p:cNvPr id="138" name="Google Shape;138;p5"/>
          <p:cNvSpPr txBox="1"/>
          <p:nvPr>
            <p:ph idx="12" type="sldNum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Rahmen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2022-07-01T12:51:33Z</dcterms:created>
  <dc:creator>Hofmann-van de Poll, Dr. Frederike</dc:creator>
</cp:coreProperties>
</file>