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3"/>
    <p:restoredTop sz="94579"/>
  </p:normalViewPr>
  <p:slideViewPr>
    <p:cSldViewPr snapToGrid="0">
      <p:cViewPr varScale="1">
        <p:scale>
          <a:sx n="71" d="100"/>
          <a:sy n="71" d="100"/>
        </p:scale>
        <p:origin x="200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5-26T06:21:29.37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5-26T06:23:12.26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5-26T06:34:24.04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5/26/23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53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860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64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75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048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624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118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918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85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93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98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5/26/23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04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Hands holding each other's wrists and interlinked to form a circle">
            <a:extLst>
              <a:ext uri="{FF2B5EF4-FFF2-40B4-BE49-F238E27FC236}">
                <a16:creationId xmlns:a16="http://schemas.microsoft.com/office/drawing/2014/main" id="{FD5CFC59-58FA-316B-E475-D43A22A3D9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r="-1" b="15708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A1E188-5F02-8DE9-94BE-0F4671BD8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6700" b="0" i="0" u="none" strike="noStrike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Growing the community of practice on national level</a:t>
            </a:r>
            <a:endParaRPr lang="en-GB" sz="6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436FF5-6648-C64F-7BF7-C76028319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>
            <a:normAutofit/>
          </a:bodyPr>
          <a:lstStyle/>
          <a:p>
            <a:pPr algn="ctr"/>
            <a:r>
              <a:rPr lang="en-GB" sz="3200">
                <a:latin typeface="Arial" panose="020B0604020202020204" pitchFamily="34" charset="0"/>
                <a:cs typeface="Arial" panose="020B0604020202020204" pitchFamily="34" charset="0"/>
              </a:rPr>
              <a:t>The case of Romania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483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A95AF2-C7F7-6C6E-224B-8340398C8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>
                <a:latin typeface="Arial" panose="020B0604020202020204" pitchFamily="34" charset="0"/>
                <a:cs typeface="Arial" panose="020B0604020202020204" pitchFamily="34" charset="0"/>
              </a:rPr>
              <a:t>Youth Workers Conventions in Romania</a:t>
            </a:r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084" y="2532888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25450 w 3291840"/>
              <a:gd name="connsiteY1" fmla="*/ 0 h 18288"/>
              <a:gd name="connsiteX2" fmla="*/ 1283818 w 3291840"/>
              <a:gd name="connsiteY2" fmla="*/ 0 h 18288"/>
              <a:gd name="connsiteX3" fmla="*/ 1975104 w 3291840"/>
              <a:gd name="connsiteY3" fmla="*/ 0 h 18288"/>
              <a:gd name="connsiteX4" fmla="*/ 2666390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567635 w 3291840"/>
              <a:gd name="connsiteY7" fmla="*/ 18288 h 18288"/>
              <a:gd name="connsiteX8" fmla="*/ 1843430 w 3291840"/>
              <a:gd name="connsiteY8" fmla="*/ 18288 h 18288"/>
              <a:gd name="connsiteX9" fmla="*/ 1185062 w 3291840"/>
              <a:gd name="connsiteY9" fmla="*/ 18288 h 18288"/>
              <a:gd name="connsiteX10" fmla="*/ 0 w 3291840"/>
              <a:gd name="connsiteY10" fmla="*/ 18288 h 18288"/>
              <a:gd name="connsiteX11" fmla="*/ 0 w 3291840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613" y="5552"/>
                  <a:pt x="489242" y="1770"/>
                  <a:pt x="625450" y="0"/>
                </a:cubicBezTo>
                <a:cubicBezTo>
                  <a:pt x="761658" y="-1770"/>
                  <a:pt x="1015131" y="32079"/>
                  <a:pt x="1283818" y="0"/>
                </a:cubicBezTo>
                <a:cubicBezTo>
                  <a:pt x="1552505" y="-32079"/>
                  <a:pt x="1752773" y="10771"/>
                  <a:pt x="1975104" y="0"/>
                </a:cubicBezTo>
                <a:cubicBezTo>
                  <a:pt x="2197435" y="-10771"/>
                  <a:pt x="2433070" y="21341"/>
                  <a:pt x="2666390" y="0"/>
                </a:cubicBezTo>
                <a:cubicBezTo>
                  <a:pt x="2899710" y="-21341"/>
                  <a:pt x="3028437" y="16612"/>
                  <a:pt x="3291840" y="0"/>
                </a:cubicBezTo>
                <a:cubicBezTo>
                  <a:pt x="3291131" y="8157"/>
                  <a:pt x="3291427" y="12125"/>
                  <a:pt x="3291840" y="18288"/>
                </a:cubicBezTo>
                <a:cubicBezTo>
                  <a:pt x="3043276" y="37868"/>
                  <a:pt x="2921041" y="-12908"/>
                  <a:pt x="2567635" y="18288"/>
                </a:cubicBezTo>
                <a:cubicBezTo>
                  <a:pt x="2214230" y="49484"/>
                  <a:pt x="2189623" y="-13019"/>
                  <a:pt x="1843430" y="18288"/>
                </a:cubicBezTo>
                <a:cubicBezTo>
                  <a:pt x="1497237" y="49595"/>
                  <a:pt x="1492584" y="29180"/>
                  <a:pt x="1185062" y="18288"/>
                </a:cubicBezTo>
                <a:cubicBezTo>
                  <a:pt x="877540" y="7396"/>
                  <a:pt x="313238" y="464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281971" y="23935"/>
                  <a:pt x="485873" y="-14021"/>
                  <a:pt x="625450" y="0"/>
                </a:cubicBezTo>
                <a:cubicBezTo>
                  <a:pt x="765027" y="14021"/>
                  <a:pt x="1048900" y="27914"/>
                  <a:pt x="1185062" y="0"/>
                </a:cubicBezTo>
                <a:cubicBezTo>
                  <a:pt x="1321224" y="-27914"/>
                  <a:pt x="1648252" y="-3988"/>
                  <a:pt x="1909267" y="0"/>
                </a:cubicBezTo>
                <a:cubicBezTo>
                  <a:pt x="2170282" y="3988"/>
                  <a:pt x="2301957" y="25891"/>
                  <a:pt x="2534717" y="0"/>
                </a:cubicBezTo>
                <a:cubicBezTo>
                  <a:pt x="2767477" y="-25891"/>
                  <a:pt x="3078800" y="21500"/>
                  <a:pt x="3291840" y="0"/>
                </a:cubicBezTo>
                <a:cubicBezTo>
                  <a:pt x="3291576" y="4493"/>
                  <a:pt x="3292224" y="9472"/>
                  <a:pt x="3291840" y="18288"/>
                </a:cubicBezTo>
                <a:cubicBezTo>
                  <a:pt x="3120474" y="15714"/>
                  <a:pt x="2816568" y="4633"/>
                  <a:pt x="2633472" y="18288"/>
                </a:cubicBezTo>
                <a:cubicBezTo>
                  <a:pt x="2450376" y="31943"/>
                  <a:pt x="2160769" y="37350"/>
                  <a:pt x="1909267" y="18288"/>
                </a:cubicBezTo>
                <a:cubicBezTo>
                  <a:pt x="1657765" y="-774"/>
                  <a:pt x="1623992" y="9648"/>
                  <a:pt x="1349654" y="18288"/>
                </a:cubicBezTo>
                <a:cubicBezTo>
                  <a:pt x="1075316" y="26928"/>
                  <a:pt x="833426" y="34181"/>
                  <a:pt x="691286" y="18288"/>
                </a:cubicBezTo>
                <a:cubicBezTo>
                  <a:pt x="549146" y="2395"/>
                  <a:pt x="342011" y="24201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87AB81"/>
          </a:solidFill>
          <a:ln w="38100" cap="rnd">
            <a:solidFill>
              <a:srgbClr val="87AB8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571D1E39-FA28-EDBF-BA4A-DED9975C2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December 2021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May 2022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January 2023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5755403" y="1971579"/>
              <a:ext cx="360" cy="216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7403" y="1956150"/>
                <a:ext cx="36000" cy="32709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Content Placeholder 4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ACBA6D17-129B-264B-BEDE-51075542F4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4296" y="883253"/>
            <a:ext cx="6903720" cy="509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932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0D282E-4B9E-0CFA-508E-524F1253B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4300">
                <a:latin typeface="Arial" panose="020B0604020202020204" pitchFamily="34" charset="0"/>
                <a:cs typeface="Arial" panose="020B0604020202020204" pitchFamily="34" charset="0"/>
              </a:rPr>
              <a:t>Youth Workers Declaration - 2022</a:t>
            </a: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81825"/>
            <a:ext cx="4114800" cy="18288"/>
          </a:xfrm>
          <a:custGeom>
            <a:avLst/>
            <a:gdLst>
              <a:gd name="connsiteX0" fmla="*/ 0 w 4114800"/>
              <a:gd name="connsiteY0" fmla="*/ 0 h 18288"/>
              <a:gd name="connsiteX1" fmla="*/ 768096 w 4114800"/>
              <a:gd name="connsiteY1" fmla="*/ 0 h 18288"/>
              <a:gd name="connsiteX2" fmla="*/ 1495044 w 4114800"/>
              <a:gd name="connsiteY2" fmla="*/ 0 h 18288"/>
              <a:gd name="connsiteX3" fmla="*/ 2221992 w 4114800"/>
              <a:gd name="connsiteY3" fmla="*/ 0 h 18288"/>
              <a:gd name="connsiteX4" fmla="*/ 2784348 w 4114800"/>
              <a:gd name="connsiteY4" fmla="*/ 0 h 18288"/>
              <a:gd name="connsiteX5" fmla="*/ 3387852 w 4114800"/>
              <a:gd name="connsiteY5" fmla="*/ 0 h 18288"/>
              <a:gd name="connsiteX6" fmla="*/ 4114800 w 4114800"/>
              <a:gd name="connsiteY6" fmla="*/ 0 h 18288"/>
              <a:gd name="connsiteX7" fmla="*/ 4114800 w 4114800"/>
              <a:gd name="connsiteY7" fmla="*/ 18288 h 18288"/>
              <a:gd name="connsiteX8" fmla="*/ 3429000 w 4114800"/>
              <a:gd name="connsiteY8" fmla="*/ 18288 h 18288"/>
              <a:gd name="connsiteX9" fmla="*/ 2866644 w 4114800"/>
              <a:gd name="connsiteY9" fmla="*/ 18288 h 18288"/>
              <a:gd name="connsiteX10" fmla="*/ 2304288 w 4114800"/>
              <a:gd name="connsiteY10" fmla="*/ 18288 h 18288"/>
              <a:gd name="connsiteX11" fmla="*/ 1577340 w 4114800"/>
              <a:gd name="connsiteY11" fmla="*/ 18288 h 18288"/>
              <a:gd name="connsiteX12" fmla="*/ 973836 w 4114800"/>
              <a:gd name="connsiteY12" fmla="*/ 18288 h 18288"/>
              <a:gd name="connsiteX13" fmla="*/ 0 w 4114800"/>
              <a:gd name="connsiteY13" fmla="*/ 18288 h 18288"/>
              <a:gd name="connsiteX14" fmla="*/ 0 w 411480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14800" h="18288" fill="none" extrusionOk="0">
                <a:moveTo>
                  <a:pt x="0" y="0"/>
                </a:moveTo>
                <a:cubicBezTo>
                  <a:pt x="338280" y="-26110"/>
                  <a:pt x="483942" y="6555"/>
                  <a:pt x="768096" y="0"/>
                </a:cubicBezTo>
                <a:cubicBezTo>
                  <a:pt x="1052250" y="-6555"/>
                  <a:pt x="1331484" y="24616"/>
                  <a:pt x="1495044" y="0"/>
                </a:cubicBezTo>
                <a:cubicBezTo>
                  <a:pt x="1658604" y="-24616"/>
                  <a:pt x="2056661" y="-33562"/>
                  <a:pt x="2221992" y="0"/>
                </a:cubicBezTo>
                <a:cubicBezTo>
                  <a:pt x="2387323" y="33562"/>
                  <a:pt x="2629463" y="-20094"/>
                  <a:pt x="2784348" y="0"/>
                </a:cubicBezTo>
                <a:cubicBezTo>
                  <a:pt x="2939233" y="20094"/>
                  <a:pt x="3151981" y="1524"/>
                  <a:pt x="3387852" y="0"/>
                </a:cubicBezTo>
                <a:cubicBezTo>
                  <a:pt x="3623723" y="-1524"/>
                  <a:pt x="3882724" y="26165"/>
                  <a:pt x="4114800" y="0"/>
                </a:cubicBezTo>
                <a:cubicBezTo>
                  <a:pt x="4114300" y="8855"/>
                  <a:pt x="4114909" y="14521"/>
                  <a:pt x="4114800" y="18288"/>
                </a:cubicBezTo>
                <a:cubicBezTo>
                  <a:pt x="3910038" y="37744"/>
                  <a:pt x="3683432" y="-3969"/>
                  <a:pt x="3429000" y="18288"/>
                </a:cubicBezTo>
                <a:cubicBezTo>
                  <a:pt x="3174568" y="40545"/>
                  <a:pt x="3085815" y="44166"/>
                  <a:pt x="2866644" y="18288"/>
                </a:cubicBezTo>
                <a:cubicBezTo>
                  <a:pt x="2647473" y="-7590"/>
                  <a:pt x="2580474" y="31338"/>
                  <a:pt x="2304288" y="18288"/>
                </a:cubicBezTo>
                <a:cubicBezTo>
                  <a:pt x="2028102" y="5238"/>
                  <a:pt x="1863008" y="-2001"/>
                  <a:pt x="1577340" y="18288"/>
                </a:cubicBezTo>
                <a:cubicBezTo>
                  <a:pt x="1291672" y="38577"/>
                  <a:pt x="1243931" y="9893"/>
                  <a:pt x="973836" y="18288"/>
                </a:cubicBezTo>
                <a:cubicBezTo>
                  <a:pt x="703741" y="26683"/>
                  <a:pt x="317656" y="-5910"/>
                  <a:pt x="0" y="18288"/>
                </a:cubicBezTo>
                <a:cubicBezTo>
                  <a:pt x="683" y="12014"/>
                  <a:pt x="724" y="5908"/>
                  <a:pt x="0" y="0"/>
                </a:cubicBezTo>
                <a:close/>
              </a:path>
              <a:path w="4114800" h="18288" stroke="0" extrusionOk="0">
                <a:moveTo>
                  <a:pt x="0" y="0"/>
                </a:moveTo>
                <a:cubicBezTo>
                  <a:pt x="276109" y="5266"/>
                  <a:pt x="325589" y="-19584"/>
                  <a:pt x="644652" y="0"/>
                </a:cubicBezTo>
                <a:cubicBezTo>
                  <a:pt x="963715" y="19584"/>
                  <a:pt x="1064991" y="6066"/>
                  <a:pt x="1207008" y="0"/>
                </a:cubicBezTo>
                <a:cubicBezTo>
                  <a:pt x="1349025" y="-6066"/>
                  <a:pt x="1791724" y="14506"/>
                  <a:pt x="1975104" y="0"/>
                </a:cubicBezTo>
                <a:cubicBezTo>
                  <a:pt x="2158484" y="-14506"/>
                  <a:pt x="2397469" y="20822"/>
                  <a:pt x="2619756" y="0"/>
                </a:cubicBezTo>
                <a:cubicBezTo>
                  <a:pt x="2842043" y="-20822"/>
                  <a:pt x="2992157" y="20388"/>
                  <a:pt x="3264408" y="0"/>
                </a:cubicBezTo>
                <a:cubicBezTo>
                  <a:pt x="3536659" y="-20388"/>
                  <a:pt x="3855620" y="38211"/>
                  <a:pt x="4114800" y="0"/>
                </a:cubicBezTo>
                <a:cubicBezTo>
                  <a:pt x="4113902" y="7180"/>
                  <a:pt x="4114969" y="13790"/>
                  <a:pt x="4114800" y="18288"/>
                </a:cubicBezTo>
                <a:cubicBezTo>
                  <a:pt x="3968901" y="8593"/>
                  <a:pt x="3623428" y="17559"/>
                  <a:pt x="3429000" y="18288"/>
                </a:cubicBezTo>
                <a:cubicBezTo>
                  <a:pt x="3234572" y="19017"/>
                  <a:pt x="3085079" y="41804"/>
                  <a:pt x="2866644" y="18288"/>
                </a:cubicBezTo>
                <a:cubicBezTo>
                  <a:pt x="2648209" y="-5228"/>
                  <a:pt x="2451737" y="24580"/>
                  <a:pt x="2180844" y="18288"/>
                </a:cubicBezTo>
                <a:cubicBezTo>
                  <a:pt x="1909951" y="11996"/>
                  <a:pt x="1681589" y="12244"/>
                  <a:pt x="1495044" y="18288"/>
                </a:cubicBezTo>
                <a:cubicBezTo>
                  <a:pt x="1308499" y="24332"/>
                  <a:pt x="1136614" y="21789"/>
                  <a:pt x="850392" y="18288"/>
                </a:cubicBezTo>
                <a:cubicBezTo>
                  <a:pt x="564170" y="14787"/>
                  <a:pt x="210636" y="54701"/>
                  <a:pt x="0" y="18288"/>
                </a:cubicBezTo>
                <a:cubicBezTo>
                  <a:pt x="571" y="10093"/>
                  <a:pt x="-125" y="8407"/>
                  <a:pt x="0" y="0"/>
                </a:cubicBezTo>
                <a:close/>
              </a:path>
            </a:pathLst>
          </a:custGeom>
          <a:solidFill>
            <a:srgbClr val="87AB81"/>
          </a:solidFill>
          <a:ln w="38100" cap="rnd">
            <a:solidFill>
              <a:srgbClr val="87AB8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24B86F9-C07F-A891-0037-2C4CA27AF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anchor="t"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Education and career paths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Support for youth work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Legal and financial frameworks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6436237" y="1971579"/>
              <a:ext cx="360" cy="216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8237" y="1956150"/>
                <a:ext cx="36000" cy="32709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Content Placeholder 4" descr="A picture containing text, cartoon, screenshot, clipart&#10;&#10;Description automatically generated">
            <a:extLst>
              <a:ext uri="{FF2B5EF4-FFF2-40B4-BE49-F238E27FC236}">
                <a16:creationId xmlns:a16="http://schemas.microsoft.com/office/drawing/2014/main" id="{56600C0B-D535-E8DB-E844-9A528C0368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936" y="849638"/>
            <a:ext cx="5458968" cy="515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09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E0412C-0E9A-D773-979C-8E30AD146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Advocacy from national to European level</a:t>
            </a: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27432"/>
          </a:xfrm>
          <a:custGeom>
            <a:avLst/>
            <a:gdLst>
              <a:gd name="connsiteX0" fmla="*/ 0 w 3255095"/>
              <a:gd name="connsiteY0" fmla="*/ 0 h 27432"/>
              <a:gd name="connsiteX1" fmla="*/ 618468 w 3255095"/>
              <a:gd name="connsiteY1" fmla="*/ 0 h 27432"/>
              <a:gd name="connsiteX2" fmla="*/ 1269487 w 3255095"/>
              <a:gd name="connsiteY2" fmla="*/ 0 h 27432"/>
              <a:gd name="connsiteX3" fmla="*/ 1953057 w 3255095"/>
              <a:gd name="connsiteY3" fmla="*/ 0 h 27432"/>
              <a:gd name="connsiteX4" fmla="*/ 2636627 w 3255095"/>
              <a:gd name="connsiteY4" fmla="*/ 0 h 27432"/>
              <a:gd name="connsiteX5" fmla="*/ 3255095 w 3255095"/>
              <a:gd name="connsiteY5" fmla="*/ 0 h 27432"/>
              <a:gd name="connsiteX6" fmla="*/ 3255095 w 3255095"/>
              <a:gd name="connsiteY6" fmla="*/ 27432 h 27432"/>
              <a:gd name="connsiteX7" fmla="*/ 2538974 w 3255095"/>
              <a:gd name="connsiteY7" fmla="*/ 27432 h 27432"/>
              <a:gd name="connsiteX8" fmla="*/ 1822853 w 3255095"/>
              <a:gd name="connsiteY8" fmla="*/ 27432 h 27432"/>
              <a:gd name="connsiteX9" fmla="*/ 1171834 w 3255095"/>
              <a:gd name="connsiteY9" fmla="*/ 27432 h 27432"/>
              <a:gd name="connsiteX10" fmla="*/ 0 w 3255095"/>
              <a:gd name="connsiteY10" fmla="*/ 27432 h 27432"/>
              <a:gd name="connsiteX11" fmla="*/ 0 w 3255095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27432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3929" y="7395"/>
                  <a:pt x="3255140" y="21864"/>
                  <a:pt x="3255095" y="27432"/>
                </a:cubicBezTo>
                <a:cubicBezTo>
                  <a:pt x="3088545" y="32347"/>
                  <a:pt x="2687475" y="16563"/>
                  <a:pt x="2538974" y="27432"/>
                </a:cubicBezTo>
                <a:cubicBezTo>
                  <a:pt x="2390473" y="38301"/>
                  <a:pt x="2137381" y="185"/>
                  <a:pt x="1822853" y="27432"/>
                </a:cubicBezTo>
                <a:cubicBezTo>
                  <a:pt x="1508325" y="54679"/>
                  <a:pt x="1466437" y="29529"/>
                  <a:pt x="1171834" y="27432"/>
                </a:cubicBezTo>
                <a:cubicBezTo>
                  <a:pt x="877231" y="25335"/>
                  <a:pt x="561097" y="46787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55095" h="27432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5288" y="12649"/>
                  <a:pt x="3254107" y="17989"/>
                  <a:pt x="3255095" y="27432"/>
                </a:cubicBezTo>
                <a:cubicBezTo>
                  <a:pt x="3120743" y="25834"/>
                  <a:pt x="2759628" y="51606"/>
                  <a:pt x="2604076" y="27432"/>
                </a:cubicBezTo>
                <a:cubicBezTo>
                  <a:pt x="2448524" y="3258"/>
                  <a:pt x="2184336" y="28743"/>
                  <a:pt x="1887955" y="27432"/>
                </a:cubicBezTo>
                <a:cubicBezTo>
                  <a:pt x="1591574" y="26121"/>
                  <a:pt x="1548845" y="16014"/>
                  <a:pt x="1334589" y="27432"/>
                </a:cubicBezTo>
                <a:cubicBezTo>
                  <a:pt x="1120333" y="38850"/>
                  <a:pt x="996014" y="18806"/>
                  <a:pt x="683570" y="27432"/>
                </a:cubicBezTo>
                <a:cubicBezTo>
                  <a:pt x="371126" y="36058"/>
                  <a:pt x="198687" y="25311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87AB81"/>
          </a:solidFill>
          <a:ln w="38100" cap="rnd">
            <a:solidFill>
              <a:srgbClr val="87AB8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g object 19">
            <a:extLst>
              <a:ext uri="{FF2B5EF4-FFF2-40B4-BE49-F238E27FC236}">
                <a16:creationId xmlns:a16="http://schemas.microsoft.com/office/drawing/2014/main" id="{8AAFB3E2-C883-D4C7-8E4C-B6266F23CC6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54296" y="1010412"/>
            <a:ext cx="7214616" cy="480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309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A51A0227-072A-4F5F-928C-E2C3E5CCD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5755403" y="4884261"/>
              <a:ext cx="360" cy="2160"/>
            </p14:xfrm>
          </p:contentPart>
        </mc:Choice>
        <mc:Fallback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7403" y="4868832"/>
                <a:ext cx="36000" cy="32709"/>
              </a:xfrm>
              <a:prstGeom prst="rect">
                <a:avLst/>
              </a:prstGeom>
            </p:spPr>
          </p:pic>
        </mc:Fallback>
      </mc:AlternateContent>
      <p:sp>
        <p:nvSpPr>
          <p:cNvPr id="40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14992" y="4562856"/>
            <a:ext cx="18288" cy="1600200"/>
          </a:xfrm>
          <a:custGeom>
            <a:avLst/>
            <a:gdLst>
              <a:gd name="connsiteX0" fmla="*/ 0 w 18288"/>
              <a:gd name="connsiteY0" fmla="*/ 0 h 1600200"/>
              <a:gd name="connsiteX1" fmla="*/ 18288 w 18288"/>
              <a:gd name="connsiteY1" fmla="*/ 0 h 1600200"/>
              <a:gd name="connsiteX2" fmla="*/ 18288 w 18288"/>
              <a:gd name="connsiteY2" fmla="*/ 549402 h 1600200"/>
              <a:gd name="connsiteX3" fmla="*/ 18288 w 18288"/>
              <a:gd name="connsiteY3" fmla="*/ 1114806 h 1600200"/>
              <a:gd name="connsiteX4" fmla="*/ 18288 w 18288"/>
              <a:gd name="connsiteY4" fmla="*/ 1600200 h 1600200"/>
              <a:gd name="connsiteX5" fmla="*/ 0 w 18288"/>
              <a:gd name="connsiteY5" fmla="*/ 1600200 h 1600200"/>
              <a:gd name="connsiteX6" fmla="*/ 0 w 18288"/>
              <a:gd name="connsiteY6" fmla="*/ 1066800 h 1600200"/>
              <a:gd name="connsiteX7" fmla="*/ 0 w 18288"/>
              <a:gd name="connsiteY7" fmla="*/ 517398 h 1600200"/>
              <a:gd name="connsiteX8" fmla="*/ 0 w 18288"/>
              <a:gd name="connsiteY8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88" h="1600200" fill="none" extrusionOk="0">
                <a:moveTo>
                  <a:pt x="0" y="0"/>
                </a:moveTo>
                <a:cubicBezTo>
                  <a:pt x="4865" y="374"/>
                  <a:pt x="13608" y="53"/>
                  <a:pt x="18288" y="0"/>
                </a:cubicBezTo>
                <a:cubicBezTo>
                  <a:pt x="23286" y="215154"/>
                  <a:pt x="-6672" y="375145"/>
                  <a:pt x="18288" y="549402"/>
                </a:cubicBezTo>
                <a:cubicBezTo>
                  <a:pt x="43248" y="723659"/>
                  <a:pt x="44414" y="873011"/>
                  <a:pt x="18288" y="1114806"/>
                </a:cubicBezTo>
                <a:cubicBezTo>
                  <a:pt x="-7838" y="1356601"/>
                  <a:pt x="13030" y="1360490"/>
                  <a:pt x="18288" y="1600200"/>
                </a:cubicBezTo>
                <a:cubicBezTo>
                  <a:pt x="10638" y="1600772"/>
                  <a:pt x="4111" y="1599793"/>
                  <a:pt x="0" y="1600200"/>
                </a:cubicBezTo>
                <a:cubicBezTo>
                  <a:pt x="-6890" y="1375807"/>
                  <a:pt x="21339" y="1304563"/>
                  <a:pt x="0" y="1066800"/>
                </a:cubicBezTo>
                <a:cubicBezTo>
                  <a:pt x="-21339" y="829037"/>
                  <a:pt x="-23009" y="689986"/>
                  <a:pt x="0" y="517398"/>
                </a:cubicBezTo>
                <a:cubicBezTo>
                  <a:pt x="23009" y="344810"/>
                  <a:pt x="-9921" y="122345"/>
                  <a:pt x="0" y="0"/>
                </a:cubicBezTo>
                <a:close/>
              </a:path>
              <a:path w="18288" h="1600200" stroke="0" extrusionOk="0">
                <a:moveTo>
                  <a:pt x="0" y="0"/>
                </a:moveTo>
                <a:cubicBezTo>
                  <a:pt x="5341" y="9"/>
                  <a:pt x="11148" y="-611"/>
                  <a:pt x="18288" y="0"/>
                </a:cubicBezTo>
                <a:cubicBezTo>
                  <a:pt x="31387" y="104987"/>
                  <a:pt x="17137" y="300374"/>
                  <a:pt x="18288" y="485394"/>
                </a:cubicBezTo>
                <a:cubicBezTo>
                  <a:pt x="19439" y="670414"/>
                  <a:pt x="37394" y="922400"/>
                  <a:pt x="18288" y="1050798"/>
                </a:cubicBezTo>
                <a:cubicBezTo>
                  <a:pt x="-818" y="1179196"/>
                  <a:pt x="6556" y="1394957"/>
                  <a:pt x="18288" y="1600200"/>
                </a:cubicBezTo>
                <a:cubicBezTo>
                  <a:pt x="12642" y="1600430"/>
                  <a:pt x="3803" y="1599869"/>
                  <a:pt x="0" y="1600200"/>
                </a:cubicBezTo>
                <a:cubicBezTo>
                  <a:pt x="10832" y="1355159"/>
                  <a:pt x="-10163" y="1159269"/>
                  <a:pt x="0" y="1034796"/>
                </a:cubicBezTo>
                <a:cubicBezTo>
                  <a:pt x="10163" y="910323"/>
                  <a:pt x="5178" y="626710"/>
                  <a:pt x="0" y="469392"/>
                </a:cubicBezTo>
                <a:cubicBezTo>
                  <a:pt x="-5178" y="312074"/>
                  <a:pt x="20387" y="137476"/>
                  <a:pt x="0" y="0"/>
                </a:cubicBezTo>
                <a:close/>
              </a:path>
            </a:pathLst>
          </a:custGeom>
          <a:solidFill>
            <a:srgbClr val="87AB81"/>
          </a:solidFill>
          <a:ln w="34925">
            <a:solidFill>
              <a:srgbClr val="87AB8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FFE22A0B-C909-ACEB-D223-8515BB57F2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4562856"/>
            <a:ext cx="6894576" cy="16002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Resolution on the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fYOUture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YOUth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EcoSystems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Sign the petition!</a:t>
            </a:r>
          </a:p>
        </p:txBody>
      </p:sp>
      <p:pic>
        <p:nvPicPr>
          <p:cNvPr id="7" name="Picture 6" descr="A picture containing pattern, square, pixel&#10;&#10;Description automatically generated">
            <a:extLst>
              <a:ext uri="{FF2B5EF4-FFF2-40B4-BE49-F238E27FC236}">
                <a16:creationId xmlns:a16="http://schemas.microsoft.com/office/drawing/2014/main" id="{426417CE-58A7-E66E-0015-01635B2DA4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4628" y="320040"/>
            <a:ext cx="3968496" cy="3968496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2774F43-93E5-7194-E176-0FC5AAC301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4496" y="485127"/>
            <a:ext cx="5471160" cy="363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811437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LightSeedLeftStep">
      <a:dk1>
        <a:srgbClr val="000000"/>
      </a:dk1>
      <a:lt1>
        <a:srgbClr val="FFFFFF"/>
      </a:lt1>
      <a:dk2>
        <a:srgbClr val="41243C"/>
      </a:dk2>
      <a:lt2>
        <a:srgbClr val="E7E2E8"/>
      </a:lt2>
      <a:accent1>
        <a:srgbClr val="87AB81"/>
      </a:accent1>
      <a:accent2>
        <a:srgbClr val="92A973"/>
      </a:accent2>
      <a:accent3>
        <a:srgbClr val="A3A37B"/>
      </a:accent3>
      <a:accent4>
        <a:srgbClr val="B59E7A"/>
      </a:accent4>
      <a:accent5>
        <a:srgbClr val="C2988E"/>
      </a:accent5>
      <a:accent6>
        <a:srgbClr val="BA7F8D"/>
      </a:accent6>
      <a:hlink>
        <a:srgbClr val="A469AE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57</Words>
  <Application>Microsoft Macintosh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Modern Love</vt:lpstr>
      <vt:lpstr>The Hand</vt:lpstr>
      <vt:lpstr>SketchyVTI</vt:lpstr>
      <vt:lpstr>Growing the community of practice on national level</vt:lpstr>
      <vt:lpstr>Youth Workers Conventions in Romania</vt:lpstr>
      <vt:lpstr>Youth Workers Declaration - 2022</vt:lpstr>
      <vt:lpstr>Advocacy from national to European level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Growing the community of practice on national level</dc:title>
  <dc:creator>Irina Lonean</dc:creator>
  <cp:lastModifiedBy>Irina Lonean</cp:lastModifiedBy>
  <cp:revision>3</cp:revision>
  <dcterms:created xsi:type="dcterms:W3CDTF">2023-05-26T06:11:39Z</dcterms:created>
  <dcterms:modified xsi:type="dcterms:W3CDTF">2023-05-26T06:36:29Z</dcterms:modified>
</cp:coreProperties>
</file>