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63"/>
    <p:restoredTop sz="94579"/>
  </p:normalViewPr>
  <p:slideViewPr>
    <p:cSldViewPr snapToGrid="0">
      <p:cViewPr varScale="1">
        <p:scale>
          <a:sx n="71" d="100"/>
          <a:sy n="71" d="100"/>
        </p:scale>
        <p:origin x="200" y="8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5-26T06:21:29.37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0 128,'0'6'0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5-26T06:23:12.26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0 128,'0'6'0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5-26T06:34:24.04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0 128,'0'6'0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5/26/23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053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5/26/23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86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5/26/23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164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5/26/23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75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5/26/23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0048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5/26/23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7624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5/26/23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118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5/26/23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918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5/26/23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858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5/26/23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393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5/26/23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498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5/26/23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504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72" r:id="rId6"/>
    <p:sldLayoutId id="2147483667" r:id="rId7"/>
    <p:sldLayoutId id="2147483668" r:id="rId8"/>
    <p:sldLayoutId id="2147483669" r:id="rId9"/>
    <p:sldLayoutId id="2147483671" r:id="rId10"/>
    <p:sldLayoutId id="2147483670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A95209C-5275-4E15-8EA7-7F42980ABF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Hands holding each other's wrists and interlinked to form a circle">
            <a:extLst>
              <a:ext uri="{FF2B5EF4-FFF2-40B4-BE49-F238E27FC236}">
                <a16:creationId xmlns:a16="http://schemas.microsoft.com/office/drawing/2014/main" id="{FD5CFC59-58FA-316B-E475-D43A22A3D9C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r="-1" b="15708"/>
          <a:stretch/>
        </p:blipFill>
        <p:spPr>
          <a:xfrm>
            <a:off x="20" y="10"/>
            <a:ext cx="12188931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8A1E188-5F02-8DE9-94BE-0F4671BD82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7048" y="1124712"/>
            <a:ext cx="9144000" cy="3063240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GB" sz="6700" b="0" i="0" u="none" strike="noStrike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Growing the community of practice on national level</a:t>
            </a:r>
            <a:endParaRPr lang="en-GB" sz="6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436FF5-6648-C64F-7BF7-C760283195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7048" y="4599432"/>
            <a:ext cx="9144000" cy="1227520"/>
          </a:xfrm>
        </p:spPr>
        <p:txBody>
          <a:bodyPr>
            <a:normAutofit/>
          </a:bodyPr>
          <a:lstStyle/>
          <a:p>
            <a:pPr algn="ctr"/>
            <a:r>
              <a:rPr lang="en-GB" sz="3200">
                <a:latin typeface="Arial" panose="020B0604020202020204" pitchFamily="34" charset="0"/>
                <a:cs typeface="Arial" panose="020B0604020202020204" pitchFamily="34" charset="0"/>
              </a:rPr>
              <a:t>The case of Romania</a:t>
            </a: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4F2ED431-E304-4FF0-9F4E-032783C9D6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38200" y="720953"/>
            <a:ext cx="10515600" cy="5416094"/>
          </a:xfrm>
          <a:custGeom>
            <a:avLst/>
            <a:gdLst>
              <a:gd name="connsiteX0" fmla="*/ 0 w 10515600"/>
              <a:gd name="connsiteY0" fmla="*/ 0 h 5416094"/>
              <a:gd name="connsiteX1" fmla="*/ 552069 w 10515600"/>
              <a:gd name="connsiteY1" fmla="*/ 0 h 5416094"/>
              <a:gd name="connsiteX2" fmla="*/ 893826 w 10515600"/>
              <a:gd name="connsiteY2" fmla="*/ 0 h 5416094"/>
              <a:gd name="connsiteX3" fmla="*/ 1761363 w 10515600"/>
              <a:gd name="connsiteY3" fmla="*/ 0 h 5416094"/>
              <a:gd name="connsiteX4" fmla="*/ 2313432 w 10515600"/>
              <a:gd name="connsiteY4" fmla="*/ 0 h 5416094"/>
              <a:gd name="connsiteX5" fmla="*/ 2865501 w 10515600"/>
              <a:gd name="connsiteY5" fmla="*/ 0 h 5416094"/>
              <a:gd name="connsiteX6" fmla="*/ 3733038 w 10515600"/>
              <a:gd name="connsiteY6" fmla="*/ 0 h 5416094"/>
              <a:gd name="connsiteX7" fmla="*/ 4179951 w 10515600"/>
              <a:gd name="connsiteY7" fmla="*/ 0 h 5416094"/>
              <a:gd name="connsiteX8" fmla="*/ 5047488 w 10515600"/>
              <a:gd name="connsiteY8" fmla="*/ 0 h 5416094"/>
              <a:gd name="connsiteX9" fmla="*/ 5915025 w 10515600"/>
              <a:gd name="connsiteY9" fmla="*/ 0 h 5416094"/>
              <a:gd name="connsiteX10" fmla="*/ 6572250 w 10515600"/>
              <a:gd name="connsiteY10" fmla="*/ 0 h 5416094"/>
              <a:gd name="connsiteX11" fmla="*/ 7439787 w 10515600"/>
              <a:gd name="connsiteY11" fmla="*/ 0 h 5416094"/>
              <a:gd name="connsiteX12" fmla="*/ 7991856 w 10515600"/>
              <a:gd name="connsiteY12" fmla="*/ 0 h 5416094"/>
              <a:gd name="connsiteX13" fmla="*/ 8543925 w 10515600"/>
              <a:gd name="connsiteY13" fmla="*/ 0 h 5416094"/>
              <a:gd name="connsiteX14" fmla="*/ 9306306 w 10515600"/>
              <a:gd name="connsiteY14" fmla="*/ 0 h 5416094"/>
              <a:gd name="connsiteX15" fmla="*/ 9858375 w 10515600"/>
              <a:gd name="connsiteY15" fmla="*/ 0 h 5416094"/>
              <a:gd name="connsiteX16" fmla="*/ 10515600 w 10515600"/>
              <a:gd name="connsiteY16" fmla="*/ 0 h 5416094"/>
              <a:gd name="connsiteX17" fmla="*/ 10515600 w 10515600"/>
              <a:gd name="connsiteY17" fmla="*/ 785334 h 5416094"/>
              <a:gd name="connsiteX18" fmla="*/ 10515600 w 10515600"/>
              <a:gd name="connsiteY18" fmla="*/ 1516506 h 5416094"/>
              <a:gd name="connsiteX19" fmla="*/ 10515600 w 10515600"/>
              <a:gd name="connsiteY19" fmla="*/ 2247679 h 5416094"/>
              <a:gd name="connsiteX20" fmla="*/ 10515600 w 10515600"/>
              <a:gd name="connsiteY20" fmla="*/ 2762208 h 5416094"/>
              <a:gd name="connsiteX21" fmla="*/ 10515600 w 10515600"/>
              <a:gd name="connsiteY21" fmla="*/ 3330898 h 5416094"/>
              <a:gd name="connsiteX22" fmla="*/ 10515600 w 10515600"/>
              <a:gd name="connsiteY22" fmla="*/ 4062071 h 5416094"/>
              <a:gd name="connsiteX23" fmla="*/ 10515600 w 10515600"/>
              <a:gd name="connsiteY23" fmla="*/ 4684921 h 5416094"/>
              <a:gd name="connsiteX24" fmla="*/ 10515600 w 10515600"/>
              <a:gd name="connsiteY24" fmla="*/ 5416094 h 5416094"/>
              <a:gd name="connsiteX25" fmla="*/ 9753219 w 10515600"/>
              <a:gd name="connsiteY25" fmla="*/ 5416094 h 5416094"/>
              <a:gd name="connsiteX26" fmla="*/ 9411462 w 10515600"/>
              <a:gd name="connsiteY26" fmla="*/ 5416094 h 5416094"/>
              <a:gd name="connsiteX27" fmla="*/ 8754237 w 10515600"/>
              <a:gd name="connsiteY27" fmla="*/ 5416094 h 5416094"/>
              <a:gd name="connsiteX28" fmla="*/ 8307324 w 10515600"/>
              <a:gd name="connsiteY28" fmla="*/ 5416094 h 5416094"/>
              <a:gd name="connsiteX29" fmla="*/ 7544943 w 10515600"/>
              <a:gd name="connsiteY29" fmla="*/ 5416094 h 5416094"/>
              <a:gd name="connsiteX30" fmla="*/ 7098030 w 10515600"/>
              <a:gd name="connsiteY30" fmla="*/ 5416094 h 5416094"/>
              <a:gd name="connsiteX31" fmla="*/ 6335649 w 10515600"/>
              <a:gd name="connsiteY31" fmla="*/ 5416094 h 5416094"/>
              <a:gd name="connsiteX32" fmla="*/ 5993892 w 10515600"/>
              <a:gd name="connsiteY32" fmla="*/ 5416094 h 5416094"/>
              <a:gd name="connsiteX33" fmla="*/ 5231511 w 10515600"/>
              <a:gd name="connsiteY33" fmla="*/ 5416094 h 5416094"/>
              <a:gd name="connsiteX34" fmla="*/ 4784598 w 10515600"/>
              <a:gd name="connsiteY34" fmla="*/ 5416094 h 5416094"/>
              <a:gd name="connsiteX35" fmla="*/ 4442841 w 10515600"/>
              <a:gd name="connsiteY35" fmla="*/ 5416094 h 5416094"/>
              <a:gd name="connsiteX36" fmla="*/ 3995928 w 10515600"/>
              <a:gd name="connsiteY36" fmla="*/ 5416094 h 5416094"/>
              <a:gd name="connsiteX37" fmla="*/ 3233547 w 10515600"/>
              <a:gd name="connsiteY37" fmla="*/ 5416094 h 5416094"/>
              <a:gd name="connsiteX38" fmla="*/ 2786634 w 10515600"/>
              <a:gd name="connsiteY38" fmla="*/ 5416094 h 5416094"/>
              <a:gd name="connsiteX39" fmla="*/ 2444877 w 10515600"/>
              <a:gd name="connsiteY39" fmla="*/ 5416094 h 5416094"/>
              <a:gd name="connsiteX40" fmla="*/ 1997964 w 10515600"/>
              <a:gd name="connsiteY40" fmla="*/ 5416094 h 5416094"/>
              <a:gd name="connsiteX41" fmla="*/ 1445895 w 10515600"/>
              <a:gd name="connsiteY41" fmla="*/ 5416094 h 5416094"/>
              <a:gd name="connsiteX42" fmla="*/ 788670 w 10515600"/>
              <a:gd name="connsiteY42" fmla="*/ 5416094 h 5416094"/>
              <a:gd name="connsiteX43" fmla="*/ 0 w 10515600"/>
              <a:gd name="connsiteY43" fmla="*/ 5416094 h 5416094"/>
              <a:gd name="connsiteX44" fmla="*/ 0 w 10515600"/>
              <a:gd name="connsiteY44" fmla="*/ 4630760 h 5416094"/>
              <a:gd name="connsiteX45" fmla="*/ 0 w 10515600"/>
              <a:gd name="connsiteY45" fmla="*/ 3953749 h 5416094"/>
              <a:gd name="connsiteX46" fmla="*/ 0 w 10515600"/>
              <a:gd name="connsiteY46" fmla="*/ 3276737 h 5416094"/>
              <a:gd name="connsiteX47" fmla="*/ 0 w 10515600"/>
              <a:gd name="connsiteY47" fmla="*/ 2599725 h 5416094"/>
              <a:gd name="connsiteX48" fmla="*/ 0 w 10515600"/>
              <a:gd name="connsiteY48" fmla="*/ 1922713 h 5416094"/>
              <a:gd name="connsiteX49" fmla="*/ 0 w 10515600"/>
              <a:gd name="connsiteY49" fmla="*/ 1299863 h 5416094"/>
              <a:gd name="connsiteX50" fmla="*/ 0 w 10515600"/>
              <a:gd name="connsiteY50" fmla="*/ 0 h 5416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15600" h="5416094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24919" y="196329"/>
                  <a:pt x="10549062" y="488432"/>
                  <a:pt x="10515600" y="785334"/>
                </a:cubicBezTo>
                <a:cubicBezTo>
                  <a:pt x="10482138" y="1082236"/>
                  <a:pt x="10536385" y="1323726"/>
                  <a:pt x="10515600" y="1516506"/>
                </a:cubicBezTo>
                <a:cubicBezTo>
                  <a:pt x="10494815" y="1709286"/>
                  <a:pt x="10546328" y="2097632"/>
                  <a:pt x="10515600" y="2247679"/>
                </a:cubicBezTo>
                <a:cubicBezTo>
                  <a:pt x="10484872" y="2397726"/>
                  <a:pt x="10491771" y="2577292"/>
                  <a:pt x="10515600" y="2762208"/>
                </a:cubicBezTo>
                <a:cubicBezTo>
                  <a:pt x="10539429" y="2947124"/>
                  <a:pt x="10511007" y="3105736"/>
                  <a:pt x="10515600" y="3330898"/>
                </a:cubicBezTo>
                <a:cubicBezTo>
                  <a:pt x="10520194" y="3556060"/>
                  <a:pt x="10497393" y="3882611"/>
                  <a:pt x="10515600" y="4062071"/>
                </a:cubicBezTo>
                <a:cubicBezTo>
                  <a:pt x="10533807" y="4241531"/>
                  <a:pt x="10544791" y="4505155"/>
                  <a:pt x="10515600" y="4684921"/>
                </a:cubicBezTo>
                <a:cubicBezTo>
                  <a:pt x="10486410" y="4864687"/>
                  <a:pt x="10497356" y="5246484"/>
                  <a:pt x="10515600" y="5416094"/>
                </a:cubicBezTo>
                <a:cubicBezTo>
                  <a:pt x="10245623" y="5445692"/>
                  <a:pt x="10029676" y="5415505"/>
                  <a:pt x="9753219" y="5416094"/>
                </a:cubicBezTo>
                <a:cubicBezTo>
                  <a:pt x="9476762" y="5416683"/>
                  <a:pt x="9553148" y="5422760"/>
                  <a:pt x="9411462" y="5416094"/>
                </a:cubicBezTo>
                <a:cubicBezTo>
                  <a:pt x="9269776" y="5409428"/>
                  <a:pt x="8927709" y="5385012"/>
                  <a:pt x="8754237" y="5416094"/>
                </a:cubicBezTo>
                <a:cubicBezTo>
                  <a:pt x="8580766" y="5447176"/>
                  <a:pt x="8413264" y="5410024"/>
                  <a:pt x="8307324" y="5416094"/>
                </a:cubicBezTo>
                <a:cubicBezTo>
                  <a:pt x="8201384" y="5422164"/>
                  <a:pt x="7912690" y="5421686"/>
                  <a:pt x="7544943" y="5416094"/>
                </a:cubicBezTo>
                <a:cubicBezTo>
                  <a:pt x="7177196" y="5410502"/>
                  <a:pt x="7304235" y="5418502"/>
                  <a:pt x="7098030" y="5416094"/>
                </a:cubicBezTo>
                <a:cubicBezTo>
                  <a:pt x="6891825" y="5413686"/>
                  <a:pt x="6541479" y="5434609"/>
                  <a:pt x="6335649" y="5416094"/>
                </a:cubicBezTo>
                <a:cubicBezTo>
                  <a:pt x="6129819" y="5397579"/>
                  <a:pt x="6106541" y="5402791"/>
                  <a:pt x="5993892" y="5416094"/>
                </a:cubicBezTo>
                <a:cubicBezTo>
                  <a:pt x="5881243" y="5429397"/>
                  <a:pt x="5545248" y="5437743"/>
                  <a:pt x="5231511" y="5416094"/>
                </a:cubicBezTo>
                <a:cubicBezTo>
                  <a:pt x="4917774" y="5394445"/>
                  <a:pt x="4963237" y="5426599"/>
                  <a:pt x="4784598" y="5416094"/>
                </a:cubicBezTo>
                <a:cubicBezTo>
                  <a:pt x="4605959" y="5405589"/>
                  <a:pt x="4605904" y="5406658"/>
                  <a:pt x="4442841" y="5416094"/>
                </a:cubicBezTo>
                <a:cubicBezTo>
                  <a:pt x="4279778" y="5425530"/>
                  <a:pt x="4177180" y="5426138"/>
                  <a:pt x="3995928" y="5416094"/>
                </a:cubicBezTo>
                <a:cubicBezTo>
                  <a:pt x="3814676" y="5406050"/>
                  <a:pt x="3516440" y="5429234"/>
                  <a:pt x="3233547" y="5416094"/>
                </a:cubicBezTo>
                <a:cubicBezTo>
                  <a:pt x="2950654" y="5402954"/>
                  <a:pt x="2884354" y="5436103"/>
                  <a:pt x="2786634" y="5416094"/>
                </a:cubicBezTo>
                <a:cubicBezTo>
                  <a:pt x="2688914" y="5396085"/>
                  <a:pt x="2522958" y="5423232"/>
                  <a:pt x="2444877" y="5416094"/>
                </a:cubicBezTo>
                <a:cubicBezTo>
                  <a:pt x="2366796" y="5408956"/>
                  <a:pt x="2104768" y="5395479"/>
                  <a:pt x="1997964" y="5416094"/>
                </a:cubicBezTo>
                <a:cubicBezTo>
                  <a:pt x="1891160" y="5436709"/>
                  <a:pt x="1573016" y="5412376"/>
                  <a:pt x="1445895" y="5416094"/>
                </a:cubicBezTo>
                <a:cubicBezTo>
                  <a:pt x="1318774" y="5419812"/>
                  <a:pt x="986443" y="5400529"/>
                  <a:pt x="788670" y="5416094"/>
                </a:cubicBezTo>
                <a:cubicBezTo>
                  <a:pt x="590897" y="5431659"/>
                  <a:pt x="363709" y="5381266"/>
                  <a:pt x="0" y="5416094"/>
                </a:cubicBezTo>
                <a:cubicBezTo>
                  <a:pt x="-22973" y="5218643"/>
                  <a:pt x="-26699" y="5010779"/>
                  <a:pt x="0" y="4630760"/>
                </a:cubicBezTo>
                <a:cubicBezTo>
                  <a:pt x="26699" y="4250741"/>
                  <a:pt x="-15389" y="4196664"/>
                  <a:pt x="0" y="3953749"/>
                </a:cubicBezTo>
                <a:cubicBezTo>
                  <a:pt x="15389" y="3710834"/>
                  <a:pt x="468" y="3611311"/>
                  <a:pt x="0" y="3276737"/>
                </a:cubicBezTo>
                <a:cubicBezTo>
                  <a:pt x="-468" y="2942163"/>
                  <a:pt x="15360" y="2781998"/>
                  <a:pt x="0" y="2599725"/>
                </a:cubicBezTo>
                <a:cubicBezTo>
                  <a:pt x="-15360" y="2417452"/>
                  <a:pt x="14816" y="2100232"/>
                  <a:pt x="0" y="1922713"/>
                </a:cubicBezTo>
                <a:cubicBezTo>
                  <a:pt x="-14816" y="1745194"/>
                  <a:pt x="-24648" y="1604167"/>
                  <a:pt x="0" y="1299863"/>
                </a:cubicBezTo>
                <a:cubicBezTo>
                  <a:pt x="24648" y="995559"/>
                  <a:pt x="2182" y="279525"/>
                  <a:pt x="0" y="0"/>
                </a:cubicBezTo>
                <a:close/>
              </a:path>
            </a:pathLst>
          </a:custGeom>
          <a:noFill/>
          <a:ln w="571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4E87FCFB-2CCE-460D-B3DD-557C8BD1B9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41942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4836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2A95AF2-C7F7-6C6E-224B-8340398C8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39520"/>
            <a:ext cx="3429000" cy="1719072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700">
                <a:latin typeface="Arial" panose="020B0604020202020204" pitchFamily="34" charset="0"/>
                <a:cs typeface="Arial" panose="020B0604020202020204" pitchFamily="34" charset="0"/>
              </a:rPr>
              <a:t>Youth Workers Conventions in Romania</a:t>
            </a:r>
          </a:p>
        </p:txBody>
      </p:sp>
      <p:sp>
        <p:nvSpPr>
          <p:cNvPr id="23" name="Rectangle 6">
            <a:extLst>
              <a:ext uri="{FF2B5EF4-FFF2-40B4-BE49-F238E27FC236}">
                <a16:creationId xmlns:a16="http://schemas.microsoft.com/office/drawing/2014/main" id="{3CE8AF5E-D374-4CF1-90CC-35CF73B81C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9084" y="2532888"/>
            <a:ext cx="3291840" cy="18288"/>
          </a:xfrm>
          <a:custGeom>
            <a:avLst/>
            <a:gdLst>
              <a:gd name="connsiteX0" fmla="*/ 0 w 3291840"/>
              <a:gd name="connsiteY0" fmla="*/ 0 h 18288"/>
              <a:gd name="connsiteX1" fmla="*/ 625450 w 3291840"/>
              <a:gd name="connsiteY1" fmla="*/ 0 h 18288"/>
              <a:gd name="connsiteX2" fmla="*/ 1283818 w 3291840"/>
              <a:gd name="connsiteY2" fmla="*/ 0 h 18288"/>
              <a:gd name="connsiteX3" fmla="*/ 1975104 w 3291840"/>
              <a:gd name="connsiteY3" fmla="*/ 0 h 18288"/>
              <a:gd name="connsiteX4" fmla="*/ 2666390 w 3291840"/>
              <a:gd name="connsiteY4" fmla="*/ 0 h 18288"/>
              <a:gd name="connsiteX5" fmla="*/ 3291840 w 3291840"/>
              <a:gd name="connsiteY5" fmla="*/ 0 h 18288"/>
              <a:gd name="connsiteX6" fmla="*/ 3291840 w 3291840"/>
              <a:gd name="connsiteY6" fmla="*/ 18288 h 18288"/>
              <a:gd name="connsiteX7" fmla="*/ 2567635 w 3291840"/>
              <a:gd name="connsiteY7" fmla="*/ 18288 h 18288"/>
              <a:gd name="connsiteX8" fmla="*/ 1843430 w 3291840"/>
              <a:gd name="connsiteY8" fmla="*/ 18288 h 18288"/>
              <a:gd name="connsiteX9" fmla="*/ 1185062 w 3291840"/>
              <a:gd name="connsiteY9" fmla="*/ 18288 h 18288"/>
              <a:gd name="connsiteX10" fmla="*/ 0 w 3291840"/>
              <a:gd name="connsiteY10" fmla="*/ 18288 h 18288"/>
              <a:gd name="connsiteX11" fmla="*/ 0 w 3291840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91840" h="18288" fill="none" extrusionOk="0">
                <a:moveTo>
                  <a:pt x="0" y="0"/>
                </a:moveTo>
                <a:cubicBezTo>
                  <a:pt x="173613" y="5552"/>
                  <a:pt x="489242" y="1770"/>
                  <a:pt x="625450" y="0"/>
                </a:cubicBezTo>
                <a:cubicBezTo>
                  <a:pt x="761658" y="-1770"/>
                  <a:pt x="1015131" y="32079"/>
                  <a:pt x="1283818" y="0"/>
                </a:cubicBezTo>
                <a:cubicBezTo>
                  <a:pt x="1552505" y="-32079"/>
                  <a:pt x="1752773" y="10771"/>
                  <a:pt x="1975104" y="0"/>
                </a:cubicBezTo>
                <a:cubicBezTo>
                  <a:pt x="2197435" y="-10771"/>
                  <a:pt x="2433070" y="21341"/>
                  <a:pt x="2666390" y="0"/>
                </a:cubicBezTo>
                <a:cubicBezTo>
                  <a:pt x="2899710" y="-21341"/>
                  <a:pt x="3028437" y="16612"/>
                  <a:pt x="3291840" y="0"/>
                </a:cubicBezTo>
                <a:cubicBezTo>
                  <a:pt x="3291131" y="8157"/>
                  <a:pt x="3291427" y="12125"/>
                  <a:pt x="3291840" y="18288"/>
                </a:cubicBezTo>
                <a:cubicBezTo>
                  <a:pt x="3043276" y="37868"/>
                  <a:pt x="2921041" y="-12908"/>
                  <a:pt x="2567635" y="18288"/>
                </a:cubicBezTo>
                <a:cubicBezTo>
                  <a:pt x="2214230" y="49484"/>
                  <a:pt x="2189623" y="-13019"/>
                  <a:pt x="1843430" y="18288"/>
                </a:cubicBezTo>
                <a:cubicBezTo>
                  <a:pt x="1497237" y="49595"/>
                  <a:pt x="1492584" y="29180"/>
                  <a:pt x="1185062" y="18288"/>
                </a:cubicBezTo>
                <a:cubicBezTo>
                  <a:pt x="877540" y="7396"/>
                  <a:pt x="313238" y="464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91840" h="18288" stroke="0" extrusionOk="0">
                <a:moveTo>
                  <a:pt x="0" y="0"/>
                </a:moveTo>
                <a:cubicBezTo>
                  <a:pt x="281971" y="23935"/>
                  <a:pt x="485873" y="-14021"/>
                  <a:pt x="625450" y="0"/>
                </a:cubicBezTo>
                <a:cubicBezTo>
                  <a:pt x="765027" y="14021"/>
                  <a:pt x="1048900" y="27914"/>
                  <a:pt x="1185062" y="0"/>
                </a:cubicBezTo>
                <a:cubicBezTo>
                  <a:pt x="1321224" y="-27914"/>
                  <a:pt x="1648252" y="-3988"/>
                  <a:pt x="1909267" y="0"/>
                </a:cubicBezTo>
                <a:cubicBezTo>
                  <a:pt x="2170282" y="3988"/>
                  <a:pt x="2301957" y="25891"/>
                  <a:pt x="2534717" y="0"/>
                </a:cubicBezTo>
                <a:cubicBezTo>
                  <a:pt x="2767477" y="-25891"/>
                  <a:pt x="3078800" y="21500"/>
                  <a:pt x="3291840" y="0"/>
                </a:cubicBezTo>
                <a:cubicBezTo>
                  <a:pt x="3291576" y="4493"/>
                  <a:pt x="3292224" y="9472"/>
                  <a:pt x="3291840" y="18288"/>
                </a:cubicBezTo>
                <a:cubicBezTo>
                  <a:pt x="3120474" y="15714"/>
                  <a:pt x="2816568" y="4633"/>
                  <a:pt x="2633472" y="18288"/>
                </a:cubicBezTo>
                <a:cubicBezTo>
                  <a:pt x="2450376" y="31943"/>
                  <a:pt x="2160769" y="37350"/>
                  <a:pt x="1909267" y="18288"/>
                </a:cubicBezTo>
                <a:cubicBezTo>
                  <a:pt x="1657765" y="-774"/>
                  <a:pt x="1623992" y="9648"/>
                  <a:pt x="1349654" y="18288"/>
                </a:cubicBezTo>
                <a:cubicBezTo>
                  <a:pt x="1075316" y="26928"/>
                  <a:pt x="833426" y="34181"/>
                  <a:pt x="691286" y="18288"/>
                </a:cubicBezTo>
                <a:cubicBezTo>
                  <a:pt x="549146" y="2395"/>
                  <a:pt x="342011" y="24201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rgbClr val="87AB81"/>
          </a:solidFill>
          <a:ln w="38100" cap="rnd">
            <a:solidFill>
              <a:srgbClr val="87AB8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571D1E39-FA28-EDBF-BA4A-DED9975C27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807208"/>
            <a:ext cx="3429000" cy="3410712"/>
          </a:xfrm>
        </p:spPr>
        <p:txBody>
          <a:bodyPr anchor="t"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December 2021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May 2022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January 2023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Grp="1" noRot="1" noChangeAspect="1" noMove="1" noResize="1" noEditPoints="1" noAdjustHandles="1" noChangeArrowheads="1" noChangeShapeType="1"/>
              </p14:cNvContentPartPr>
              <p14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14:nvPr>
            </p14:nvContentPartPr>
            <p14:xfrm>
              <a:off x="5755403" y="1971579"/>
              <a:ext cx="360" cy="2160"/>
            </p14:xfrm>
          </p:contentPart>
        </mc:Choice>
        <mc:Fallback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737403" y="1956150"/>
                <a:ext cx="36000" cy="32709"/>
              </a:xfrm>
              <a:prstGeom prst="rect">
                <a:avLst/>
              </a:prstGeom>
            </p:spPr>
          </p:pic>
        </mc:Fallback>
      </mc:AlternateContent>
      <p:pic>
        <p:nvPicPr>
          <p:cNvPr id="5" name="Content Placeholder 4" descr="A picture containing text, screenshot, font, logo&#10;&#10;Description automatically generated">
            <a:extLst>
              <a:ext uri="{FF2B5EF4-FFF2-40B4-BE49-F238E27FC236}">
                <a16:creationId xmlns:a16="http://schemas.microsoft.com/office/drawing/2014/main" id="{ACBA6D17-129B-264B-BEDE-51075542F4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296" y="883253"/>
            <a:ext cx="6903720" cy="5091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932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B831B6F-405A-4B47-B9BB-5CA88F2858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F0D282E-4B9E-0CFA-508E-524F1253B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9128" y="638089"/>
            <a:ext cx="4818888" cy="1476801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GB" sz="4300">
                <a:latin typeface="Arial" panose="020B0604020202020204" pitchFamily="34" charset="0"/>
                <a:cs typeface="Arial" panose="020B0604020202020204" pitchFamily="34" charset="0"/>
              </a:rPr>
              <a:t>Youth Workers Declaration - 2022</a:t>
            </a:r>
          </a:p>
        </p:txBody>
      </p:sp>
      <p:sp>
        <p:nvSpPr>
          <p:cNvPr id="14" name="Rectangle 6">
            <a:extLst>
              <a:ext uri="{FF2B5EF4-FFF2-40B4-BE49-F238E27FC236}">
                <a16:creationId xmlns:a16="http://schemas.microsoft.com/office/drawing/2014/main" id="{3CE8AF5E-D374-4CF1-90CC-35CF73B81C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39128" y="2381825"/>
            <a:ext cx="4114800" cy="18288"/>
          </a:xfrm>
          <a:custGeom>
            <a:avLst/>
            <a:gdLst>
              <a:gd name="connsiteX0" fmla="*/ 0 w 4114800"/>
              <a:gd name="connsiteY0" fmla="*/ 0 h 18288"/>
              <a:gd name="connsiteX1" fmla="*/ 768096 w 4114800"/>
              <a:gd name="connsiteY1" fmla="*/ 0 h 18288"/>
              <a:gd name="connsiteX2" fmla="*/ 1495044 w 4114800"/>
              <a:gd name="connsiteY2" fmla="*/ 0 h 18288"/>
              <a:gd name="connsiteX3" fmla="*/ 2221992 w 4114800"/>
              <a:gd name="connsiteY3" fmla="*/ 0 h 18288"/>
              <a:gd name="connsiteX4" fmla="*/ 2784348 w 4114800"/>
              <a:gd name="connsiteY4" fmla="*/ 0 h 18288"/>
              <a:gd name="connsiteX5" fmla="*/ 3387852 w 4114800"/>
              <a:gd name="connsiteY5" fmla="*/ 0 h 18288"/>
              <a:gd name="connsiteX6" fmla="*/ 4114800 w 4114800"/>
              <a:gd name="connsiteY6" fmla="*/ 0 h 18288"/>
              <a:gd name="connsiteX7" fmla="*/ 4114800 w 4114800"/>
              <a:gd name="connsiteY7" fmla="*/ 18288 h 18288"/>
              <a:gd name="connsiteX8" fmla="*/ 3429000 w 4114800"/>
              <a:gd name="connsiteY8" fmla="*/ 18288 h 18288"/>
              <a:gd name="connsiteX9" fmla="*/ 2866644 w 4114800"/>
              <a:gd name="connsiteY9" fmla="*/ 18288 h 18288"/>
              <a:gd name="connsiteX10" fmla="*/ 2304288 w 4114800"/>
              <a:gd name="connsiteY10" fmla="*/ 18288 h 18288"/>
              <a:gd name="connsiteX11" fmla="*/ 1577340 w 4114800"/>
              <a:gd name="connsiteY11" fmla="*/ 18288 h 18288"/>
              <a:gd name="connsiteX12" fmla="*/ 973836 w 4114800"/>
              <a:gd name="connsiteY12" fmla="*/ 18288 h 18288"/>
              <a:gd name="connsiteX13" fmla="*/ 0 w 4114800"/>
              <a:gd name="connsiteY13" fmla="*/ 18288 h 18288"/>
              <a:gd name="connsiteX14" fmla="*/ 0 w 4114800"/>
              <a:gd name="connsiteY1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14800" h="18288" fill="none" extrusionOk="0">
                <a:moveTo>
                  <a:pt x="0" y="0"/>
                </a:moveTo>
                <a:cubicBezTo>
                  <a:pt x="338280" y="-26110"/>
                  <a:pt x="483942" y="6555"/>
                  <a:pt x="768096" y="0"/>
                </a:cubicBezTo>
                <a:cubicBezTo>
                  <a:pt x="1052250" y="-6555"/>
                  <a:pt x="1331484" y="24616"/>
                  <a:pt x="1495044" y="0"/>
                </a:cubicBezTo>
                <a:cubicBezTo>
                  <a:pt x="1658604" y="-24616"/>
                  <a:pt x="2056661" y="-33562"/>
                  <a:pt x="2221992" y="0"/>
                </a:cubicBezTo>
                <a:cubicBezTo>
                  <a:pt x="2387323" y="33562"/>
                  <a:pt x="2629463" y="-20094"/>
                  <a:pt x="2784348" y="0"/>
                </a:cubicBezTo>
                <a:cubicBezTo>
                  <a:pt x="2939233" y="20094"/>
                  <a:pt x="3151981" y="1524"/>
                  <a:pt x="3387852" y="0"/>
                </a:cubicBezTo>
                <a:cubicBezTo>
                  <a:pt x="3623723" y="-1524"/>
                  <a:pt x="3882724" y="26165"/>
                  <a:pt x="4114800" y="0"/>
                </a:cubicBezTo>
                <a:cubicBezTo>
                  <a:pt x="4114300" y="8855"/>
                  <a:pt x="4114909" y="14521"/>
                  <a:pt x="4114800" y="18288"/>
                </a:cubicBezTo>
                <a:cubicBezTo>
                  <a:pt x="3910038" y="37744"/>
                  <a:pt x="3683432" y="-3969"/>
                  <a:pt x="3429000" y="18288"/>
                </a:cubicBezTo>
                <a:cubicBezTo>
                  <a:pt x="3174568" y="40545"/>
                  <a:pt x="3085815" y="44166"/>
                  <a:pt x="2866644" y="18288"/>
                </a:cubicBezTo>
                <a:cubicBezTo>
                  <a:pt x="2647473" y="-7590"/>
                  <a:pt x="2580474" y="31338"/>
                  <a:pt x="2304288" y="18288"/>
                </a:cubicBezTo>
                <a:cubicBezTo>
                  <a:pt x="2028102" y="5238"/>
                  <a:pt x="1863008" y="-2001"/>
                  <a:pt x="1577340" y="18288"/>
                </a:cubicBezTo>
                <a:cubicBezTo>
                  <a:pt x="1291672" y="38577"/>
                  <a:pt x="1243931" y="9893"/>
                  <a:pt x="973836" y="18288"/>
                </a:cubicBezTo>
                <a:cubicBezTo>
                  <a:pt x="703741" y="26683"/>
                  <a:pt x="317656" y="-5910"/>
                  <a:pt x="0" y="18288"/>
                </a:cubicBezTo>
                <a:cubicBezTo>
                  <a:pt x="683" y="12014"/>
                  <a:pt x="724" y="5908"/>
                  <a:pt x="0" y="0"/>
                </a:cubicBezTo>
                <a:close/>
              </a:path>
              <a:path w="4114800" h="18288" stroke="0" extrusionOk="0">
                <a:moveTo>
                  <a:pt x="0" y="0"/>
                </a:moveTo>
                <a:cubicBezTo>
                  <a:pt x="276109" y="5266"/>
                  <a:pt x="325589" y="-19584"/>
                  <a:pt x="644652" y="0"/>
                </a:cubicBezTo>
                <a:cubicBezTo>
                  <a:pt x="963715" y="19584"/>
                  <a:pt x="1064991" y="6066"/>
                  <a:pt x="1207008" y="0"/>
                </a:cubicBezTo>
                <a:cubicBezTo>
                  <a:pt x="1349025" y="-6066"/>
                  <a:pt x="1791724" y="14506"/>
                  <a:pt x="1975104" y="0"/>
                </a:cubicBezTo>
                <a:cubicBezTo>
                  <a:pt x="2158484" y="-14506"/>
                  <a:pt x="2397469" y="20822"/>
                  <a:pt x="2619756" y="0"/>
                </a:cubicBezTo>
                <a:cubicBezTo>
                  <a:pt x="2842043" y="-20822"/>
                  <a:pt x="2992157" y="20388"/>
                  <a:pt x="3264408" y="0"/>
                </a:cubicBezTo>
                <a:cubicBezTo>
                  <a:pt x="3536659" y="-20388"/>
                  <a:pt x="3855620" y="38211"/>
                  <a:pt x="4114800" y="0"/>
                </a:cubicBezTo>
                <a:cubicBezTo>
                  <a:pt x="4113902" y="7180"/>
                  <a:pt x="4114969" y="13790"/>
                  <a:pt x="4114800" y="18288"/>
                </a:cubicBezTo>
                <a:cubicBezTo>
                  <a:pt x="3968901" y="8593"/>
                  <a:pt x="3623428" y="17559"/>
                  <a:pt x="3429000" y="18288"/>
                </a:cubicBezTo>
                <a:cubicBezTo>
                  <a:pt x="3234572" y="19017"/>
                  <a:pt x="3085079" y="41804"/>
                  <a:pt x="2866644" y="18288"/>
                </a:cubicBezTo>
                <a:cubicBezTo>
                  <a:pt x="2648209" y="-5228"/>
                  <a:pt x="2451737" y="24580"/>
                  <a:pt x="2180844" y="18288"/>
                </a:cubicBezTo>
                <a:cubicBezTo>
                  <a:pt x="1909951" y="11996"/>
                  <a:pt x="1681589" y="12244"/>
                  <a:pt x="1495044" y="18288"/>
                </a:cubicBezTo>
                <a:cubicBezTo>
                  <a:pt x="1308499" y="24332"/>
                  <a:pt x="1136614" y="21789"/>
                  <a:pt x="850392" y="18288"/>
                </a:cubicBezTo>
                <a:cubicBezTo>
                  <a:pt x="564170" y="14787"/>
                  <a:pt x="210636" y="54701"/>
                  <a:pt x="0" y="18288"/>
                </a:cubicBezTo>
                <a:cubicBezTo>
                  <a:pt x="571" y="10093"/>
                  <a:pt x="-125" y="8407"/>
                  <a:pt x="0" y="0"/>
                </a:cubicBezTo>
                <a:close/>
              </a:path>
            </a:pathLst>
          </a:custGeom>
          <a:solidFill>
            <a:srgbClr val="87AB81"/>
          </a:solidFill>
          <a:ln w="38100" cap="rnd">
            <a:solidFill>
              <a:srgbClr val="87AB8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724B86F9-C07F-A891-0037-2C4CA27AFE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9128" y="2664886"/>
            <a:ext cx="4818888" cy="3550789"/>
          </a:xfrm>
        </p:spPr>
        <p:txBody>
          <a:bodyPr anchor="t"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Education and career paths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Support for youth work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Legal and financial frameworks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Grp="1" noRot="1" noChangeAspect="1" noMove="1" noResize="1" noEditPoints="1" noAdjustHandles="1" noChangeArrowheads="1" noChangeShapeType="1"/>
              </p14:cNvContentPartPr>
              <p14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14:nvPr>
            </p14:nvContentPartPr>
            <p14:xfrm>
              <a:off x="6436237" y="1971579"/>
              <a:ext cx="360" cy="2160"/>
            </p14:xfrm>
          </p:contentPart>
        </mc:Choice>
        <mc:Fallback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418237" y="1956150"/>
                <a:ext cx="36000" cy="32709"/>
              </a:xfrm>
              <a:prstGeom prst="rect">
                <a:avLst/>
              </a:prstGeom>
            </p:spPr>
          </p:pic>
        </mc:Fallback>
      </mc:AlternateContent>
      <p:pic>
        <p:nvPicPr>
          <p:cNvPr id="5" name="Content Placeholder 4" descr="A picture containing text, cartoon, screenshot, clipart&#10;&#10;Description automatically generated">
            <a:extLst>
              <a:ext uri="{FF2B5EF4-FFF2-40B4-BE49-F238E27FC236}">
                <a16:creationId xmlns:a16="http://schemas.microsoft.com/office/drawing/2014/main" id="{56600C0B-D535-E8DB-E844-9A528C0368F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936" y="849638"/>
            <a:ext cx="5458968" cy="5158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509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6">
            <a:extLst>
              <a:ext uri="{FF2B5EF4-FFF2-40B4-BE49-F238E27FC236}">
                <a16:creationId xmlns:a16="http://schemas.microsoft.com/office/drawing/2014/main" id="{DA381740-063A-41A4-836D-85D14980E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E0412C-0E9A-D773-979C-8E30AD1466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2" y="639193"/>
            <a:ext cx="3571810" cy="3573516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Advocacy from national to European level</a:t>
            </a:r>
          </a:p>
        </p:txBody>
      </p:sp>
      <p:sp>
        <p:nvSpPr>
          <p:cNvPr id="19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27432"/>
          </a:xfrm>
          <a:custGeom>
            <a:avLst/>
            <a:gdLst>
              <a:gd name="connsiteX0" fmla="*/ 0 w 3255095"/>
              <a:gd name="connsiteY0" fmla="*/ 0 h 27432"/>
              <a:gd name="connsiteX1" fmla="*/ 618468 w 3255095"/>
              <a:gd name="connsiteY1" fmla="*/ 0 h 27432"/>
              <a:gd name="connsiteX2" fmla="*/ 1269487 w 3255095"/>
              <a:gd name="connsiteY2" fmla="*/ 0 h 27432"/>
              <a:gd name="connsiteX3" fmla="*/ 1953057 w 3255095"/>
              <a:gd name="connsiteY3" fmla="*/ 0 h 27432"/>
              <a:gd name="connsiteX4" fmla="*/ 2636627 w 3255095"/>
              <a:gd name="connsiteY4" fmla="*/ 0 h 27432"/>
              <a:gd name="connsiteX5" fmla="*/ 3255095 w 3255095"/>
              <a:gd name="connsiteY5" fmla="*/ 0 h 27432"/>
              <a:gd name="connsiteX6" fmla="*/ 3255095 w 3255095"/>
              <a:gd name="connsiteY6" fmla="*/ 27432 h 27432"/>
              <a:gd name="connsiteX7" fmla="*/ 2538974 w 3255095"/>
              <a:gd name="connsiteY7" fmla="*/ 27432 h 27432"/>
              <a:gd name="connsiteX8" fmla="*/ 1822853 w 3255095"/>
              <a:gd name="connsiteY8" fmla="*/ 27432 h 27432"/>
              <a:gd name="connsiteX9" fmla="*/ 1171834 w 3255095"/>
              <a:gd name="connsiteY9" fmla="*/ 27432 h 27432"/>
              <a:gd name="connsiteX10" fmla="*/ 0 w 3255095"/>
              <a:gd name="connsiteY10" fmla="*/ 27432 h 27432"/>
              <a:gd name="connsiteX11" fmla="*/ 0 w 3255095"/>
              <a:gd name="connsiteY11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27432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3929" y="7395"/>
                  <a:pt x="3255140" y="21864"/>
                  <a:pt x="3255095" y="27432"/>
                </a:cubicBezTo>
                <a:cubicBezTo>
                  <a:pt x="3088545" y="32347"/>
                  <a:pt x="2687475" y="16563"/>
                  <a:pt x="2538974" y="27432"/>
                </a:cubicBezTo>
                <a:cubicBezTo>
                  <a:pt x="2390473" y="38301"/>
                  <a:pt x="2137381" y="185"/>
                  <a:pt x="1822853" y="27432"/>
                </a:cubicBezTo>
                <a:cubicBezTo>
                  <a:pt x="1508325" y="54679"/>
                  <a:pt x="1466437" y="29529"/>
                  <a:pt x="1171834" y="27432"/>
                </a:cubicBezTo>
                <a:cubicBezTo>
                  <a:pt x="877231" y="25335"/>
                  <a:pt x="561097" y="46787"/>
                  <a:pt x="0" y="27432"/>
                </a:cubicBezTo>
                <a:cubicBezTo>
                  <a:pt x="-503" y="20663"/>
                  <a:pt x="1168" y="5855"/>
                  <a:pt x="0" y="0"/>
                </a:cubicBezTo>
                <a:close/>
              </a:path>
              <a:path w="3255095" h="27432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5288" y="12649"/>
                  <a:pt x="3254107" y="17989"/>
                  <a:pt x="3255095" y="27432"/>
                </a:cubicBezTo>
                <a:cubicBezTo>
                  <a:pt x="3120743" y="25834"/>
                  <a:pt x="2759628" y="51606"/>
                  <a:pt x="2604076" y="27432"/>
                </a:cubicBezTo>
                <a:cubicBezTo>
                  <a:pt x="2448524" y="3258"/>
                  <a:pt x="2184336" y="28743"/>
                  <a:pt x="1887955" y="27432"/>
                </a:cubicBezTo>
                <a:cubicBezTo>
                  <a:pt x="1591574" y="26121"/>
                  <a:pt x="1548845" y="16014"/>
                  <a:pt x="1334589" y="27432"/>
                </a:cubicBezTo>
                <a:cubicBezTo>
                  <a:pt x="1120333" y="38850"/>
                  <a:pt x="996014" y="18806"/>
                  <a:pt x="683570" y="27432"/>
                </a:cubicBezTo>
                <a:cubicBezTo>
                  <a:pt x="371126" y="36058"/>
                  <a:pt x="198687" y="25311"/>
                  <a:pt x="0" y="27432"/>
                </a:cubicBezTo>
                <a:cubicBezTo>
                  <a:pt x="1300" y="19678"/>
                  <a:pt x="-86" y="12044"/>
                  <a:pt x="0" y="0"/>
                </a:cubicBezTo>
                <a:close/>
              </a:path>
            </a:pathLst>
          </a:custGeom>
          <a:solidFill>
            <a:srgbClr val="87AB81"/>
          </a:solidFill>
          <a:ln w="38100" cap="rnd">
            <a:solidFill>
              <a:srgbClr val="87AB8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bg object 19">
            <a:extLst>
              <a:ext uri="{FF2B5EF4-FFF2-40B4-BE49-F238E27FC236}">
                <a16:creationId xmlns:a16="http://schemas.microsoft.com/office/drawing/2014/main" id="{8AAFB3E2-C883-D4C7-8E4C-B6266F23CC63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54296" y="1010412"/>
            <a:ext cx="7214616" cy="4809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2309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A51A0227-072A-4F5F-928C-E2C3E5CCD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8" name="Ink 37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Grp="1" noRot="1" noChangeAspect="1" noMove="1" noResize="1" noEditPoints="1" noAdjustHandles="1" noChangeArrowheads="1" noChangeShapeType="1"/>
              </p14:cNvContentPartPr>
              <p14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14:nvPr>
            </p14:nvContentPartPr>
            <p14:xfrm>
              <a:off x="5755403" y="4884261"/>
              <a:ext cx="360" cy="2160"/>
            </p14:xfrm>
          </p:contentPart>
        </mc:Choice>
        <mc:Fallback>
          <p:pic>
            <p:nvPicPr>
              <p:cNvPr id="38" name="Ink 37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737403" y="4868832"/>
                <a:ext cx="36000" cy="32709"/>
              </a:xfrm>
              <a:prstGeom prst="rect">
                <a:avLst/>
              </a:prstGeom>
            </p:spPr>
          </p:pic>
        </mc:Fallback>
      </mc:AlternateContent>
      <p:sp>
        <p:nvSpPr>
          <p:cNvPr id="40" name="Rectangle 22">
            <a:extLst>
              <a:ext uri="{FF2B5EF4-FFF2-40B4-BE49-F238E27FC236}">
                <a16:creationId xmlns:a16="http://schemas.microsoft.com/office/drawing/2014/main" id="{535742DD-1B16-4E9D-B715-0D74B4574A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14992" y="4562856"/>
            <a:ext cx="18288" cy="1600200"/>
          </a:xfrm>
          <a:custGeom>
            <a:avLst/>
            <a:gdLst>
              <a:gd name="connsiteX0" fmla="*/ 0 w 18288"/>
              <a:gd name="connsiteY0" fmla="*/ 0 h 1600200"/>
              <a:gd name="connsiteX1" fmla="*/ 18288 w 18288"/>
              <a:gd name="connsiteY1" fmla="*/ 0 h 1600200"/>
              <a:gd name="connsiteX2" fmla="*/ 18288 w 18288"/>
              <a:gd name="connsiteY2" fmla="*/ 549402 h 1600200"/>
              <a:gd name="connsiteX3" fmla="*/ 18288 w 18288"/>
              <a:gd name="connsiteY3" fmla="*/ 1114806 h 1600200"/>
              <a:gd name="connsiteX4" fmla="*/ 18288 w 18288"/>
              <a:gd name="connsiteY4" fmla="*/ 1600200 h 1600200"/>
              <a:gd name="connsiteX5" fmla="*/ 0 w 18288"/>
              <a:gd name="connsiteY5" fmla="*/ 1600200 h 1600200"/>
              <a:gd name="connsiteX6" fmla="*/ 0 w 18288"/>
              <a:gd name="connsiteY6" fmla="*/ 1066800 h 1600200"/>
              <a:gd name="connsiteX7" fmla="*/ 0 w 18288"/>
              <a:gd name="connsiteY7" fmla="*/ 517398 h 1600200"/>
              <a:gd name="connsiteX8" fmla="*/ 0 w 18288"/>
              <a:gd name="connsiteY8" fmla="*/ 0 h 160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288" h="1600200" fill="none" extrusionOk="0">
                <a:moveTo>
                  <a:pt x="0" y="0"/>
                </a:moveTo>
                <a:cubicBezTo>
                  <a:pt x="4865" y="374"/>
                  <a:pt x="13608" y="53"/>
                  <a:pt x="18288" y="0"/>
                </a:cubicBezTo>
                <a:cubicBezTo>
                  <a:pt x="23286" y="215154"/>
                  <a:pt x="-6672" y="375145"/>
                  <a:pt x="18288" y="549402"/>
                </a:cubicBezTo>
                <a:cubicBezTo>
                  <a:pt x="43248" y="723659"/>
                  <a:pt x="44414" y="873011"/>
                  <a:pt x="18288" y="1114806"/>
                </a:cubicBezTo>
                <a:cubicBezTo>
                  <a:pt x="-7838" y="1356601"/>
                  <a:pt x="13030" y="1360490"/>
                  <a:pt x="18288" y="1600200"/>
                </a:cubicBezTo>
                <a:cubicBezTo>
                  <a:pt x="10638" y="1600772"/>
                  <a:pt x="4111" y="1599793"/>
                  <a:pt x="0" y="1600200"/>
                </a:cubicBezTo>
                <a:cubicBezTo>
                  <a:pt x="-6890" y="1375807"/>
                  <a:pt x="21339" y="1304563"/>
                  <a:pt x="0" y="1066800"/>
                </a:cubicBezTo>
                <a:cubicBezTo>
                  <a:pt x="-21339" y="829037"/>
                  <a:pt x="-23009" y="689986"/>
                  <a:pt x="0" y="517398"/>
                </a:cubicBezTo>
                <a:cubicBezTo>
                  <a:pt x="23009" y="344810"/>
                  <a:pt x="-9921" y="122345"/>
                  <a:pt x="0" y="0"/>
                </a:cubicBezTo>
                <a:close/>
              </a:path>
              <a:path w="18288" h="1600200" stroke="0" extrusionOk="0">
                <a:moveTo>
                  <a:pt x="0" y="0"/>
                </a:moveTo>
                <a:cubicBezTo>
                  <a:pt x="5341" y="9"/>
                  <a:pt x="11148" y="-611"/>
                  <a:pt x="18288" y="0"/>
                </a:cubicBezTo>
                <a:cubicBezTo>
                  <a:pt x="31387" y="104987"/>
                  <a:pt x="17137" y="300374"/>
                  <a:pt x="18288" y="485394"/>
                </a:cubicBezTo>
                <a:cubicBezTo>
                  <a:pt x="19439" y="670414"/>
                  <a:pt x="37394" y="922400"/>
                  <a:pt x="18288" y="1050798"/>
                </a:cubicBezTo>
                <a:cubicBezTo>
                  <a:pt x="-818" y="1179196"/>
                  <a:pt x="6556" y="1394957"/>
                  <a:pt x="18288" y="1600200"/>
                </a:cubicBezTo>
                <a:cubicBezTo>
                  <a:pt x="12642" y="1600430"/>
                  <a:pt x="3803" y="1599869"/>
                  <a:pt x="0" y="1600200"/>
                </a:cubicBezTo>
                <a:cubicBezTo>
                  <a:pt x="10832" y="1355159"/>
                  <a:pt x="-10163" y="1159269"/>
                  <a:pt x="0" y="1034796"/>
                </a:cubicBezTo>
                <a:cubicBezTo>
                  <a:pt x="10163" y="910323"/>
                  <a:pt x="5178" y="626710"/>
                  <a:pt x="0" y="469392"/>
                </a:cubicBezTo>
                <a:cubicBezTo>
                  <a:pt x="-5178" y="312074"/>
                  <a:pt x="20387" y="137476"/>
                  <a:pt x="0" y="0"/>
                </a:cubicBezTo>
                <a:close/>
              </a:path>
            </a:pathLst>
          </a:custGeom>
          <a:solidFill>
            <a:srgbClr val="87AB81"/>
          </a:solidFill>
          <a:ln w="34925">
            <a:solidFill>
              <a:srgbClr val="87AB8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Content Placeholder 32">
            <a:extLst>
              <a:ext uri="{FF2B5EF4-FFF2-40B4-BE49-F238E27FC236}">
                <a16:creationId xmlns:a16="http://schemas.microsoft.com/office/drawing/2014/main" id="{FFE22A0B-C909-ACEB-D223-8515BB57F2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5" y="4562856"/>
            <a:ext cx="6894576" cy="16002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Resolution on the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fYOUture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YOUth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EcoSystems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buNone/>
            </a:pP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Sign the petition!</a:t>
            </a:r>
          </a:p>
        </p:txBody>
      </p:sp>
      <p:pic>
        <p:nvPicPr>
          <p:cNvPr id="7" name="Picture 6" descr="A picture containing pattern, square, pixel&#10;&#10;Description automatically generated">
            <a:extLst>
              <a:ext uri="{FF2B5EF4-FFF2-40B4-BE49-F238E27FC236}">
                <a16:creationId xmlns:a16="http://schemas.microsoft.com/office/drawing/2014/main" id="{426417CE-58A7-E66E-0015-01635B2DA4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4628" y="320040"/>
            <a:ext cx="3968496" cy="3968496"/>
          </a:xfrm>
          <a:prstGeom prst="rect">
            <a:avLst/>
          </a:prstGeom>
        </p:spPr>
      </p:pic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22774F43-93E5-7194-E176-0FC5AAC3013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4496" y="485127"/>
            <a:ext cx="5471160" cy="3638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9811437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AnalogousFromLightSeedLeftStep">
      <a:dk1>
        <a:srgbClr val="000000"/>
      </a:dk1>
      <a:lt1>
        <a:srgbClr val="FFFFFF"/>
      </a:lt1>
      <a:dk2>
        <a:srgbClr val="41243C"/>
      </a:dk2>
      <a:lt2>
        <a:srgbClr val="E7E2E8"/>
      </a:lt2>
      <a:accent1>
        <a:srgbClr val="87AB81"/>
      </a:accent1>
      <a:accent2>
        <a:srgbClr val="92A973"/>
      </a:accent2>
      <a:accent3>
        <a:srgbClr val="A3A37B"/>
      </a:accent3>
      <a:accent4>
        <a:srgbClr val="B59E7A"/>
      </a:accent4>
      <a:accent5>
        <a:srgbClr val="C2988E"/>
      </a:accent5>
      <a:accent6>
        <a:srgbClr val="BA7F8D"/>
      </a:accent6>
      <a:hlink>
        <a:srgbClr val="A469AE"/>
      </a:hlink>
      <a:folHlink>
        <a:srgbClr val="7F7F7F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57</Words>
  <Application>Microsoft Macintosh PowerPoint</Application>
  <PresentationFormat>Widescreen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Modern Love</vt:lpstr>
      <vt:lpstr>The Hand</vt:lpstr>
      <vt:lpstr>SketchyVTI</vt:lpstr>
      <vt:lpstr>Growing the community of practice on national level</vt:lpstr>
      <vt:lpstr>Youth Workers Conventions in Romania</vt:lpstr>
      <vt:lpstr>Youth Workers Declaration - 2022</vt:lpstr>
      <vt:lpstr>Advocacy from national to European level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Growing the community of practice on national level</dc:title>
  <dc:creator>Irina Lonean</dc:creator>
  <cp:lastModifiedBy>Irina Lonean</cp:lastModifiedBy>
  <cp:revision>3</cp:revision>
  <dcterms:created xsi:type="dcterms:W3CDTF">2023-05-26T06:11:39Z</dcterms:created>
  <dcterms:modified xsi:type="dcterms:W3CDTF">2023-05-26T06:36:29Z</dcterms:modified>
</cp:coreProperties>
</file>