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>
        <p:scale>
          <a:sx n="78" d="100"/>
          <a:sy n="78" d="100"/>
        </p:scale>
        <p:origin x="216" y="-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Youth work in Georgia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9737-D9E5-ED1C-EF96-2DEC1296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032377"/>
          </a:xfrm>
        </p:spPr>
        <p:txBody>
          <a:bodyPr/>
          <a:lstStyle/>
          <a:p>
            <a:r>
              <a:rPr lang="en-US" dirty="0"/>
              <a:t>Youth work in Georgia</a:t>
            </a:r>
            <a:br>
              <a:rPr lang="en-US" dirty="0"/>
            </a:br>
            <a:r>
              <a:rPr lang="en-US" sz="1800" dirty="0"/>
              <a:t>current context </a:t>
            </a:r>
            <a:r>
              <a:rPr lang="en-US" sz="1800" dirty="0" smtClean="0"/>
              <a:t>-State policy and  Practice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E7E6-D45B-7EA5-9634-BF68A029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34532"/>
            <a:ext cx="11029615" cy="4240818"/>
          </a:xfrm>
        </p:spPr>
        <p:txBody>
          <a:bodyPr>
            <a:normAutofit/>
          </a:bodyPr>
          <a:lstStyle/>
          <a:p>
            <a:r>
              <a:rPr lang="en-US" sz="1500" dirty="0" smtClean="0"/>
              <a:t>Ministry of </a:t>
            </a:r>
            <a:r>
              <a:rPr lang="en-US" sz="1500" dirty="0" smtClean="0"/>
              <a:t>Culture, Sports and Youth  -  </a:t>
            </a:r>
            <a:r>
              <a:rPr lang="en-US" sz="1500" b="1" dirty="0">
                <a:solidFill>
                  <a:srgbClr val="00B0F0"/>
                </a:solidFill>
              </a:rPr>
              <a:t>Youth Agency</a:t>
            </a:r>
          </a:p>
          <a:p>
            <a:r>
              <a:rPr lang="en-US" sz="1500" dirty="0" smtClean="0"/>
              <a:t>Ministry of Education and Science  </a:t>
            </a:r>
            <a:r>
              <a:rPr lang="en-US" sz="1500" b="1" dirty="0" smtClean="0"/>
              <a:t>- </a:t>
            </a:r>
            <a:r>
              <a:rPr lang="en-US" sz="1500" b="1" dirty="0">
                <a:solidFill>
                  <a:srgbClr val="00B0F0"/>
                </a:solidFill>
              </a:rPr>
              <a:t>Vocational skills Agency  </a:t>
            </a:r>
            <a:endParaRPr lang="en-US" sz="15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1500" b="1" dirty="0">
              <a:solidFill>
                <a:srgbClr val="00B0F0"/>
              </a:solidFill>
            </a:endParaRPr>
          </a:p>
          <a:p>
            <a:r>
              <a:rPr lang="en-US" sz="1500" dirty="0"/>
              <a:t>The concept document on “Youth Policy of Georgia 2020-2030” has been approved by the Parliament of Georgia. </a:t>
            </a:r>
          </a:p>
          <a:p>
            <a:r>
              <a:rPr lang="en-US" sz="1500" dirty="0" smtClean="0"/>
              <a:t>Certificate  Program in youth work has been developed with support of the Youth Agency - </a:t>
            </a:r>
            <a:r>
              <a:rPr lang="en-US" sz="1500" b="1" dirty="0" smtClean="0">
                <a:solidFill>
                  <a:srgbClr val="00B0F0"/>
                </a:solidFill>
              </a:rPr>
              <a:t>50 </a:t>
            </a:r>
            <a:r>
              <a:rPr lang="en-US" sz="1500" b="1" dirty="0">
                <a:solidFill>
                  <a:srgbClr val="00B0F0"/>
                </a:solidFill>
              </a:rPr>
              <a:t>youth workers </a:t>
            </a:r>
            <a:r>
              <a:rPr lang="en-US" sz="1500" dirty="0"/>
              <a:t>from all regions of Georgia (except the occupied </a:t>
            </a:r>
            <a:r>
              <a:rPr lang="en-US" sz="1500" dirty="0" smtClean="0"/>
              <a:t>territories) </a:t>
            </a:r>
            <a:r>
              <a:rPr lang="en-US" sz="1500" dirty="0"/>
              <a:t>were trained with the framework of the mentioned programme and become </a:t>
            </a:r>
            <a:r>
              <a:rPr lang="en-US" sz="1500" b="1" dirty="0">
                <a:solidFill>
                  <a:srgbClr val="00B0F0"/>
                </a:solidFill>
              </a:rPr>
              <a:t>certified youth workers. </a:t>
            </a:r>
            <a:endParaRPr lang="en-US" sz="1500" dirty="0"/>
          </a:p>
          <a:p>
            <a:r>
              <a:rPr lang="en-US" sz="1500" dirty="0" smtClean="0"/>
              <a:t>In </a:t>
            </a:r>
            <a:r>
              <a:rPr lang="en-US" sz="1500" dirty="0"/>
              <a:t>2019, the Youth Agency started working on </a:t>
            </a:r>
            <a:r>
              <a:rPr lang="en-US" sz="1500" b="1" dirty="0">
                <a:solidFill>
                  <a:srgbClr val="00B0F0"/>
                </a:solidFill>
              </a:rPr>
              <a:t>municipal youth policy </a:t>
            </a:r>
            <a:r>
              <a:rPr lang="en-US" sz="1500" dirty="0" smtClean="0"/>
              <a:t>– research </a:t>
            </a:r>
            <a:r>
              <a:rPr lang="en-US" sz="1500" dirty="0"/>
              <a:t>studies were conducted in 31 </a:t>
            </a:r>
            <a:r>
              <a:rPr lang="en-US" sz="1500" dirty="0" smtClean="0"/>
              <a:t>municipalities; </a:t>
            </a:r>
            <a:r>
              <a:rPr lang="en-US" sz="1500" dirty="0" smtClean="0"/>
              <a:t>based </a:t>
            </a:r>
            <a:r>
              <a:rPr lang="en-US" sz="1500" dirty="0"/>
              <a:t>on </a:t>
            </a:r>
            <a:r>
              <a:rPr lang="en-US" sz="1500" dirty="0"/>
              <a:t>which </a:t>
            </a:r>
            <a:r>
              <a:rPr lang="en-US" sz="1500" dirty="0" smtClean="0"/>
              <a:t>municipal </a:t>
            </a:r>
            <a:r>
              <a:rPr lang="en-US" sz="1500" dirty="0"/>
              <a:t>youth policy started in 31 municipalities</a:t>
            </a:r>
            <a:r>
              <a:rPr lang="en-US" sz="1500" dirty="0" smtClean="0"/>
              <a:t>.</a:t>
            </a:r>
          </a:p>
          <a:p>
            <a:r>
              <a:rPr lang="en-US" sz="1500" dirty="0" smtClean="0"/>
              <a:t>Within the 3–year EU funded project Skills4Success, 20 mobile youth workers operate in 4 regions and 10 municipalities in Georgia 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9737-D9E5-ED1C-EF96-2DEC1296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work in Georgia</a:t>
            </a:r>
            <a:br>
              <a:rPr lang="en-US" dirty="0"/>
            </a:br>
            <a:r>
              <a:rPr lang="en-US" sz="1800" dirty="0"/>
              <a:t>current context  </a:t>
            </a:r>
            <a:r>
              <a:rPr lang="en-US" sz="1800" dirty="0" smtClean="0"/>
              <a:t> -  Educational Institutions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E7E6-D45B-7EA5-9634-BF68A029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96445"/>
            <a:ext cx="11029615" cy="4128941"/>
          </a:xfrm>
        </p:spPr>
        <p:txBody>
          <a:bodyPr>
            <a:normAutofit/>
          </a:bodyPr>
          <a:lstStyle/>
          <a:p>
            <a:r>
              <a:rPr lang="en-US" sz="1500" dirty="0" smtClean="0"/>
              <a:t>Within the ongoing UNDP funded project "Creating Better LLL Opportunities through Local Partnerships"  youth work activities are implemented in 7 professional educational institutions and 2 schools. </a:t>
            </a:r>
          </a:p>
          <a:p>
            <a:r>
              <a:rPr lang="en-US" sz="1500" dirty="0" smtClean="0"/>
              <a:t>No </a:t>
            </a:r>
            <a:r>
              <a:rPr lang="en-US" sz="1500" dirty="0"/>
              <a:t>university in Georgia offers academic programs in youth work </a:t>
            </a:r>
            <a:endParaRPr lang="en-US" sz="1500" dirty="0" smtClean="0"/>
          </a:p>
          <a:p>
            <a:r>
              <a:rPr lang="en-US" sz="1500" dirty="0" smtClean="0"/>
              <a:t>Two attempts of Georgian HEIs to receive Erasmus+ support in Development of Master program in Youth Work 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Challenges of bringing youth work education in Georgian HEIs: </a:t>
            </a:r>
          </a:p>
          <a:p>
            <a:r>
              <a:rPr lang="en-US" sz="1500" dirty="0" smtClean="0"/>
              <a:t>Do we need youth work education at the university -  different perspectives;</a:t>
            </a:r>
          </a:p>
          <a:p>
            <a:r>
              <a:rPr lang="en-US" sz="1500" dirty="0" smtClean="0"/>
              <a:t>Lack of human resources at the universities capable to teach youth related subjects;</a:t>
            </a:r>
          </a:p>
          <a:p>
            <a:r>
              <a:rPr lang="en-US" sz="1500" dirty="0" smtClean="0"/>
              <a:t>Lack of organizations for practical placement for students;</a:t>
            </a:r>
          </a:p>
          <a:p>
            <a:r>
              <a:rPr lang="en-US" sz="1500" dirty="0" smtClean="0"/>
              <a:t>Labor market for the graduates of academic programs in Youth Work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 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32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16c05727-aa75-4e4a-9b5f-8a80a1165891"/>
    <ds:schemaRef ds:uri="http://purl.org/dc/terms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{4D45299B-F67C-440B-B3E6-4066277DDE52}tf33552983_win32</Template>
  <TotalTime>122</TotalTime>
  <Words>266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Book</vt:lpstr>
      <vt:lpstr>Franklin Gothic Demi</vt:lpstr>
      <vt:lpstr>Wingdings 2</vt:lpstr>
      <vt:lpstr>DividendVTI</vt:lpstr>
      <vt:lpstr>Youth work in Georgia </vt:lpstr>
      <vt:lpstr>Youth work in Georgia current context -State policy and  Practice </vt:lpstr>
      <vt:lpstr>Youth work in Georgia current context   -  Educational Institutions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work in Georgia</dc:title>
  <dc:creator>Dea Abuladze</dc:creator>
  <cp:lastModifiedBy>user</cp:lastModifiedBy>
  <cp:revision>12</cp:revision>
  <dcterms:created xsi:type="dcterms:W3CDTF">2022-09-16T07:03:37Z</dcterms:created>
  <dcterms:modified xsi:type="dcterms:W3CDTF">2022-09-21T21:47:16Z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