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2" r:id="rId4"/>
  </p:sldMasterIdLst>
  <p:sldIdLst>
    <p:sldId id="257" r:id="rId5"/>
    <p:sldId id="259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19" autoAdjust="0"/>
  </p:normalViewPr>
  <p:slideViewPr>
    <p:cSldViewPr snapToGrid="0">
      <p:cViewPr>
        <p:scale>
          <a:sx n="78" d="100"/>
          <a:sy n="78" d="100"/>
        </p:scale>
        <p:origin x="216" y="-3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FA0ACE7-29A8-47D3-A7D9-257B711D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9/21/2022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EC604B9-52E9-4810-8359-47206518D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898A89F-CA25-400F-B05A-AECBF251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017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4963-E985-44C4-B8C4-FDD613B7C2F8}" type="datetime1">
              <a:rPr lang="en-US" smtClean="0"/>
              <a:t>9/21/2022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3591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058151" y="599725"/>
            <a:ext cx="3687316" cy="581695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04200" y="863600"/>
            <a:ext cx="3124200" cy="4807326"/>
          </a:xfrm>
        </p:spPr>
        <p:txBody>
          <a:bodyPr vert="eaVert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863600"/>
            <a:ext cx="7161625" cy="4807326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423B97-A5D4-47B9-8861-73B3707A04CF}"/>
              </a:ext>
            </a:extLst>
          </p:cNvPr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EC0421-37B4-4481-A10D-69FDF5EC7909}"/>
              </a:ext>
            </a:extLst>
          </p:cNvPr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7265B5-9F97-4F1E-99E9-74F7B7E62337}"/>
              </a:ext>
            </a:extLst>
          </p:cNvPr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5C74A470-3BD3-4F33-80E5-67E6E87FC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9/21/2022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9A3A30BA-DB50-4D7D-BCDE-17D20FB35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76FF9E58-C0B2-436B-A21C-DB45A00D6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849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340864"/>
            <a:ext cx="11029615" cy="36344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70E6237-3456-439F-802D-3BA93FC7E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82B9-B8EE-4375-B6FF-88FA6ABB15D9}" type="datetime1">
              <a:rPr lang="en-US" smtClean="0"/>
              <a:t>9/21/2022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356D3B5-6063-4A89-B88F-9D304391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2B78BF7-69D3-4CE0-A631-50EFD41E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2443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582016-5696-4A93-887F-BBB3B9002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97495-0637-405E-AE64-5CC7506D51F5}" type="datetime1">
              <a:rPr lang="en-US" smtClean="0"/>
              <a:t>9/21/2022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57CFCD5-1192-4E18-8A8F-29E153B44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9A109E-5018-4794-92B3-FD5E5BCD9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680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194767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6039" y="2228003"/>
            <a:ext cx="5194769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FD690-9426-415D-8B65-26881E07B2D4}" type="datetime1">
              <a:rPr lang="en-US" smtClean="0"/>
              <a:t>9/21/2022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3323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5194769" cy="55778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194766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6039" y="2250892"/>
            <a:ext cx="5194770" cy="553373"/>
          </a:xfrm>
        </p:spPr>
        <p:txBody>
          <a:bodyPr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6037" y="2926052"/>
            <a:ext cx="5194771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989A-474C-40DE-95B9-011C28B71673}" type="datetime1">
              <a:rPr lang="en-US" smtClean="0"/>
              <a:t>9/21/2022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046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ED54-5B5E-4A04-93D3-5772E3CE3818}" type="datetime1">
              <a:rPr lang="en-US" smtClean="0"/>
              <a:t>9/21/2022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36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smtClean="0"/>
              <a:t>9/21/2022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494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3001392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B919CC2-2A65-446F-B538-9E624903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56916"/>
            <a:ext cx="2844799" cy="365125"/>
          </a:xfrm>
        </p:spPr>
        <p:txBody>
          <a:bodyPr/>
          <a:lstStyle/>
          <a:p>
            <a:fld id="{D82884F1-FFEA-405F-9602-3DCA865EDA4E}" type="datetime1">
              <a:rPr lang="en-US" smtClean="0"/>
              <a:t>9/21/2022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72412AE-119E-4982-8B24-63365EFCA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52590"/>
            <a:ext cx="691721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766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641350"/>
            <a:ext cx="11290859" cy="3651249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998148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DB4A-8810-4A10-AD5C-D5E2C667F5B3}" type="datetime1">
              <a:rPr lang="en-US" smtClean="0"/>
              <a:t>9/21/2022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3289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D291B17-9318-49DB-B28B-6E5994AE9581}" type="datetime1">
              <a:rPr lang="en-US" smtClean="0"/>
              <a:t>9/21/2022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00897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11" r:id="rId5"/>
    <p:sldLayoutId id="2147483760" r:id="rId6"/>
    <p:sldLayoutId id="2147483762" r:id="rId7"/>
    <p:sldLayoutId id="2147483706" r:id="rId8"/>
    <p:sldLayoutId id="2147483709" r:id="rId9"/>
    <p:sldLayoutId id="2147483707" r:id="rId10"/>
    <p:sldLayoutId id="2147483708" r:id="rId11"/>
  </p:sldLayoutIdLst>
  <p:hf sldNum="0" hdr="0" ftr="0" dt="0"/>
  <p:txStyles>
    <p:titleStyle>
      <a:lvl1pPr algn="l" defTabSz="457200" rtl="0" eaLnBrk="1" latinLnBrk="0" hangingPunct="1">
        <a:lnSpc>
          <a:spcPct val="100000"/>
        </a:lnSpc>
        <a:spcBef>
          <a:spcPct val="0"/>
        </a:spcBef>
        <a:buNone/>
        <a:defRPr sz="28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D6D7A0BC-0046-4CAA-8E7F-DCAFE511EA0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21E816-31F5-48BB-BD02-D15F2F18B4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</p:spPr>
        <p:txBody>
          <a:bodyPr>
            <a:normAutofit/>
          </a:bodyPr>
          <a:lstStyle/>
          <a:p>
            <a:r>
              <a:rPr lang="en-US" dirty="0"/>
              <a:t>Youth work in Georgia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5D6E6B-3353-491C-A3C6-F278D6CED8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468233"/>
          </a:xfrm>
        </p:spPr>
        <p:txBody>
          <a:bodyPr>
            <a:norm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7C6334F-6411-41EC-AD7D-179EDD8B58C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6B02CEE-3AF8-4349-9B3E-8970E6DF62B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AA01CF0-3FB5-44EB-B7DE-F2E86374C2F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75805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A9737-D9E5-ED1C-EF96-2DEC1296D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5"/>
            <a:ext cx="11029616" cy="1032377"/>
          </a:xfrm>
        </p:spPr>
        <p:txBody>
          <a:bodyPr/>
          <a:lstStyle/>
          <a:p>
            <a:r>
              <a:rPr lang="en-US" dirty="0"/>
              <a:t>Youth work in Georgia</a:t>
            </a:r>
            <a:br>
              <a:rPr lang="en-US" dirty="0"/>
            </a:br>
            <a:r>
              <a:rPr lang="en-US" sz="1800" dirty="0"/>
              <a:t>current context </a:t>
            </a:r>
            <a:r>
              <a:rPr lang="en-US" sz="1800" dirty="0" smtClean="0"/>
              <a:t>-State policy and  Practice </a:t>
            </a:r>
            <a:endParaRPr lang="en-US" sz="1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F3E7E6-D45B-7EA5-9634-BF68A0291E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734532"/>
            <a:ext cx="11029615" cy="4240818"/>
          </a:xfrm>
        </p:spPr>
        <p:txBody>
          <a:bodyPr>
            <a:normAutofit/>
          </a:bodyPr>
          <a:lstStyle/>
          <a:p>
            <a:r>
              <a:rPr lang="en-US" sz="1500" dirty="0" smtClean="0"/>
              <a:t>Ministry of </a:t>
            </a:r>
            <a:r>
              <a:rPr lang="en-US" sz="1500" dirty="0" smtClean="0"/>
              <a:t>Culture, Sports and Youth  -  </a:t>
            </a:r>
            <a:r>
              <a:rPr lang="en-US" sz="1500" b="1" dirty="0">
                <a:solidFill>
                  <a:srgbClr val="00B0F0"/>
                </a:solidFill>
              </a:rPr>
              <a:t>Youth Agency</a:t>
            </a:r>
          </a:p>
          <a:p>
            <a:r>
              <a:rPr lang="en-US" sz="1500" dirty="0" smtClean="0"/>
              <a:t>Ministry of Education and Science  </a:t>
            </a:r>
            <a:r>
              <a:rPr lang="en-US" sz="1500" b="1" dirty="0" smtClean="0"/>
              <a:t>- </a:t>
            </a:r>
            <a:r>
              <a:rPr lang="en-US" sz="1500" b="1" dirty="0">
                <a:solidFill>
                  <a:srgbClr val="00B0F0"/>
                </a:solidFill>
              </a:rPr>
              <a:t>Vocational skills Agency  </a:t>
            </a:r>
            <a:endParaRPr lang="en-US" sz="1500" b="1" dirty="0" smtClean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en-US" sz="1500" b="1" dirty="0">
              <a:solidFill>
                <a:srgbClr val="00B0F0"/>
              </a:solidFill>
            </a:endParaRPr>
          </a:p>
          <a:p>
            <a:r>
              <a:rPr lang="en-US" sz="1500" dirty="0"/>
              <a:t>The concept document on “Youth Policy of Georgia 2020-2030” has been approved by the Parliament of Georgia. </a:t>
            </a:r>
          </a:p>
          <a:p>
            <a:r>
              <a:rPr lang="en-US" sz="1500" dirty="0" smtClean="0"/>
              <a:t>Certificate  Program in youth work has been developed with support of the Youth Agency - </a:t>
            </a:r>
            <a:r>
              <a:rPr lang="en-US" sz="1500" b="1" dirty="0" smtClean="0">
                <a:solidFill>
                  <a:srgbClr val="00B0F0"/>
                </a:solidFill>
              </a:rPr>
              <a:t>50 </a:t>
            </a:r>
            <a:r>
              <a:rPr lang="en-US" sz="1500" b="1" dirty="0">
                <a:solidFill>
                  <a:srgbClr val="00B0F0"/>
                </a:solidFill>
              </a:rPr>
              <a:t>youth workers </a:t>
            </a:r>
            <a:r>
              <a:rPr lang="en-US" sz="1500" dirty="0"/>
              <a:t>from all regions of Georgia (except the occupied </a:t>
            </a:r>
            <a:r>
              <a:rPr lang="en-US" sz="1500" dirty="0" smtClean="0"/>
              <a:t>territories) </a:t>
            </a:r>
            <a:r>
              <a:rPr lang="en-US" sz="1500" dirty="0"/>
              <a:t>were trained with the framework of the mentioned programme and become </a:t>
            </a:r>
            <a:r>
              <a:rPr lang="en-US" sz="1500" b="1" dirty="0">
                <a:solidFill>
                  <a:srgbClr val="00B0F0"/>
                </a:solidFill>
              </a:rPr>
              <a:t>certified youth workers. </a:t>
            </a:r>
            <a:endParaRPr lang="en-US" sz="1500" dirty="0"/>
          </a:p>
          <a:p>
            <a:r>
              <a:rPr lang="en-US" sz="1500" dirty="0" smtClean="0"/>
              <a:t>In </a:t>
            </a:r>
            <a:r>
              <a:rPr lang="en-US" sz="1500" dirty="0"/>
              <a:t>2019, the Youth Agency started working on </a:t>
            </a:r>
            <a:r>
              <a:rPr lang="en-US" sz="1500" b="1" dirty="0">
                <a:solidFill>
                  <a:srgbClr val="00B0F0"/>
                </a:solidFill>
              </a:rPr>
              <a:t>municipal youth policy </a:t>
            </a:r>
            <a:r>
              <a:rPr lang="en-US" sz="1500" dirty="0" smtClean="0"/>
              <a:t>– research </a:t>
            </a:r>
            <a:r>
              <a:rPr lang="en-US" sz="1500" dirty="0"/>
              <a:t>studies were conducted in 31 </a:t>
            </a:r>
            <a:r>
              <a:rPr lang="en-US" sz="1500" dirty="0" smtClean="0"/>
              <a:t>municipalities; </a:t>
            </a:r>
            <a:r>
              <a:rPr lang="en-US" sz="1500" dirty="0" smtClean="0"/>
              <a:t>based </a:t>
            </a:r>
            <a:r>
              <a:rPr lang="en-US" sz="1500" dirty="0"/>
              <a:t>on </a:t>
            </a:r>
            <a:r>
              <a:rPr lang="en-US" sz="1500" dirty="0"/>
              <a:t>which </a:t>
            </a:r>
            <a:r>
              <a:rPr lang="en-US" sz="1500" dirty="0" smtClean="0"/>
              <a:t>municipal </a:t>
            </a:r>
            <a:r>
              <a:rPr lang="en-US" sz="1500" dirty="0"/>
              <a:t>youth policy started in 31 municipalities</a:t>
            </a:r>
            <a:r>
              <a:rPr lang="en-US" sz="1500" dirty="0" smtClean="0"/>
              <a:t>.</a:t>
            </a:r>
          </a:p>
          <a:p>
            <a:r>
              <a:rPr lang="en-US" sz="1500" dirty="0" smtClean="0"/>
              <a:t>Within the 3–year EU funded project Skills4Success, 20 mobile youth workers operate in 4 regions and 10 municipalities in Georgia </a:t>
            </a:r>
            <a:endParaRPr lang="en-US" sz="15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6799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A9737-D9E5-ED1C-EF96-2DEC1296D9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Youth work in Georgia</a:t>
            </a:r>
            <a:br>
              <a:rPr lang="en-US" dirty="0"/>
            </a:br>
            <a:r>
              <a:rPr lang="en-US" sz="1800" dirty="0"/>
              <a:t>current context  </a:t>
            </a:r>
            <a:r>
              <a:rPr lang="en-US" sz="1800" dirty="0" smtClean="0"/>
              <a:t> -  Educational Institutions </a:t>
            </a:r>
            <a:endParaRPr lang="en-US" sz="1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F3E7E6-D45B-7EA5-9634-BF68A0291E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3" y="2196445"/>
            <a:ext cx="11029615" cy="4128941"/>
          </a:xfrm>
        </p:spPr>
        <p:txBody>
          <a:bodyPr>
            <a:normAutofit/>
          </a:bodyPr>
          <a:lstStyle/>
          <a:p>
            <a:r>
              <a:rPr lang="en-US" sz="1500" dirty="0" smtClean="0"/>
              <a:t>Within the ongoing UNDP funded project "Creating Better LLL Opportunities through Local Partnerships"  youth work activities are implemented in 7 professional educational institutions and 2 schools. </a:t>
            </a:r>
          </a:p>
          <a:p>
            <a:r>
              <a:rPr lang="en-US" sz="1500" dirty="0" smtClean="0"/>
              <a:t>No </a:t>
            </a:r>
            <a:r>
              <a:rPr lang="en-US" sz="1500" dirty="0"/>
              <a:t>university in Georgia offers academic programs in youth work </a:t>
            </a:r>
            <a:endParaRPr lang="en-US" sz="1500" dirty="0" smtClean="0"/>
          </a:p>
          <a:p>
            <a:r>
              <a:rPr lang="en-US" sz="1500" dirty="0" smtClean="0"/>
              <a:t>Two attempts of Georgian HEIs to receive Erasmus+ support in Development of Master program in Youth Work </a:t>
            </a:r>
          </a:p>
          <a:p>
            <a:endParaRPr lang="en-US" sz="1500" dirty="0"/>
          </a:p>
          <a:p>
            <a:pPr marL="0" indent="0">
              <a:buNone/>
            </a:pPr>
            <a:r>
              <a:rPr lang="en-US" sz="1500" dirty="0" smtClean="0"/>
              <a:t>Challenges of bringing youth work education in Georgian HEIs: </a:t>
            </a:r>
          </a:p>
          <a:p>
            <a:r>
              <a:rPr lang="en-US" sz="1500" dirty="0" smtClean="0"/>
              <a:t>Do we need youth work education at the university -  different perspectives;</a:t>
            </a:r>
          </a:p>
          <a:p>
            <a:r>
              <a:rPr lang="en-US" sz="1500" dirty="0" smtClean="0"/>
              <a:t>Lack of human resources at the universities capable to teach youth related subjects;</a:t>
            </a:r>
          </a:p>
          <a:p>
            <a:r>
              <a:rPr lang="en-US" sz="1500" dirty="0" smtClean="0"/>
              <a:t>Lack of organizations for practical placement for students;</a:t>
            </a:r>
          </a:p>
          <a:p>
            <a:r>
              <a:rPr lang="en-US" sz="1500" dirty="0" smtClean="0"/>
              <a:t>Labor market for the graduates of academic programs in Youth Work</a:t>
            </a:r>
          </a:p>
          <a:p>
            <a:endParaRPr lang="en-US" sz="1500" dirty="0"/>
          </a:p>
          <a:p>
            <a:endParaRPr lang="en-US" sz="15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1944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 smtClean="0"/>
              <a:t>Thank you !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103289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videndVTI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Dividend">
      <a:majorFont>
        <a:latin typeface="Franklin Gothic Demi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VTI" id="{97558BDE-0B66-457C-BB6F-7B1B22DAA9B8}" vid="{F53508A3-AC60-448A-AF37-934D5F1A0D5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41E7CA09-9778-4414-AE97-8064B12DA30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27BD4C1-B6B1-4715-ABF9-E660A51A4EA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D289AE2-D2AE-49D1-AFAC-3A79F6794255}">
  <ds:schemaRefs>
    <ds:schemaRef ds:uri="16c05727-aa75-4e4a-9b5f-8a80a1165891"/>
    <ds:schemaRef ds:uri="http://purl.org/dc/terms/"/>
    <ds:schemaRef ds:uri="http://schemas.microsoft.com/office/infopath/2007/PartnerControls"/>
    <ds:schemaRef ds:uri="http://schemas.microsoft.com/office/2006/documentManagement/types"/>
    <ds:schemaRef ds:uri="71af3243-3dd4-4a8d-8c0d-dd76da1f02a5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{4D45299B-F67C-440B-B3E6-4066277DDE52}tf33552983_win32</Template>
  <TotalTime>122</TotalTime>
  <Words>266</Words>
  <Application>Microsoft Office PowerPoint</Application>
  <PresentationFormat>Widescreen</PresentationFormat>
  <Paragraphs>22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Franklin Gothic Book</vt:lpstr>
      <vt:lpstr>Franklin Gothic Demi</vt:lpstr>
      <vt:lpstr>Wingdings 2</vt:lpstr>
      <vt:lpstr>DividendVTI</vt:lpstr>
      <vt:lpstr>Youth work in Georgia </vt:lpstr>
      <vt:lpstr>Youth work in Georgia current context -State policy and  Practice </vt:lpstr>
      <vt:lpstr>Youth work in Georgia current context   -  Educational Institutions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Youth work in Georgia</dc:title>
  <dc:creator>Dea Abuladze</dc:creator>
  <cp:lastModifiedBy>user</cp:lastModifiedBy>
  <cp:revision>12</cp:revision>
  <dcterms:created xsi:type="dcterms:W3CDTF">2022-09-16T07:03:37Z</dcterms:created>
  <dcterms:modified xsi:type="dcterms:W3CDTF">2022-09-21T21:47:16Z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