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4"/>
  </p:sldMasterIdLst>
  <p:sldIdLst>
    <p:sldId id="257" r:id="rId5"/>
    <p:sldId id="259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19" autoAdjust="0"/>
  </p:normalViewPr>
  <p:slideViewPr>
    <p:cSldViewPr snapToGrid="0">
      <p:cViewPr>
        <p:scale>
          <a:sx n="78" d="100"/>
          <a:sy n="78" d="100"/>
        </p:scale>
        <p:origin x="216" y="-3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9/21/2022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1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5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9/21/2022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4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9/21/2022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4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9/21/2022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9/21/2022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2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9/21/2022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04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9/21/2022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9/21/2022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9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9/21/2022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76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9/21/2022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8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089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11" r:id="rId5"/>
    <p:sldLayoutId id="2147483760" r:id="rId6"/>
    <p:sldLayoutId id="2147483762" r:id="rId7"/>
    <p:sldLayoutId id="2147483706" r:id="rId8"/>
    <p:sldLayoutId id="2147483709" r:id="rId9"/>
    <p:sldLayoutId id="2147483707" r:id="rId10"/>
    <p:sldLayoutId id="2147483708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6D7A0BC-0046-4CAA-8E7F-DCAFE511EA0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</p:spPr>
        <p:txBody>
          <a:bodyPr>
            <a:normAutofit/>
          </a:bodyPr>
          <a:lstStyle/>
          <a:p>
            <a:r>
              <a:rPr lang="en-US" dirty="0"/>
              <a:t>Youth work in Georgia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5D6E6B-3353-491C-A3C6-F278D6CED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468233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7C6334F-6411-41EC-AD7D-179EDD8B58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6B02CEE-3AF8-4349-9B3E-8970E6DF62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A01CF0-3FB5-44EB-B7DE-F2E86374C2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A9737-D9E5-ED1C-EF96-2DEC1296D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5"/>
            <a:ext cx="11029616" cy="1032377"/>
          </a:xfrm>
        </p:spPr>
        <p:txBody>
          <a:bodyPr/>
          <a:lstStyle/>
          <a:p>
            <a:r>
              <a:rPr lang="en-US" dirty="0"/>
              <a:t>Youth work in Georgia</a:t>
            </a:r>
            <a:br>
              <a:rPr lang="en-US" dirty="0"/>
            </a:br>
            <a:r>
              <a:rPr lang="en-US" sz="1800" dirty="0"/>
              <a:t>current context </a:t>
            </a:r>
            <a:r>
              <a:rPr lang="en-US" sz="1800" dirty="0" smtClean="0"/>
              <a:t>-State policy and  Practice </a:t>
            </a:r>
            <a:endParaRPr lang="en-US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3E7E6-D45B-7EA5-9634-BF68A0291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734532"/>
            <a:ext cx="11029615" cy="4240818"/>
          </a:xfrm>
        </p:spPr>
        <p:txBody>
          <a:bodyPr>
            <a:normAutofit/>
          </a:bodyPr>
          <a:lstStyle/>
          <a:p>
            <a:r>
              <a:rPr lang="en-US" sz="1500" dirty="0" smtClean="0"/>
              <a:t>Ministry of </a:t>
            </a:r>
            <a:r>
              <a:rPr lang="en-US" sz="1500" dirty="0" smtClean="0"/>
              <a:t>Culture, Sports and Youth  -  </a:t>
            </a:r>
            <a:r>
              <a:rPr lang="en-US" sz="1500" b="1" dirty="0">
                <a:solidFill>
                  <a:srgbClr val="00B0F0"/>
                </a:solidFill>
              </a:rPr>
              <a:t>Youth Agency</a:t>
            </a:r>
          </a:p>
          <a:p>
            <a:r>
              <a:rPr lang="en-US" sz="1500" dirty="0" smtClean="0"/>
              <a:t>Ministry of Education and Science  </a:t>
            </a:r>
            <a:r>
              <a:rPr lang="en-US" sz="1500" b="1" dirty="0" smtClean="0"/>
              <a:t>- </a:t>
            </a:r>
            <a:r>
              <a:rPr lang="en-US" sz="1500" b="1" dirty="0">
                <a:solidFill>
                  <a:srgbClr val="00B0F0"/>
                </a:solidFill>
              </a:rPr>
              <a:t>Vocational skills Agency  </a:t>
            </a:r>
            <a:endParaRPr lang="en-US" sz="1500" b="1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sz="1500" b="1" dirty="0">
              <a:solidFill>
                <a:srgbClr val="00B0F0"/>
              </a:solidFill>
            </a:endParaRPr>
          </a:p>
          <a:p>
            <a:r>
              <a:rPr lang="en-US" sz="1500" dirty="0"/>
              <a:t>The concept document on “Youth Policy of Georgia 2020-2030” has been approved by the Parliament of Georgia. </a:t>
            </a:r>
          </a:p>
          <a:p>
            <a:r>
              <a:rPr lang="en-US" sz="1500" dirty="0" smtClean="0"/>
              <a:t>Certificate  Program in youth work has been developed with support of the Youth Agency - </a:t>
            </a:r>
            <a:r>
              <a:rPr lang="en-US" sz="1500" b="1" dirty="0" smtClean="0">
                <a:solidFill>
                  <a:srgbClr val="00B0F0"/>
                </a:solidFill>
              </a:rPr>
              <a:t>50 </a:t>
            </a:r>
            <a:r>
              <a:rPr lang="en-US" sz="1500" b="1" dirty="0">
                <a:solidFill>
                  <a:srgbClr val="00B0F0"/>
                </a:solidFill>
              </a:rPr>
              <a:t>youth workers </a:t>
            </a:r>
            <a:r>
              <a:rPr lang="en-US" sz="1500" dirty="0"/>
              <a:t>from all regions of Georgia (except the occupied </a:t>
            </a:r>
            <a:r>
              <a:rPr lang="en-US" sz="1500" dirty="0" smtClean="0"/>
              <a:t>territories) </a:t>
            </a:r>
            <a:r>
              <a:rPr lang="en-US" sz="1500" dirty="0"/>
              <a:t>were trained with the framework of the mentioned programme and become </a:t>
            </a:r>
            <a:r>
              <a:rPr lang="en-US" sz="1500" b="1" dirty="0">
                <a:solidFill>
                  <a:srgbClr val="00B0F0"/>
                </a:solidFill>
              </a:rPr>
              <a:t>certified youth workers. </a:t>
            </a:r>
            <a:endParaRPr lang="en-US" sz="1500" dirty="0"/>
          </a:p>
          <a:p>
            <a:r>
              <a:rPr lang="en-US" sz="1500" dirty="0" smtClean="0"/>
              <a:t>In </a:t>
            </a:r>
            <a:r>
              <a:rPr lang="en-US" sz="1500" dirty="0"/>
              <a:t>2019, the Youth Agency started working on </a:t>
            </a:r>
            <a:r>
              <a:rPr lang="en-US" sz="1500" b="1" dirty="0">
                <a:solidFill>
                  <a:srgbClr val="00B0F0"/>
                </a:solidFill>
              </a:rPr>
              <a:t>municipal youth policy </a:t>
            </a:r>
            <a:r>
              <a:rPr lang="en-US" sz="1500" dirty="0" smtClean="0"/>
              <a:t>– research </a:t>
            </a:r>
            <a:r>
              <a:rPr lang="en-US" sz="1500" dirty="0"/>
              <a:t>studies were conducted in 31 </a:t>
            </a:r>
            <a:r>
              <a:rPr lang="en-US" sz="1500" dirty="0" smtClean="0"/>
              <a:t>municipalities; </a:t>
            </a:r>
            <a:r>
              <a:rPr lang="en-US" sz="1500" dirty="0" smtClean="0"/>
              <a:t>based </a:t>
            </a:r>
            <a:r>
              <a:rPr lang="en-US" sz="1500" dirty="0"/>
              <a:t>on </a:t>
            </a:r>
            <a:r>
              <a:rPr lang="en-US" sz="1500" dirty="0"/>
              <a:t>which </a:t>
            </a:r>
            <a:r>
              <a:rPr lang="en-US" sz="1500" dirty="0" smtClean="0"/>
              <a:t>municipal </a:t>
            </a:r>
            <a:r>
              <a:rPr lang="en-US" sz="1500" dirty="0"/>
              <a:t>youth policy started in 31 municipalities</a:t>
            </a:r>
            <a:r>
              <a:rPr lang="en-US" sz="1500" dirty="0" smtClean="0"/>
              <a:t>.</a:t>
            </a:r>
          </a:p>
          <a:p>
            <a:r>
              <a:rPr lang="en-US" sz="1500" dirty="0" smtClean="0"/>
              <a:t>Within the 3–year EU funded project Skills4Success, 20 mobile youth workers operate in 4 regions and 10 municipalities in Georgia </a:t>
            </a:r>
            <a:endParaRPr lang="en-US" sz="15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79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A9737-D9E5-ED1C-EF96-2DEC1296D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Youth work in Georgia</a:t>
            </a:r>
            <a:br>
              <a:rPr lang="en-US" dirty="0"/>
            </a:br>
            <a:r>
              <a:rPr lang="en-US" sz="1800" dirty="0"/>
              <a:t>current context  </a:t>
            </a:r>
            <a:r>
              <a:rPr lang="en-US" sz="1800" dirty="0" smtClean="0"/>
              <a:t> -  Educational Institutions </a:t>
            </a:r>
            <a:endParaRPr lang="en-US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3E7E6-D45B-7EA5-9634-BF68A0291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196445"/>
            <a:ext cx="11029615" cy="4128941"/>
          </a:xfrm>
        </p:spPr>
        <p:txBody>
          <a:bodyPr>
            <a:normAutofit/>
          </a:bodyPr>
          <a:lstStyle/>
          <a:p>
            <a:r>
              <a:rPr lang="en-US" sz="1500" dirty="0" smtClean="0"/>
              <a:t>Within the ongoing UNDP funded project "Creating Better LLL Opportunities through Local Partnerships"  youth work activities are implemented in 7 professional educational institutions and 2 schools. </a:t>
            </a:r>
          </a:p>
          <a:p>
            <a:r>
              <a:rPr lang="en-US" sz="1500" dirty="0" smtClean="0"/>
              <a:t>No </a:t>
            </a:r>
            <a:r>
              <a:rPr lang="en-US" sz="1500" dirty="0"/>
              <a:t>university in Georgia offers academic programs in youth work </a:t>
            </a:r>
            <a:endParaRPr lang="en-US" sz="1500" dirty="0" smtClean="0"/>
          </a:p>
          <a:p>
            <a:r>
              <a:rPr lang="en-US" sz="1500" dirty="0" smtClean="0"/>
              <a:t>Two attempts of Georgian HEIs to receive Erasmus+ support in Development of Master program in Youth Work </a:t>
            </a:r>
          </a:p>
          <a:p>
            <a:endParaRPr lang="en-US" sz="1500" dirty="0"/>
          </a:p>
          <a:p>
            <a:pPr marL="0" indent="0">
              <a:buNone/>
            </a:pPr>
            <a:r>
              <a:rPr lang="en-US" sz="1500" dirty="0" smtClean="0"/>
              <a:t>Challenges of bringing youth work education in Georgian HEIs: </a:t>
            </a:r>
          </a:p>
          <a:p>
            <a:r>
              <a:rPr lang="en-US" sz="1500" dirty="0" smtClean="0"/>
              <a:t>Do we need youth work education at the university -  different perspectives;</a:t>
            </a:r>
          </a:p>
          <a:p>
            <a:r>
              <a:rPr lang="en-US" sz="1500" dirty="0" smtClean="0"/>
              <a:t>Lack of human resources at the universities capable to teach youth related subjects;</a:t>
            </a:r>
          </a:p>
          <a:p>
            <a:r>
              <a:rPr lang="en-US" sz="1500" dirty="0" smtClean="0"/>
              <a:t>Lack of organizations for practical placement for students;</a:t>
            </a:r>
          </a:p>
          <a:p>
            <a:r>
              <a:rPr lang="en-US" sz="1500" dirty="0" smtClean="0"/>
              <a:t>Labor market for the graduates of academic programs in Youth Work</a:t>
            </a:r>
          </a:p>
          <a:p>
            <a:endParaRPr lang="en-US" sz="1500" dirty="0"/>
          </a:p>
          <a:p>
            <a:endParaRPr lang="en-US" sz="15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94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/>
              <a:t>Thank you !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0328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VTI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1E7CA09-9778-4414-AE97-8064B12DA3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27BD4C1-B6B1-4715-ABF9-E660A51A4EA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289AE2-D2AE-49D1-AFAC-3A79F6794255}">
  <ds:schemaRefs>
    <ds:schemaRef ds:uri="16c05727-aa75-4e4a-9b5f-8a80a1165891"/>
    <ds:schemaRef ds:uri="http://purl.org/dc/terms/"/>
    <ds:schemaRef ds:uri="http://schemas.microsoft.com/office/infopath/2007/PartnerControls"/>
    <ds:schemaRef ds:uri="http://schemas.microsoft.com/office/2006/documentManagement/types"/>
    <ds:schemaRef ds:uri="71af3243-3dd4-4a8d-8c0d-dd76da1f02a5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{4D45299B-F67C-440B-B3E6-4066277DDE52}tf33552983_win32</Template>
  <TotalTime>122</TotalTime>
  <Words>266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Franklin Gothic Book</vt:lpstr>
      <vt:lpstr>Franklin Gothic Demi</vt:lpstr>
      <vt:lpstr>Wingdings 2</vt:lpstr>
      <vt:lpstr>DividendVTI</vt:lpstr>
      <vt:lpstr>Youth work in Georgia </vt:lpstr>
      <vt:lpstr>Youth work in Georgia current context -State policy and  Practice </vt:lpstr>
      <vt:lpstr>Youth work in Georgia current context   -  Educational Institutions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Youth work in Georgia</dc:title>
  <dc:creator>Dea Abuladze</dc:creator>
  <cp:lastModifiedBy>user</cp:lastModifiedBy>
  <cp:revision>12</cp:revision>
  <dcterms:created xsi:type="dcterms:W3CDTF">2022-09-16T07:03:37Z</dcterms:created>
  <dcterms:modified xsi:type="dcterms:W3CDTF">2022-09-21T21:47:16Z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