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7" r:id="rId5"/>
    <p:sldId id="258" r:id="rId6"/>
    <p:sldId id="274" r:id="rId7"/>
    <p:sldId id="269" r:id="rId8"/>
    <p:sldId id="273" r:id="rId9"/>
    <p:sldId id="275" r:id="rId10"/>
    <p:sldId id="271" r:id="rId11"/>
    <p:sldId id="272" r:id="rId12"/>
    <p:sldId id="270" r:id="rId13"/>
    <p:sldId id="268"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kki Kiviluoto" initials="HK" lastIdx="1" clrIdx="0">
    <p:extLst>
      <p:ext uri="{19B8F6BF-5375-455C-9EA6-DF929625EA0E}">
        <p15:presenceInfo xmlns:p15="http://schemas.microsoft.com/office/powerpoint/2012/main" userId="0cff2f1f833a5e12" providerId="Windows Live"/>
      </p:ext>
    </p:extLst>
  </p:cmAuthor>
  <p:cmAuthor id="2" name="Päivi Marjanen" initials="PM" lastIdx="1" clrIdx="1">
    <p:extLst>
      <p:ext uri="{19B8F6BF-5375-455C-9EA6-DF929625EA0E}">
        <p15:presenceInfo xmlns:p15="http://schemas.microsoft.com/office/powerpoint/2012/main" userId="S-1-5-21-2075285661-1033405022-1190410857-32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7"/>
  </p:normalViewPr>
  <p:slideViewPr>
    <p:cSldViewPr snapToGrid="0" snapToObjects="1" showGuides="1">
      <p:cViewPr varScale="1">
        <p:scale>
          <a:sx n="64" d="100"/>
          <a:sy n="64" d="100"/>
        </p:scale>
        <p:origin x="68"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08C89-7A52-3A45-954F-E84D2C171053}" type="datetimeFigureOut">
              <a:rPr lang="fi-FI" smtClean="0"/>
              <a:t>22.9.2022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621CC-52E0-DF4F-ABF9-1CB28487B728}" type="slidenum">
              <a:rPr lang="fi-FI" smtClean="0"/>
              <a:t>‹#›</a:t>
            </a:fld>
            <a:endParaRPr lang="fi-FI"/>
          </a:p>
        </p:txBody>
      </p:sp>
    </p:spTree>
    <p:extLst>
      <p:ext uri="{BB962C8B-B14F-4D97-AF65-F5344CB8AC3E}">
        <p14:creationId xmlns:p14="http://schemas.microsoft.com/office/powerpoint/2010/main" val="62082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D0621CC-52E0-DF4F-ABF9-1CB28487B728}" type="slidenum">
              <a:rPr lang="fi-FI" smtClean="0"/>
              <a:t>2</a:t>
            </a:fld>
            <a:endParaRPr lang="fi-FI"/>
          </a:p>
        </p:txBody>
      </p:sp>
    </p:spTree>
    <p:extLst>
      <p:ext uri="{BB962C8B-B14F-4D97-AF65-F5344CB8AC3E}">
        <p14:creationId xmlns:p14="http://schemas.microsoft.com/office/powerpoint/2010/main" val="543781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E858D2CA-81AC-4F42-A1DC-CA12A02759CC}"/>
              </a:ext>
            </a:extLst>
          </p:cNvPr>
          <p:cNvSpPr>
            <a:spLocks noGrp="1"/>
          </p:cNvSpPr>
          <p:nvPr>
            <p:ph type="dt" sz="half" idx="10"/>
          </p:nvPr>
        </p:nvSpPr>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5914FBEA-E7D3-B948-9460-6805232F8466}" type="datetimeFigureOut">
              <a:rPr lang="fi-FI" smtClean="0"/>
              <a:pPr/>
              <a:t>22.9.2022</a:t>
            </a:fld>
            <a:endParaRPr lang="fi-FI"/>
          </a:p>
        </p:txBody>
      </p:sp>
      <p:sp>
        <p:nvSpPr>
          <p:cNvPr id="5" name="Alatunnisteen paikkamerkki 4">
            <a:extLst>
              <a:ext uri="{FF2B5EF4-FFF2-40B4-BE49-F238E27FC236}">
                <a16:creationId xmlns:a16="http://schemas.microsoft.com/office/drawing/2014/main" id="{D39FDAEA-2621-284C-8C94-FE7947E689CE}"/>
              </a:ext>
            </a:extLst>
          </p:cNvPr>
          <p:cNvSpPr>
            <a:spLocks noGrp="1"/>
          </p:cNvSpPr>
          <p:nvPr>
            <p:ph type="ftr" sz="quarter" idx="11"/>
          </p:nvPr>
        </p:nvSpPr>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fi-FI"/>
          </a:p>
        </p:txBody>
      </p:sp>
      <p:sp>
        <p:nvSpPr>
          <p:cNvPr id="2" name="Otsikko 1">
            <a:extLst>
              <a:ext uri="{FF2B5EF4-FFF2-40B4-BE49-F238E27FC236}">
                <a16:creationId xmlns:a16="http://schemas.microsoft.com/office/drawing/2014/main" id="{35C1FBC4-1045-C540-92A5-0D655EFA1870}"/>
              </a:ext>
            </a:extLst>
          </p:cNvPr>
          <p:cNvSpPr>
            <a:spLocks noGrp="1"/>
          </p:cNvSpPr>
          <p:nvPr>
            <p:ph type="ctrTitle"/>
          </p:nvPr>
        </p:nvSpPr>
        <p:spPr>
          <a:xfrm>
            <a:off x="402211" y="790575"/>
            <a:ext cx="9144000" cy="2387600"/>
          </a:xfrm>
        </p:spPr>
        <p:txBody>
          <a:bodyPr anchor="b">
            <a:normAutofit/>
          </a:bodyPr>
          <a:lstStyle>
            <a:lvl1pPr algn="l">
              <a:defRPr sz="4000"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7EEBB2C-A008-1647-ADA5-B8AB293A9190}"/>
              </a:ext>
            </a:extLst>
          </p:cNvPr>
          <p:cNvSpPr>
            <a:spLocks noGrp="1"/>
          </p:cNvSpPr>
          <p:nvPr>
            <p:ph type="subTitle" idx="1"/>
          </p:nvPr>
        </p:nvSpPr>
        <p:spPr>
          <a:xfrm>
            <a:off x="402211" y="3362325"/>
            <a:ext cx="9144000" cy="1655762"/>
          </a:xfrm>
        </p:spPr>
        <p:txBody>
          <a:bodyPr>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6" name="Dian numeron paikkamerkki 5">
            <a:extLst>
              <a:ext uri="{FF2B5EF4-FFF2-40B4-BE49-F238E27FC236}">
                <a16:creationId xmlns:a16="http://schemas.microsoft.com/office/drawing/2014/main" id="{4039A90E-463D-6B4E-9CEA-695C49BEF6FB}"/>
              </a:ext>
            </a:extLst>
          </p:cNvPr>
          <p:cNvSpPr>
            <a:spLocks noGrp="1"/>
          </p:cNvSpPr>
          <p:nvPr>
            <p:ph type="sldNum" sz="quarter" idx="12"/>
          </p:nvPr>
        </p:nvSpPr>
        <p:spPr/>
        <p:txBody>
          <a:bodyPr/>
          <a:lstStyle>
            <a:lvl1pP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D957716-AF1E-F941-9042-99AF730AA399}" type="slidenum">
              <a:rPr lang="fi-FI" smtClean="0"/>
              <a:pPr/>
              <a:t>‹#›</a:t>
            </a:fld>
            <a:endParaRPr lang="fi-FI"/>
          </a:p>
        </p:txBody>
      </p:sp>
    </p:spTree>
    <p:extLst>
      <p:ext uri="{BB962C8B-B14F-4D97-AF65-F5344CB8AC3E}">
        <p14:creationId xmlns:p14="http://schemas.microsoft.com/office/powerpoint/2010/main" val="184286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817158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94371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268972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134907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635407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119333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34028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Otsikko ja sisältö">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B5972B-0F4B-DF41-8518-28D9DAAA2DA5}"/>
              </a:ext>
            </a:extLst>
          </p:cNvPr>
          <p:cNvSpPr>
            <a:spLocks noGrp="1"/>
          </p:cNvSpPr>
          <p:nvPr>
            <p:ph type="title"/>
          </p:nvPr>
        </p:nvSpPr>
        <p:spPr>
          <a:xfrm>
            <a:off x="322385" y="500062"/>
            <a:ext cx="10515600" cy="906707"/>
          </a:xfrm>
        </p:spPr>
        <p:txBody>
          <a:bodyPr anchor="t"/>
          <a:lstStyle>
            <a:lvl1pPr>
              <a:defRPr u="sng"/>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AFBE15DF-B356-ED42-B7FA-0C8FB410BAFF}"/>
              </a:ext>
            </a:extLst>
          </p:cNvPr>
          <p:cNvSpPr>
            <a:spLocks noGrp="1"/>
          </p:cNvSpPr>
          <p:nvPr>
            <p:ph idx="1"/>
          </p:nvPr>
        </p:nvSpPr>
        <p:spPr>
          <a:xfrm>
            <a:off x="838200" y="1509102"/>
            <a:ext cx="5515708" cy="4351338"/>
          </a:xfrm>
        </p:spPr>
        <p:txBody>
          <a:body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3DE1ADC0-FBF7-4941-801D-57426A8E9083}"/>
              </a:ext>
            </a:extLst>
          </p:cNvPr>
          <p:cNvSpPr>
            <a:spLocks noGrp="1"/>
          </p:cNvSpPr>
          <p:nvPr>
            <p:ph type="dt" sz="half" idx="10"/>
          </p:nvPr>
        </p:nvSpPr>
        <p:spPr/>
        <p:txBody>
          <a:bodyPr/>
          <a:lstStyle/>
          <a:p>
            <a:fld id="{5914FBEA-E7D3-B948-9460-6805232F8466}" type="datetimeFigureOut">
              <a:rPr lang="fi-FI" smtClean="0"/>
              <a:t>22.9.2022</a:t>
            </a:fld>
            <a:endParaRPr lang="fi-FI"/>
          </a:p>
        </p:txBody>
      </p:sp>
      <p:sp>
        <p:nvSpPr>
          <p:cNvPr id="5" name="Alatunnisteen paikkamerkki 4">
            <a:extLst>
              <a:ext uri="{FF2B5EF4-FFF2-40B4-BE49-F238E27FC236}">
                <a16:creationId xmlns:a16="http://schemas.microsoft.com/office/drawing/2014/main" id="{E2F1BA6D-1C63-7E42-B7F3-93C62291C4D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0AF567E-B35B-B348-B54E-68F1BD9C51AB}"/>
              </a:ext>
            </a:extLst>
          </p:cNvPr>
          <p:cNvSpPr>
            <a:spLocks noGrp="1"/>
          </p:cNvSpPr>
          <p:nvPr>
            <p:ph type="sldNum" sz="quarter" idx="12"/>
          </p:nvPr>
        </p:nvSpPr>
        <p:spPr/>
        <p:txBody>
          <a:bodyPr/>
          <a:lstStyle/>
          <a:p>
            <a:fld id="{BD957716-AF1E-F941-9042-99AF730AA399}" type="slidenum">
              <a:rPr lang="fi-FI" smtClean="0"/>
              <a:t>‹#›</a:t>
            </a:fld>
            <a:endParaRPr lang="fi-FI"/>
          </a:p>
        </p:txBody>
      </p:sp>
    </p:spTree>
    <p:extLst>
      <p:ext uri="{BB962C8B-B14F-4D97-AF65-F5344CB8AC3E}">
        <p14:creationId xmlns:p14="http://schemas.microsoft.com/office/powerpoint/2010/main" val="260041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BB2CD1-1FA6-1D42-8FB7-E9DDC3A365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26DD653D-A44D-9E4C-B6F2-26765C78D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i-FI" dirty="0"/>
              <a:t>Muokkaa tekstin perustyylejä</a:t>
            </a:r>
          </a:p>
          <a:p>
            <a:pPr lvl="0"/>
            <a:r>
              <a:rPr lang="fi-FI" dirty="0"/>
              <a:t>toinen taso
kolmas taso
neljäs taso
viides taso</a:t>
            </a:r>
          </a:p>
          <a:p>
            <a:endParaRPr lang="fi-FI" dirty="0"/>
          </a:p>
        </p:txBody>
      </p:sp>
      <p:sp>
        <p:nvSpPr>
          <p:cNvPr id="4" name="Päivämäärän paikkamerkki 3">
            <a:extLst>
              <a:ext uri="{FF2B5EF4-FFF2-40B4-BE49-F238E27FC236}">
                <a16:creationId xmlns:a16="http://schemas.microsoft.com/office/drawing/2014/main" id="{01A9D819-EB78-E64F-ABDF-A3122BACC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5914FBEA-E7D3-B948-9460-6805232F8466}" type="datetimeFigureOut">
              <a:rPr lang="fi-FI" smtClean="0"/>
              <a:pPr/>
              <a:t>22.9.2022</a:t>
            </a:fld>
            <a:endParaRPr lang="fi-FI" dirty="0"/>
          </a:p>
        </p:txBody>
      </p:sp>
      <p:sp>
        <p:nvSpPr>
          <p:cNvPr id="5" name="Alatunnisteen paikkamerkki 4">
            <a:extLst>
              <a:ext uri="{FF2B5EF4-FFF2-40B4-BE49-F238E27FC236}">
                <a16:creationId xmlns:a16="http://schemas.microsoft.com/office/drawing/2014/main" id="{35AD8CDE-5C8A-DD41-B26C-E86713E12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fi-FI" dirty="0"/>
          </a:p>
        </p:txBody>
      </p:sp>
      <p:sp>
        <p:nvSpPr>
          <p:cNvPr id="6" name="Dian numeron paikkamerkki 5">
            <a:extLst>
              <a:ext uri="{FF2B5EF4-FFF2-40B4-BE49-F238E27FC236}">
                <a16:creationId xmlns:a16="http://schemas.microsoft.com/office/drawing/2014/main" id="{CE90344C-5021-0646-B05D-607AADE49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BD957716-AF1E-F941-9042-99AF730AA399}" type="slidenum">
              <a:rPr lang="fi-FI" smtClean="0"/>
              <a:pPr/>
              <a:t>‹#›</a:t>
            </a:fld>
            <a:endParaRPr lang="fi-FI"/>
          </a:p>
        </p:txBody>
      </p:sp>
    </p:spTree>
    <p:extLst>
      <p:ext uri="{BB962C8B-B14F-4D97-AF65-F5344CB8AC3E}">
        <p14:creationId xmlns:p14="http://schemas.microsoft.com/office/powerpoint/2010/main" val="2455784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A0E33280-67BC-48E0-A167-5207AB0433F9}"/>
              </a:ext>
            </a:extLst>
          </p:cNvPr>
          <p:cNvSpPr txBox="1"/>
          <p:nvPr/>
        </p:nvSpPr>
        <p:spPr>
          <a:xfrm>
            <a:off x="1910080" y="1789946"/>
            <a:ext cx="7924800" cy="1569660"/>
          </a:xfrm>
          <a:prstGeom prst="rect">
            <a:avLst/>
          </a:prstGeom>
          <a:noFill/>
        </p:spPr>
        <p:txBody>
          <a:bodyPr wrap="square" rtlCol="0">
            <a:spAutoFit/>
          </a:bodyPr>
          <a:lstStyle/>
          <a:p>
            <a:r>
              <a:rPr lang="fi-FI" sz="4800" b="1" dirty="0" err="1"/>
              <a:t>Expert</a:t>
            </a:r>
            <a:r>
              <a:rPr lang="fi-FI" sz="4800" b="1" dirty="0"/>
              <a:t> </a:t>
            </a:r>
            <a:r>
              <a:rPr lang="fi-FI" sz="4800" b="1" dirty="0" err="1"/>
              <a:t>meeting</a:t>
            </a:r>
            <a:r>
              <a:rPr lang="fi-FI" sz="4800" b="1" dirty="0"/>
              <a:t> on </a:t>
            </a:r>
            <a:r>
              <a:rPr lang="fi-FI" sz="4800" b="1" dirty="0" err="1"/>
              <a:t>higher</a:t>
            </a:r>
            <a:r>
              <a:rPr lang="fi-FI" sz="4800" b="1" dirty="0"/>
              <a:t> </a:t>
            </a:r>
            <a:r>
              <a:rPr lang="fi-FI" sz="4800" b="1" dirty="0" err="1"/>
              <a:t>education</a:t>
            </a:r>
            <a:r>
              <a:rPr lang="fi-FI" sz="4800" b="1" dirty="0"/>
              <a:t> in </a:t>
            </a:r>
            <a:r>
              <a:rPr lang="fi-FI" sz="4800" b="1" dirty="0" err="1"/>
              <a:t>youth</a:t>
            </a:r>
            <a:r>
              <a:rPr lang="fi-FI" sz="4800" b="1" dirty="0"/>
              <a:t> </a:t>
            </a:r>
            <a:r>
              <a:rPr lang="fi-FI" sz="4800" b="1" dirty="0" err="1"/>
              <a:t>work</a:t>
            </a:r>
            <a:endParaRPr lang="fi-FI" sz="4800" b="1" dirty="0"/>
          </a:p>
        </p:txBody>
      </p:sp>
      <p:sp>
        <p:nvSpPr>
          <p:cNvPr id="3" name="Tekstiruutu 2">
            <a:extLst>
              <a:ext uri="{FF2B5EF4-FFF2-40B4-BE49-F238E27FC236}">
                <a16:creationId xmlns:a16="http://schemas.microsoft.com/office/drawing/2014/main" id="{780EB472-59C0-419C-A260-87669A6AD319}"/>
              </a:ext>
            </a:extLst>
          </p:cNvPr>
          <p:cNvSpPr txBox="1"/>
          <p:nvPr/>
        </p:nvSpPr>
        <p:spPr>
          <a:xfrm>
            <a:off x="6238240" y="3810000"/>
            <a:ext cx="4643120" cy="1077218"/>
          </a:xfrm>
          <a:prstGeom prst="rect">
            <a:avLst/>
          </a:prstGeom>
          <a:noFill/>
        </p:spPr>
        <p:txBody>
          <a:bodyPr wrap="square" rtlCol="0">
            <a:spAutoFit/>
          </a:bodyPr>
          <a:lstStyle/>
          <a:p>
            <a:r>
              <a:rPr lang="fi-FI" sz="3200" dirty="0"/>
              <a:t>20-23.9.2022 Helsinki</a:t>
            </a:r>
          </a:p>
          <a:p>
            <a:r>
              <a:rPr lang="fi-FI" sz="3200" dirty="0"/>
              <a:t>Päivi Marjanen</a:t>
            </a:r>
          </a:p>
        </p:txBody>
      </p:sp>
    </p:spTree>
    <p:extLst>
      <p:ext uri="{BB962C8B-B14F-4D97-AF65-F5344CB8AC3E}">
        <p14:creationId xmlns:p14="http://schemas.microsoft.com/office/powerpoint/2010/main" val="9045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16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EC1025-D522-F24D-9268-5CD4691CEA52}"/>
              </a:ext>
            </a:extLst>
          </p:cNvPr>
          <p:cNvSpPr>
            <a:spLocks noGrp="1"/>
          </p:cNvSpPr>
          <p:nvPr>
            <p:ph type="title"/>
          </p:nvPr>
        </p:nvSpPr>
        <p:spPr/>
        <p:txBody>
          <a:bodyPr>
            <a:normAutofit/>
          </a:bodyPr>
          <a:lstStyle/>
          <a:p>
            <a:r>
              <a:rPr lang="fi-FI" dirty="0" err="1"/>
              <a:t>Cooperation</a:t>
            </a:r>
            <a:r>
              <a:rPr lang="fi-FI" dirty="0"/>
              <a:t> </a:t>
            </a:r>
            <a:r>
              <a:rPr lang="fi-FI" dirty="0" err="1"/>
              <a:t>internationally</a:t>
            </a:r>
            <a:r>
              <a:rPr lang="fi-FI" dirty="0"/>
              <a:t> in </a:t>
            </a:r>
            <a:r>
              <a:rPr lang="fi-FI" dirty="0" err="1"/>
              <a:t>HEI’s</a:t>
            </a:r>
            <a:endParaRPr lang="fi-FI" dirty="0"/>
          </a:p>
        </p:txBody>
      </p:sp>
      <p:pic>
        <p:nvPicPr>
          <p:cNvPr id="5" name="Sisällön paikkamerkki 4">
            <a:extLst>
              <a:ext uri="{FF2B5EF4-FFF2-40B4-BE49-F238E27FC236}">
                <a16:creationId xmlns:a16="http://schemas.microsoft.com/office/drawing/2014/main" id="{85F30AF5-3236-40A1-AE4E-8BCD69B4DCAD}"/>
              </a:ext>
            </a:extLst>
          </p:cNvPr>
          <p:cNvPicPr>
            <a:picLocks noGrp="1" noChangeAspect="1"/>
          </p:cNvPicPr>
          <p:nvPr>
            <p:ph idx="1"/>
          </p:nvPr>
        </p:nvPicPr>
        <p:blipFill>
          <a:blip r:embed="rId3"/>
          <a:stretch>
            <a:fillRect/>
          </a:stretch>
        </p:blipFill>
        <p:spPr>
          <a:xfrm>
            <a:off x="918036" y="1937577"/>
            <a:ext cx="5616981" cy="3369433"/>
          </a:xfrm>
        </p:spPr>
      </p:pic>
      <p:pic>
        <p:nvPicPr>
          <p:cNvPr id="4" name="Kuva 3">
            <a:extLst>
              <a:ext uri="{FF2B5EF4-FFF2-40B4-BE49-F238E27FC236}">
                <a16:creationId xmlns:a16="http://schemas.microsoft.com/office/drawing/2014/main" id="{9EDE0B88-6928-402F-B0D7-7E9BB61A0D52}"/>
              </a:ext>
            </a:extLst>
          </p:cNvPr>
          <p:cNvPicPr>
            <a:picLocks noChangeAspect="1"/>
          </p:cNvPicPr>
          <p:nvPr/>
        </p:nvPicPr>
        <p:blipFill>
          <a:blip r:embed="rId4"/>
          <a:stretch>
            <a:fillRect/>
          </a:stretch>
        </p:blipFill>
        <p:spPr>
          <a:xfrm>
            <a:off x="7053555" y="1112150"/>
            <a:ext cx="3197507" cy="2398130"/>
          </a:xfrm>
          <a:prstGeom prst="rect">
            <a:avLst/>
          </a:prstGeom>
        </p:spPr>
      </p:pic>
      <p:pic>
        <p:nvPicPr>
          <p:cNvPr id="7" name="Kuva 6">
            <a:extLst>
              <a:ext uri="{FF2B5EF4-FFF2-40B4-BE49-F238E27FC236}">
                <a16:creationId xmlns:a16="http://schemas.microsoft.com/office/drawing/2014/main" id="{650EFDFB-B3F0-44D1-992A-717D5948EDD0}"/>
              </a:ext>
            </a:extLst>
          </p:cNvPr>
          <p:cNvPicPr>
            <a:picLocks noChangeAspect="1"/>
          </p:cNvPicPr>
          <p:nvPr/>
        </p:nvPicPr>
        <p:blipFill>
          <a:blip r:embed="rId5"/>
          <a:stretch>
            <a:fillRect/>
          </a:stretch>
        </p:blipFill>
        <p:spPr>
          <a:xfrm>
            <a:off x="6096000" y="3510280"/>
            <a:ext cx="4673600" cy="2510315"/>
          </a:xfrm>
          <a:prstGeom prst="rect">
            <a:avLst/>
          </a:prstGeom>
        </p:spPr>
      </p:pic>
    </p:spTree>
    <p:extLst>
      <p:ext uri="{BB962C8B-B14F-4D97-AF65-F5344CB8AC3E}">
        <p14:creationId xmlns:p14="http://schemas.microsoft.com/office/powerpoint/2010/main" val="259086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072DF1-292A-40D6-B237-9A4379F8FD5E}"/>
              </a:ext>
            </a:extLst>
          </p:cNvPr>
          <p:cNvSpPr>
            <a:spLocks noGrp="1"/>
          </p:cNvSpPr>
          <p:nvPr>
            <p:ph type="title"/>
          </p:nvPr>
        </p:nvSpPr>
        <p:spPr/>
        <p:txBody>
          <a:bodyPr>
            <a:normAutofit fontScale="90000"/>
          </a:bodyPr>
          <a:lstStyle/>
          <a:p>
            <a:r>
              <a:rPr lang="fi-FI" dirty="0" err="1"/>
              <a:t>Why</a:t>
            </a:r>
            <a:r>
              <a:rPr lang="fi-FI" dirty="0"/>
              <a:t> </a:t>
            </a:r>
            <a:r>
              <a:rPr lang="fi-FI" dirty="0" err="1"/>
              <a:t>international</a:t>
            </a:r>
            <a:r>
              <a:rPr lang="fi-FI" dirty="0"/>
              <a:t> </a:t>
            </a:r>
            <a:r>
              <a:rPr lang="fi-FI" dirty="0" err="1"/>
              <a:t>collaboration</a:t>
            </a:r>
            <a:r>
              <a:rPr lang="fi-FI" dirty="0"/>
              <a:t> is </a:t>
            </a:r>
            <a:r>
              <a:rPr lang="fi-FI" dirty="0" err="1"/>
              <a:t>important</a:t>
            </a:r>
            <a:r>
              <a:rPr lang="fi-FI" dirty="0"/>
              <a:t>?</a:t>
            </a:r>
          </a:p>
        </p:txBody>
      </p:sp>
      <p:sp>
        <p:nvSpPr>
          <p:cNvPr id="3" name="Sisällön paikkamerkki 2">
            <a:extLst>
              <a:ext uri="{FF2B5EF4-FFF2-40B4-BE49-F238E27FC236}">
                <a16:creationId xmlns:a16="http://schemas.microsoft.com/office/drawing/2014/main" id="{BC74741E-D675-4564-93A1-3417AFC196E7}"/>
              </a:ext>
            </a:extLst>
          </p:cNvPr>
          <p:cNvSpPr>
            <a:spLocks noGrp="1"/>
          </p:cNvSpPr>
          <p:nvPr>
            <p:ph idx="1"/>
          </p:nvPr>
        </p:nvSpPr>
        <p:spPr>
          <a:xfrm>
            <a:off x="838200" y="2519680"/>
            <a:ext cx="4668520" cy="3340760"/>
          </a:xfrm>
        </p:spPr>
        <p:txBody>
          <a:bodyPr>
            <a:normAutofit/>
          </a:bodyPr>
          <a:lstStyle/>
          <a:p>
            <a:r>
              <a:rPr lang="fi-FI" sz="3200" dirty="0" err="1"/>
              <a:t>Antje</a:t>
            </a:r>
            <a:r>
              <a:rPr lang="fi-FI" sz="3200" dirty="0"/>
              <a:t> </a:t>
            </a:r>
            <a:r>
              <a:rPr lang="fi-FI" sz="3200" dirty="0" err="1"/>
              <a:t>Rothemund</a:t>
            </a:r>
            <a:endParaRPr lang="fi-FI" sz="3200" dirty="0"/>
          </a:p>
          <a:p>
            <a:pPr marL="0" indent="0">
              <a:buNone/>
            </a:pPr>
            <a:r>
              <a:rPr lang="fi-FI" sz="3200" dirty="0" err="1"/>
              <a:t>Council</a:t>
            </a:r>
            <a:r>
              <a:rPr lang="fi-FI" sz="3200" dirty="0"/>
              <a:t> of Europe: International </a:t>
            </a:r>
            <a:r>
              <a:rPr lang="fi-FI" sz="3200" dirty="0" err="1"/>
              <a:t>youth</a:t>
            </a:r>
            <a:r>
              <a:rPr lang="fi-FI" sz="3200" dirty="0"/>
              <a:t> </a:t>
            </a:r>
            <a:r>
              <a:rPr lang="fi-FI" sz="3200" dirty="0" err="1"/>
              <a:t>work</a:t>
            </a:r>
            <a:r>
              <a:rPr lang="fi-FI" sz="3200" dirty="0"/>
              <a:t> </a:t>
            </a:r>
            <a:r>
              <a:rPr lang="fi-FI" sz="3200" dirty="0" err="1"/>
              <a:t>solves</a:t>
            </a:r>
            <a:r>
              <a:rPr lang="fi-FI" sz="3200" dirty="0"/>
              <a:t> </a:t>
            </a:r>
            <a:r>
              <a:rPr lang="fi-FI" sz="3200" dirty="0" err="1"/>
              <a:t>problems</a:t>
            </a:r>
            <a:endParaRPr lang="fi-FI" sz="3200" dirty="0"/>
          </a:p>
        </p:txBody>
      </p:sp>
      <p:sp>
        <p:nvSpPr>
          <p:cNvPr id="4" name="Tekstiruutu 3">
            <a:extLst>
              <a:ext uri="{FF2B5EF4-FFF2-40B4-BE49-F238E27FC236}">
                <a16:creationId xmlns:a16="http://schemas.microsoft.com/office/drawing/2014/main" id="{2B8CF8A3-3865-4784-A5AD-03E123E9DC0D}"/>
              </a:ext>
            </a:extLst>
          </p:cNvPr>
          <p:cNvSpPr txBox="1"/>
          <p:nvPr/>
        </p:nvSpPr>
        <p:spPr>
          <a:xfrm>
            <a:off x="6360160" y="1509102"/>
            <a:ext cx="4477825" cy="2554545"/>
          </a:xfrm>
          <a:prstGeom prst="rect">
            <a:avLst/>
          </a:prstGeom>
          <a:noFill/>
        </p:spPr>
        <p:txBody>
          <a:bodyPr wrap="square" rtlCol="0">
            <a:spAutoFit/>
          </a:bodyPr>
          <a:lstStyle/>
          <a:p>
            <a:r>
              <a:rPr lang="fi-FI" sz="3200" dirty="0" err="1">
                <a:latin typeface="Tahoma" panose="020B0604030504040204" pitchFamily="34" charset="0"/>
                <a:ea typeface="Tahoma" panose="020B0604030504040204" pitchFamily="34" charset="0"/>
                <a:cs typeface="Tahoma" panose="020B0604030504040204" pitchFamily="34" charset="0"/>
              </a:rPr>
              <a:t>Jadranka</a:t>
            </a:r>
            <a:r>
              <a:rPr lang="fi-FI" sz="3200" dirty="0">
                <a:latin typeface="Tahoma" panose="020B0604030504040204" pitchFamily="34" charset="0"/>
                <a:ea typeface="Tahoma" panose="020B0604030504040204" pitchFamily="34" charset="0"/>
                <a:cs typeface="Tahoma" panose="020B0604030504040204" pitchFamily="34" charset="0"/>
              </a:rPr>
              <a:t> </a:t>
            </a:r>
            <a:r>
              <a:rPr lang="fi-FI" sz="3200" dirty="0" err="1">
                <a:latin typeface="Tahoma" panose="020B0604030504040204" pitchFamily="34" charset="0"/>
                <a:ea typeface="Tahoma" panose="020B0604030504040204" pitchFamily="34" charset="0"/>
                <a:cs typeface="Tahoma" panose="020B0604030504040204" pitchFamily="34" charset="0"/>
              </a:rPr>
              <a:t>Vukovic</a:t>
            </a:r>
            <a:r>
              <a:rPr lang="fi-FI" sz="3200" dirty="0">
                <a:latin typeface="Tahoma" panose="020B0604030504040204" pitchFamily="34" charset="0"/>
                <a:ea typeface="Tahoma" panose="020B0604030504040204" pitchFamily="34" charset="0"/>
                <a:cs typeface="Tahoma" panose="020B0604030504040204" pitchFamily="34" charset="0"/>
              </a:rPr>
              <a:t> </a:t>
            </a:r>
            <a:r>
              <a:rPr lang="fi-FI" sz="3200" dirty="0" err="1">
                <a:latin typeface="Tahoma" panose="020B0604030504040204" pitchFamily="34" charset="0"/>
                <a:ea typeface="Tahoma" panose="020B0604030504040204" pitchFamily="34" charset="0"/>
                <a:cs typeface="Tahoma" panose="020B0604030504040204" pitchFamily="34" charset="0"/>
              </a:rPr>
              <a:t>Johnsson</a:t>
            </a:r>
            <a:r>
              <a:rPr lang="fi-FI" sz="3200" dirty="0">
                <a:latin typeface="Tahoma" panose="020B0604030504040204" pitchFamily="34" charset="0"/>
                <a:ea typeface="Tahoma" panose="020B0604030504040204" pitchFamily="34" charset="0"/>
                <a:cs typeface="Tahoma" panose="020B0604030504040204" pitchFamily="34" charset="0"/>
              </a:rPr>
              <a:t> European </a:t>
            </a:r>
            <a:r>
              <a:rPr lang="fi-FI" sz="3200" dirty="0" err="1">
                <a:latin typeface="Tahoma" panose="020B0604030504040204" pitchFamily="34" charset="0"/>
                <a:ea typeface="Tahoma" panose="020B0604030504040204" pitchFamily="34" charset="0"/>
                <a:cs typeface="Tahoma" panose="020B0604030504040204" pitchFamily="34" charset="0"/>
              </a:rPr>
              <a:t>Comission</a:t>
            </a:r>
            <a:r>
              <a:rPr lang="fi-FI" sz="3200" dirty="0">
                <a:latin typeface="Tahoma" panose="020B0604030504040204" pitchFamily="34" charset="0"/>
                <a:ea typeface="Tahoma" panose="020B0604030504040204" pitchFamily="34" charset="0"/>
                <a:cs typeface="Tahoma" panose="020B0604030504040204" pitchFamily="34" charset="0"/>
              </a:rPr>
              <a:t>:</a:t>
            </a:r>
          </a:p>
          <a:p>
            <a:r>
              <a:rPr lang="fi-FI" sz="3200" dirty="0" err="1">
                <a:latin typeface="Tahoma" panose="020B0604030504040204" pitchFamily="34" charset="0"/>
                <a:ea typeface="Tahoma" panose="020B0604030504040204" pitchFamily="34" charset="0"/>
                <a:cs typeface="Tahoma" panose="020B0604030504040204" pitchFamily="34" charset="0"/>
              </a:rPr>
              <a:t>Cooperation</a:t>
            </a:r>
            <a:r>
              <a:rPr lang="fi-FI" sz="3200" dirty="0">
                <a:latin typeface="Tahoma" panose="020B0604030504040204" pitchFamily="34" charset="0"/>
                <a:ea typeface="Tahoma" panose="020B0604030504040204" pitchFamily="34" charset="0"/>
                <a:cs typeface="Tahoma" panose="020B0604030504040204" pitchFamily="34" charset="0"/>
              </a:rPr>
              <a:t> </a:t>
            </a:r>
            <a:r>
              <a:rPr lang="fi-FI" sz="3200" dirty="0" err="1">
                <a:latin typeface="Tahoma" panose="020B0604030504040204" pitchFamily="34" charset="0"/>
                <a:ea typeface="Tahoma" panose="020B0604030504040204" pitchFamily="34" charset="0"/>
                <a:cs typeface="Tahoma" panose="020B0604030504040204" pitchFamily="34" charset="0"/>
              </a:rPr>
              <a:t>improves</a:t>
            </a:r>
            <a:r>
              <a:rPr lang="fi-FI" sz="3200" dirty="0">
                <a:latin typeface="Tahoma" panose="020B0604030504040204" pitchFamily="34" charset="0"/>
                <a:ea typeface="Tahoma" panose="020B0604030504040204" pitchFamily="34" charset="0"/>
                <a:cs typeface="Tahoma" panose="020B0604030504040204" pitchFamily="34" charset="0"/>
              </a:rPr>
              <a:t> </a:t>
            </a:r>
            <a:r>
              <a:rPr lang="fi-FI" sz="3200" dirty="0" err="1">
                <a:latin typeface="Tahoma" panose="020B0604030504040204" pitchFamily="34" charset="0"/>
                <a:ea typeface="Tahoma" panose="020B0604030504040204" pitchFamily="34" charset="0"/>
                <a:cs typeface="Tahoma" panose="020B0604030504040204" pitchFamily="34" charset="0"/>
              </a:rPr>
              <a:t>quality</a:t>
            </a:r>
            <a:endParaRPr lang="fi-FI"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628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E04901-DBE8-E84E-BF78-5EF2D3C026CF}"/>
              </a:ext>
            </a:extLst>
          </p:cNvPr>
          <p:cNvSpPr>
            <a:spLocks noGrp="1"/>
          </p:cNvSpPr>
          <p:nvPr>
            <p:ph type="title"/>
          </p:nvPr>
        </p:nvSpPr>
        <p:spPr/>
        <p:txBody>
          <a:bodyPr/>
          <a:lstStyle/>
          <a:p>
            <a:r>
              <a:rPr lang="fi-FI" dirty="0"/>
              <a:t>Next </a:t>
            </a:r>
            <a:r>
              <a:rPr lang="fi-FI" dirty="0" err="1"/>
              <a:t>steps</a:t>
            </a:r>
            <a:endParaRPr lang="fi-FI" dirty="0"/>
          </a:p>
        </p:txBody>
      </p:sp>
      <p:sp>
        <p:nvSpPr>
          <p:cNvPr id="5" name="Content Placeholder 4">
            <a:extLst>
              <a:ext uri="{FF2B5EF4-FFF2-40B4-BE49-F238E27FC236}">
                <a16:creationId xmlns:a16="http://schemas.microsoft.com/office/drawing/2014/main" id="{4804EA30-EFDD-8066-0BC6-76FCE9CA4BA4}"/>
              </a:ext>
            </a:extLst>
          </p:cNvPr>
          <p:cNvSpPr>
            <a:spLocks noGrp="1"/>
          </p:cNvSpPr>
          <p:nvPr>
            <p:ph idx="1"/>
          </p:nvPr>
        </p:nvSpPr>
        <p:spPr>
          <a:xfrm>
            <a:off x="838200" y="1509102"/>
            <a:ext cx="3815080" cy="1024112"/>
          </a:xfrm>
        </p:spPr>
        <p:txBody>
          <a:bodyPr>
            <a:normAutofit lnSpcReduction="10000"/>
          </a:bodyPr>
          <a:lstStyle/>
          <a:p>
            <a:r>
              <a:rPr lang="en-US" dirty="0"/>
              <a:t>What kind of collaboration we have now?</a:t>
            </a:r>
          </a:p>
        </p:txBody>
      </p:sp>
      <p:sp>
        <p:nvSpPr>
          <p:cNvPr id="4" name="Ajatuskupla: Pilvi 3">
            <a:extLst>
              <a:ext uri="{FF2B5EF4-FFF2-40B4-BE49-F238E27FC236}">
                <a16:creationId xmlns:a16="http://schemas.microsoft.com/office/drawing/2014/main" id="{780DE1FB-6DF2-4050-BA59-F4BA13DA9A76}"/>
              </a:ext>
            </a:extLst>
          </p:cNvPr>
          <p:cNvSpPr/>
          <p:nvPr/>
        </p:nvSpPr>
        <p:spPr>
          <a:xfrm>
            <a:off x="7644257" y="3088640"/>
            <a:ext cx="3251200" cy="1971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76B06FE7-37C6-4A6B-B3CA-AD2FA6CCE656}"/>
              </a:ext>
            </a:extLst>
          </p:cNvPr>
          <p:cNvSpPr txBox="1"/>
          <p:nvPr/>
        </p:nvSpPr>
        <p:spPr>
          <a:xfrm>
            <a:off x="8260080" y="3810000"/>
            <a:ext cx="1645920" cy="369332"/>
          </a:xfrm>
          <a:prstGeom prst="rect">
            <a:avLst/>
          </a:prstGeom>
          <a:noFill/>
        </p:spPr>
        <p:txBody>
          <a:bodyPr wrap="square" rtlCol="0">
            <a:spAutoFit/>
          </a:bodyPr>
          <a:lstStyle/>
          <a:p>
            <a:r>
              <a:rPr lang="fi-FI" dirty="0"/>
              <a:t>My </a:t>
            </a:r>
            <a:r>
              <a:rPr lang="fi-FI" dirty="0" err="1"/>
              <a:t>dream</a:t>
            </a:r>
            <a:r>
              <a:rPr lang="fi-FI" dirty="0"/>
              <a:t> is…</a:t>
            </a:r>
          </a:p>
        </p:txBody>
      </p:sp>
      <p:sp>
        <p:nvSpPr>
          <p:cNvPr id="9" name="Tekstiruutu 8">
            <a:extLst>
              <a:ext uri="{FF2B5EF4-FFF2-40B4-BE49-F238E27FC236}">
                <a16:creationId xmlns:a16="http://schemas.microsoft.com/office/drawing/2014/main" id="{9D1A83FD-1B46-48AD-B6B3-B0979A2CA811}"/>
              </a:ext>
            </a:extLst>
          </p:cNvPr>
          <p:cNvSpPr txBox="1"/>
          <p:nvPr/>
        </p:nvSpPr>
        <p:spPr>
          <a:xfrm>
            <a:off x="7270623" y="1767840"/>
            <a:ext cx="3624834" cy="830997"/>
          </a:xfrm>
          <a:prstGeom prst="rect">
            <a:avLst/>
          </a:prstGeom>
          <a:noFill/>
        </p:spPr>
        <p:txBody>
          <a:bodyPr wrap="square" rtlCol="0">
            <a:spAutoFit/>
          </a:bodyPr>
          <a:lstStyle/>
          <a:p>
            <a:r>
              <a:rPr lang="en-US" sz="2400" dirty="0"/>
              <a:t>What kind of collaboration we hope in the future? </a:t>
            </a:r>
          </a:p>
        </p:txBody>
      </p:sp>
      <p:sp>
        <p:nvSpPr>
          <p:cNvPr id="10" name="Tekstiruutu 9">
            <a:extLst>
              <a:ext uri="{FF2B5EF4-FFF2-40B4-BE49-F238E27FC236}">
                <a16:creationId xmlns:a16="http://schemas.microsoft.com/office/drawing/2014/main" id="{FD14B7DA-0D62-4460-8EE4-DA3E3610E9B2}"/>
              </a:ext>
            </a:extLst>
          </p:cNvPr>
          <p:cNvSpPr txBox="1"/>
          <p:nvPr/>
        </p:nvSpPr>
        <p:spPr>
          <a:xfrm>
            <a:off x="1442720" y="3190240"/>
            <a:ext cx="3688080" cy="1200329"/>
          </a:xfrm>
          <a:prstGeom prst="rect">
            <a:avLst/>
          </a:prstGeom>
          <a:noFill/>
        </p:spPr>
        <p:txBody>
          <a:bodyPr wrap="square" rtlCol="0">
            <a:spAutoFit/>
          </a:bodyPr>
          <a:lstStyle/>
          <a:p>
            <a:r>
              <a:rPr lang="en-US" sz="2400" b="1" dirty="0"/>
              <a:t>What kind of collaboration improves the lives of young people in Europe?</a:t>
            </a:r>
          </a:p>
        </p:txBody>
      </p:sp>
    </p:spTree>
    <p:extLst>
      <p:ext uri="{BB962C8B-B14F-4D97-AF65-F5344CB8AC3E}">
        <p14:creationId xmlns:p14="http://schemas.microsoft.com/office/powerpoint/2010/main" val="181087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F57C17-8F39-4321-A50F-B64B9009CA86}"/>
              </a:ext>
            </a:extLst>
          </p:cNvPr>
          <p:cNvSpPr>
            <a:spLocks noGrp="1"/>
          </p:cNvSpPr>
          <p:nvPr>
            <p:ph type="title"/>
          </p:nvPr>
        </p:nvSpPr>
        <p:spPr/>
        <p:txBody>
          <a:bodyPr/>
          <a:lstStyle/>
          <a:p>
            <a:r>
              <a:rPr lang="fi-FI" dirty="0" err="1"/>
              <a:t>Wauto</a:t>
            </a:r>
            <a:r>
              <a:rPr lang="fi-FI" dirty="0"/>
              <a:t>, </a:t>
            </a:r>
            <a:r>
              <a:rPr lang="fi-FI" dirty="0" err="1"/>
              <a:t>Finnish</a:t>
            </a:r>
            <a:r>
              <a:rPr lang="fi-FI" dirty="0"/>
              <a:t> mobile </a:t>
            </a:r>
            <a:r>
              <a:rPr lang="fi-FI" dirty="0" err="1"/>
              <a:t>youth</a:t>
            </a:r>
            <a:r>
              <a:rPr lang="fi-FI" dirty="0"/>
              <a:t> </a:t>
            </a:r>
            <a:r>
              <a:rPr lang="fi-FI" dirty="0" err="1"/>
              <a:t>work</a:t>
            </a:r>
            <a:endParaRPr lang="fi-FI" dirty="0"/>
          </a:p>
        </p:txBody>
      </p:sp>
      <p:pic>
        <p:nvPicPr>
          <p:cNvPr id="5" name="Sisällön paikkamerkki 4">
            <a:extLst>
              <a:ext uri="{FF2B5EF4-FFF2-40B4-BE49-F238E27FC236}">
                <a16:creationId xmlns:a16="http://schemas.microsoft.com/office/drawing/2014/main" id="{50AA4CF3-F0A9-4485-A17D-D38D1E6D3412}"/>
              </a:ext>
            </a:extLst>
          </p:cNvPr>
          <p:cNvPicPr>
            <a:picLocks noGrp="1" noChangeAspect="1"/>
          </p:cNvPicPr>
          <p:nvPr>
            <p:ph idx="1"/>
          </p:nvPr>
        </p:nvPicPr>
        <p:blipFill>
          <a:blip r:embed="rId2"/>
          <a:stretch>
            <a:fillRect/>
          </a:stretch>
        </p:blipFill>
        <p:spPr>
          <a:xfrm>
            <a:off x="1248410" y="1871266"/>
            <a:ext cx="5514975" cy="4136231"/>
          </a:xfrm>
        </p:spPr>
      </p:pic>
      <p:pic>
        <p:nvPicPr>
          <p:cNvPr id="7" name="Kuva 6">
            <a:extLst>
              <a:ext uri="{FF2B5EF4-FFF2-40B4-BE49-F238E27FC236}">
                <a16:creationId xmlns:a16="http://schemas.microsoft.com/office/drawing/2014/main" id="{1ED1B11D-8E3F-4963-A108-F1BBC859E6AE}"/>
              </a:ext>
            </a:extLst>
          </p:cNvPr>
          <p:cNvPicPr>
            <a:picLocks noChangeAspect="1"/>
          </p:cNvPicPr>
          <p:nvPr/>
        </p:nvPicPr>
        <p:blipFill>
          <a:blip r:embed="rId3"/>
          <a:stretch>
            <a:fillRect/>
          </a:stretch>
        </p:blipFill>
        <p:spPr>
          <a:xfrm>
            <a:off x="7122160" y="1198406"/>
            <a:ext cx="3821430" cy="4130987"/>
          </a:xfrm>
          <a:prstGeom prst="rect">
            <a:avLst/>
          </a:prstGeom>
        </p:spPr>
      </p:pic>
    </p:spTree>
    <p:extLst>
      <p:ext uri="{BB962C8B-B14F-4D97-AF65-F5344CB8AC3E}">
        <p14:creationId xmlns:p14="http://schemas.microsoft.com/office/powerpoint/2010/main" val="176539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A65CCC-6234-4DFE-84E3-98DA1DC071A5}"/>
              </a:ext>
            </a:extLst>
          </p:cNvPr>
          <p:cNvSpPr>
            <a:spLocks noGrp="1"/>
          </p:cNvSpPr>
          <p:nvPr>
            <p:ph type="title"/>
          </p:nvPr>
        </p:nvSpPr>
        <p:spPr/>
        <p:txBody>
          <a:bodyPr/>
          <a:lstStyle/>
          <a:p>
            <a:r>
              <a:rPr lang="fi-FI" dirty="0" err="1"/>
              <a:t>Forms</a:t>
            </a:r>
            <a:r>
              <a:rPr lang="fi-FI" dirty="0"/>
              <a:t> of </a:t>
            </a:r>
            <a:r>
              <a:rPr lang="fi-FI" dirty="0" err="1"/>
              <a:t>cooperation</a:t>
            </a:r>
            <a:endParaRPr lang="fi-FI" dirty="0"/>
          </a:p>
        </p:txBody>
      </p:sp>
      <p:sp>
        <p:nvSpPr>
          <p:cNvPr id="3" name="Sisällön paikkamerkki 2">
            <a:extLst>
              <a:ext uri="{FF2B5EF4-FFF2-40B4-BE49-F238E27FC236}">
                <a16:creationId xmlns:a16="http://schemas.microsoft.com/office/drawing/2014/main" id="{2C6BA022-FBF4-43FF-8322-67DF0CD493E1}"/>
              </a:ext>
            </a:extLst>
          </p:cNvPr>
          <p:cNvSpPr>
            <a:spLocks noGrp="1"/>
          </p:cNvSpPr>
          <p:nvPr>
            <p:ph idx="1"/>
          </p:nvPr>
        </p:nvSpPr>
        <p:spPr/>
        <p:txBody>
          <a:bodyPr/>
          <a:lstStyle/>
          <a:p>
            <a:r>
              <a:rPr lang="fi-FI" dirty="0" err="1"/>
              <a:t>Common</a:t>
            </a:r>
            <a:r>
              <a:rPr lang="fi-FI" dirty="0"/>
              <a:t> </a:t>
            </a:r>
            <a:r>
              <a:rPr lang="fi-FI" dirty="0" err="1"/>
              <a:t>research</a:t>
            </a:r>
            <a:r>
              <a:rPr lang="fi-FI" dirty="0"/>
              <a:t>, </a:t>
            </a:r>
          </a:p>
          <a:p>
            <a:r>
              <a:rPr lang="fi-FI" dirty="0" err="1"/>
              <a:t>Joint</a:t>
            </a:r>
            <a:r>
              <a:rPr lang="fi-FI" dirty="0"/>
              <a:t> </a:t>
            </a:r>
            <a:r>
              <a:rPr lang="fi-FI" dirty="0" err="1"/>
              <a:t>degree</a:t>
            </a:r>
            <a:r>
              <a:rPr lang="fi-FI" dirty="0"/>
              <a:t> </a:t>
            </a:r>
            <a:r>
              <a:rPr lang="fi-FI" dirty="0" err="1"/>
              <a:t>programs</a:t>
            </a:r>
            <a:r>
              <a:rPr lang="fi-FI" dirty="0"/>
              <a:t>, </a:t>
            </a:r>
          </a:p>
          <a:p>
            <a:r>
              <a:rPr lang="fi-FI" dirty="0" err="1"/>
              <a:t>Development</a:t>
            </a:r>
            <a:r>
              <a:rPr lang="fi-FI" dirty="0"/>
              <a:t> of </a:t>
            </a:r>
            <a:r>
              <a:rPr lang="fi-FI" dirty="0" err="1"/>
              <a:t>practices</a:t>
            </a:r>
            <a:r>
              <a:rPr lang="fi-FI" dirty="0"/>
              <a:t> , </a:t>
            </a:r>
          </a:p>
          <a:p>
            <a:r>
              <a:rPr lang="fi-FI" dirty="0" err="1"/>
              <a:t>Seminars</a:t>
            </a:r>
            <a:endParaRPr lang="fi-FI" dirty="0"/>
          </a:p>
          <a:p>
            <a:r>
              <a:rPr lang="fi-FI" dirty="0"/>
              <a:t>International </a:t>
            </a:r>
            <a:r>
              <a:rPr lang="fi-FI" dirty="0" err="1"/>
              <a:t>webinars</a:t>
            </a:r>
            <a:r>
              <a:rPr lang="fi-FI" dirty="0"/>
              <a:t> for </a:t>
            </a:r>
            <a:r>
              <a:rPr lang="fi-FI" dirty="0" err="1"/>
              <a:t>students</a:t>
            </a:r>
            <a:endParaRPr lang="fi-FI" dirty="0"/>
          </a:p>
          <a:p>
            <a:r>
              <a:rPr lang="fi-FI" dirty="0"/>
              <a:t>…</a:t>
            </a:r>
          </a:p>
          <a:p>
            <a:endParaRPr lang="fi-FI" dirty="0"/>
          </a:p>
        </p:txBody>
      </p:sp>
    </p:spTree>
    <p:extLst>
      <p:ext uri="{BB962C8B-B14F-4D97-AF65-F5344CB8AC3E}">
        <p14:creationId xmlns:p14="http://schemas.microsoft.com/office/powerpoint/2010/main" val="185461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8C521-8114-3648-BAAE-3ACC49972703}"/>
              </a:ext>
            </a:extLst>
          </p:cNvPr>
          <p:cNvSpPr>
            <a:spLocks noGrp="1"/>
          </p:cNvSpPr>
          <p:nvPr>
            <p:ph type="title"/>
          </p:nvPr>
        </p:nvSpPr>
        <p:spPr/>
        <p:txBody>
          <a:bodyPr/>
          <a:lstStyle/>
          <a:p>
            <a:r>
              <a:rPr lang="fi-FI" dirty="0" err="1"/>
              <a:t>Themes</a:t>
            </a:r>
            <a:r>
              <a:rPr lang="fi-FI" dirty="0"/>
              <a:t> 1 and 2</a:t>
            </a:r>
          </a:p>
        </p:txBody>
      </p:sp>
      <p:sp>
        <p:nvSpPr>
          <p:cNvPr id="3" name="Sisällön paikkamerkki 2">
            <a:extLst>
              <a:ext uri="{FF2B5EF4-FFF2-40B4-BE49-F238E27FC236}">
                <a16:creationId xmlns:a16="http://schemas.microsoft.com/office/drawing/2014/main" id="{8BAC63A8-50C3-314F-B217-C2DDE1ED61E6}"/>
              </a:ext>
            </a:extLst>
          </p:cNvPr>
          <p:cNvSpPr>
            <a:spLocks noGrp="1"/>
          </p:cNvSpPr>
          <p:nvPr>
            <p:ph idx="1"/>
          </p:nvPr>
        </p:nvSpPr>
        <p:spPr>
          <a:xfrm>
            <a:off x="838200" y="1509102"/>
            <a:ext cx="5115560" cy="4351338"/>
          </a:xfrm>
        </p:spPr>
        <p:txBody>
          <a:bodyPr/>
          <a:lstStyle/>
          <a:p>
            <a:r>
              <a:rPr lang="en-GB" b="1" dirty="0"/>
              <a:t>1. Current phenomena in the context of European youth work</a:t>
            </a:r>
            <a:endParaRPr lang="fi-FI" dirty="0"/>
          </a:p>
          <a:p>
            <a:r>
              <a:rPr lang="en-GB" dirty="0"/>
              <a:t>The idea of this workshop is to find tools to share information and seek cooperation on new phenomena and contexts of youth work in Europe. The aim is to strengthen together our anticipation knowledge of European youth work.</a:t>
            </a:r>
            <a:endParaRPr lang="fi-FI" dirty="0"/>
          </a:p>
          <a:p>
            <a:endParaRPr lang="fi-FI" dirty="0"/>
          </a:p>
        </p:txBody>
      </p:sp>
      <p:sp>
        <p:nvSpPr>
          <p:cNvPr id="4" name="Tekstiruutu 3">
            <a:extLst>
              <a:ext uri="{FF2B5EF4-FFF2-40B4-BE49-F238E27FC236}">
                <a16:creationId xmlns:a16="http://schemas.microsoft.com/office/drawing/2014/main" id="{2C3BDDF0-5F4D-4C6F-BB3D-94370945F91E}"/>
              </a:ext>
            </a:extLst>
          </p:cNvPr>
          <p:cNvSpPr txBox="1"/>
          <p:nvPr/>
        </p:nvSpPr>
        <p:spPr>
          <a:xfrm>
            <a:off x="6096000" y="1509102"/>
            <a:ext cx="5222240" cy="3323987"/>
          </a:xfrm>
          <a:prstGeom prst="rect">
            <a:avLst/>
          </a:prstGeom>
          <a:noFill/>
        </p:spPr>
        <p:txBody>
          <a:bodyPr wrap="square" rtlCol="0">
            <a:spAutoFit/>
          </a:bodyPr>
          <a:lstStyle/>
          <a:p>
            <a:r>
              <a:rPr lang="fi-FI" sz="2400" b="1" dirty="0">
                <a:latin typeface="Tahoma" panose="020B0604030504040204" pitchFamily="34" charset="0"/>
                <a:ea typeface="Tahoma" panose="020B0604030504040204" pitchFamily="34" charset="0"/>
                <a:cs typeface="Tahoma" panose="020B0604030504040204" pitchFamily="34" charset="0"/>
              </a:rPr>
              <a:t>2. How to </a:t>
            </a:r>
            <a:r>
              <a:rPr lang="fi-FI" sz="2400" b="1" dirty="0" err="1">
                <a:latin typeface="Tahoma" panose="020B0604030504040204" pitchFamily="34" charset="0"/>
                <a:ea typeface="Tahoma" panose="020B0604030504040204" pitchFamily="34" charset="0"/>
                <a:cs typeface="Tahoma" panose="020B0604030504040204" pitchFamily="34" charset="0"/>
              </a:rPr>
              <a:t>develop</a:t>
            </a:r>
            <a:r>
              <a:rPr lang="fi-FI" sz="2400" b="1" dirty="0">
                <a:latin typeface="Tahoma" panose="020B0604030504040204" pitchFamily="34" charset="0"/>
                <a:ea typeface="Tahoma" panose="020B0604030504040204" pitchFamily="34" charset="0"/>
                <a:cs typeface="Tahoma" panose="020B0604030504040204" pitchFamily="34" charset="0"/>
              </a:rPr>
              <a:t> a </a:t>
            </a:r>
            <a:r>
              <a:rPr lang="fi-FI" sz="2400" b="1" dirty="0" err="1">
                <a:latin typeface="Tahoma" panose="020B0604030504040204" pitchFamily="34" charset="0"/>
                <a:ea typeface="Tahoma" panose="020B0604030504040204" pitchFamily="34" charset="0"/>
                <a:cs typeface="Tahoma" panose="020B0604030504040204" pitchFamily="34" charset="0"/>
              </a:rPr>
              <a:t>new</a:t>
            </a:r>
            <a:r>
              <a:rPr lang="fi-FI" sz="2400" b="1" dirty="0">
                <a:latin typeface="Tahoma" panose="020B0604030504040204" pitchFamily="34" charset="0"/>
                <a:ea typeface="Tahoma" panose="020B0604030504040204" pitchFamily="34" charset="0"/>
                <a:cs typeface="Tahoma" panose="020B0604030504040204" pitchFamily="34" charset="0"/>
              </a:rPr>
              <a:t> </a:t>
            </a:r>
            <a:r>
              <a:rPr lang="fi-FI" sz="2400" b="1" dirty="0" err="1">
                <a:latin typeface="Tahoma" panose="020B0604030504040204" pitchFamily="34" charset="0"/>
                <a:ea typeface="Tahoma" panose="020B0604030504040204" pitchFamily="34" charset="0"/>
                <a:cs typeface="Tahoma" panose="020B0604030504040204" pitchFamily="34" charset="0"/>
              </a:rPr>
              <a:t>higher</a:t>
            </a:r>
            <a:r>
              <a:rPr lang="fi-FI" sz="2400" b="1" dirty="0">
                <a:latin typeface="Tahoma" panose="020B0604030504040204" pitchFamily="34" charset="0"/>
                <a:ea typeface="Tahoma" panose="020B0604030504040204" pitchFamily="34" charset="0"/>
                <a:cs typeface="Tahoma" panose="020B0604030504040204" pitchFamily="34" charset="0"/>
              </a:rPr>
              <a:t> </a:t>
            </a:r>
            <a:r>
              <a:rPr lang="fi-FI" sz="2400" b="1" dirty="0" err="1">
                <a:latin typeface="Tahoma" panose="020B0604030504040204" pitchFamily="34" charset="0"/>
                <a:ea typeface="Tahoma" panose="020B0604030504040204" pitchFamily="34" charset="0"/>
                <a:cs typeface="Tahoma" panose="020B0604030504040204" pitchFamily="34" charset="0"/>
              </a:rPr>
              <a:t>education</a:t>
            </a:r>
            <a:r>
              <a:rPr lang="fi-FI" sz="2400" b="1" dirty="0">
                <a:latin typeface="Tahoma" panose="020B0604030504040204" pitchFamily="34" charset="0"/>
                <a:ea typeface="Tahoma" panose="020B0604030504040204" pitchFamily="34" charset="0"/>
                <a:cs typeface="Tahoma" panose="020B0604030504040204" pitchFamily="34" charset="0"/>
              </a:rPr>
              <a:t> </a:t>
            </a:r>
            <a:r>
              <a:rPr lang="fi-FI" sz="2400" b="1" dirty="0" err="1">
                <a:latin typeface="Tahoma" panose="020B0604030504040204" pitchFamily="34" charset="0"/>
                <a:ea typeface="Tahoma" panose="020B0604030504040204" pitchFamily="34" charset="0"/>
                <a:cs typeface="Tahoma" panose="020B0604030504040204" pitchFamily="34" charset="0"/>
              </a:rPr>
              <a:t>study</a:t>
            </a:r>
            <a:r>
              <a:rPr lang="fi-FI" sz="2400" b="1" dirty="0">
                <a:latin typeface="Tahoma" panose="020B0604030504040204" pitchFamily="34" charset="0"/>
                <a:ea typeface="Tahoma" panose="020B0604030504040204" pitchFamily="34" charset="0"/>
                <a:cs typeface="Tahoma" panose="020B0604030504040204" pitchFamily="34" charset="0"/>
              </a:rPr>
              <a:t> </a:t>
            </a:r>
            <a:r>
              <a:rPr lang="fi-FI" sz="2400" b="1" dirty="0" err="1">
                <a:latin typeface="Tahoma" panose="020B0604030504040204" pitchFamily="34" charset="0"/>
                <a:ea typeface="Tahoma" panose="020B0604030504040204" pitchFamily="34" charset="0"/>
                <a:cs typeface="Tahoma" panose="020B0604030504040204" pitchFamily="34" charset="0"/>
              </a:rPr>
              <a:t>programme</a:t>
            </a:r>
            <a:r>
              <a:rPr lang="fi-FI" sz="2400" b="1" dirty="0">
                <a:latin typeface="Tahoma" panose="020B0604030504040204" pitchFamily="34" charset="0"/>
                <a:ea typeface="Tahoma" panose="020B0604030504040204" pitchFamily="34" charset="0"/>
                <a:cs typeface="Tahoma" panose="020B0604030504040204" pitchFamily="34" charset="0"/>
              </a:rPr>
              <a:t> for </a:t>
            </a:r>
            <a:r>
              <a:rPr lang="fi-FI" sz="2400" b="1" dirty="0" err="1">
                <a:latin typeface="Tahoma" panose="020B0604030504040204" pitchFamily="34" charset="0"/>
                <a:ea typeface="Tahoma" panose="020B0604030504040204" pitchFamily="34" charset="0"/>
                <a:cs typeface="Tahoma" panose="020B0604030504040204" pitchFamily="34" charset="0"/>
              </a:rPr>
              <a:t>youth</a:t>
            </a:r>
            <a:r>
              <a:rPr lang="fi-FI" sz="2400" b="1" dirty="0">
                <a:latin typeface="Tahoma" panose="020B0604030504040204" pitchFamily="34" charset="0"/>
                <a:ea typeface="Tahoma" panose="020B0604030504040204" pitchFamily="34" charset="0"/>
                <a:cs typeface="Tahoma" panose="020B0604030504040204" pitchFamily="34" charset="0"/>
              </a:rPr>
              <a:t> </a:t>
            </a:r>
            <a:r>
              <a:rPr lang="fi-FI" sz="2400" b="1" dirty="0" err="1">
                <a:latin typeface="Tahoma" panose="020B0604030504040204" pitchFamily="34" charset="0"/>
                <a:ea typeface="Tahoma" panose="020B0604030504040204" pitchFamily="34" charset="0"/>
                <a:cs typeface="Tahoma" panose="020B0604030504040204" pitchFamily="34" charset="0"/>
              </a:rPr>
              <a:t>workers</a:t>
            </a:r>
            <a:r>
              <a:rPr lang="fi-FI" sz="2400" b="1" dirty="0">
                <a:latin typeface="Tahoma" panose="020B0604030504040204" pitchFamily="34" charset="0"/>
                <a:ea typeface="Tahoma" panose="020B0604030504040204" pitchFamily="34" charset="0"/>
                <a:cs typeface="Tahoma" panose="020B0604030504040204" pitchFamily="34" charset="0"/>
              </a:rPr>
              <a:t>?</a:t>
            </a:r>
          </a:p>
          <a:p>
            <a:endParaRPr lang="fi-FI" sz="2400" b="1" dirty="0">
              <a:latin typeface="Tahoma" panose="020B0604030504040204" pitchFamily="34" charset="0"/>
              <a:ea typeface="Tahoma" panose="020B0604030504040204" pitchFamily="34" charset="0"/>
              <a:cs typeface="Tahoma" panose="020B0604030504040204" pitchFamily="34" charset="0"/>
            </a:endParaRPr>
          </a:p>
          <a:p>
            <a:r>
              <a:rPr lang="fi-FI" sz="2400" dirty="0" err="1">
                <a:latin typeface="Tahoma" panose="020B0604030504040204" pitchFamily="34" charset="0"/>
                <a:ea typeface="Tahoma" panose="020B0604030504040204" pitchFamily="34" charset="0"/>
                <a:cs typeface="Tahoma" panose="020B0604030504040204" pitchFamily="34" charset="0"/>
              </a:rPr>
              <a:t>The</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aim</a:t>
            </a:r>
            <a:r>
              <a:rPr lang="fi-FI" sz="2400" dirty="0">
                <a:latin typeface="Tahoma" panose="020B0604030504040204" pitchFamily="34" charset="0"/>
                <a:ea typeface="Tahoma" panose="020B0604030504040204" pitchFamily="34" charset="0"/>
                <a:cs typeface="Tahoma" panose="020B0604030504040204" pitchFamily="34" charset="0"/>
              </a:rPr>
              <a:t> of </a:t>
            </a:r>
            <a:r>
              <a:rPr lang="fi-FI" sz="2400" dirty="0" err="1">
                <a:latin typeface="Tahoma" panose="020B0604030504040204" pitchFamily="34" charset="0"/>
                <a:ea typeface="Tahoma" panose="020B0604030504040204" pitchFamily="34" charset="0"/>
                <a:cs typeface="Tahoma" panose="020B0604030504040204" pitchFamily="34" charset="0"/>
              </a:rPr>
              <a:t>this</a:t>
            </a:r>
            <a:r>
              <a:rPr lang="fi-FI" sz="2400" dirty="0">
                <a:latin typeface="Tahoma" panose="020B0604030504040204" pitchFamily="34" charset="0"/>
                <a:ea typeface="Tahoma" panose="020B0604030504040204" pitchFamily="34" charset="0"/>
                <a:cs typeface="Tahoma" panose="020B0604030504040204" pitchFamily="34" charset="0"/>
              </a:rPr>
              <a:t> workshop is to </a:t>
            </a:r>
            <a:r>
              <a:rPr lang="fi-FI" sz="2400" dirty="0" err="1">
                <a:latin typeface="Tahoma" panose="020B0604030504040204" pitchFamily="34" charset="0"/>
                <a:ea typeface="Tahoma" panose="020B0604030504040204" pitchFamily="34" charset="0"/>
                <a:cs typeface="Tahoma" panose="020B0604030504040204" pitchFamily="34" charset="0"/>
              </a:rPr>
              <a:t>change</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ideas</a:t>
            </a:r>
            <a:r>
              <a:rPr lang="fi-FI" sz="2400" dirty="0">
                <a:latin typeface="Tahoma" panose="020B0604030504040204" pitchFamily="34" charset="0"/>
                <a:ea typeface="Tahoma" panose="020B0604030504040204" pitchFamily="34" charset="0"/>
                <a:cs typeface="Tahoma" panose="020B0604030504040204" pitchFamily="34" charset="0"/>
              </a:rPr>
              <a:t> and </a:t>
            </a:r>
            <a:r>
              <a:rPr lang="fi-FI" sz="2400" dirty="0" err="1">
                <a:latin typeface="Tahoma" panose="020B0604030504040204" pitchFamily="34" charset="0"/>
                <a:ea typeface="Tahoma" panose="020B0604030504040204" pitchFamily="34" charset="0"/>
                <a:cs typeface="Tahoma" panose="020B0604030504040204" pitchFamily="34" charset="0"/>
              </a:rPr>
              <a:t>experiences</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about</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youth</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work</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studies</a:t>
            </a:r>
            <a:r>
              <a:rPr lang="fi-FI" sz="2400" dirty="0">
                <a:latin typeface="Tahoma" panose="020B0604030504040204" pitchFamily="34" charset="0"/>
                <a:ea typeface="Tahoma" panose="020B0604030504040204" pitchFamily="34" charset="0"/>
                <a:cs typeface="Tahoma" panose="020B0604030504040204" pitchFamily="34" charset="0"/>
              </a:rPr>
              <a:t> and </a:t>
            </a:r>
            <a:r>
              <a:rPr lang="fi-FI" sz="2400" dirty="0" err="1">
                <a:latin typeface="Tahoma" panose="020B0604030504040204" pitchFamily="34" charset="0"/>
                <a:ea typeface="Tahoma" panose="020B0604030504040204" pitchFamily="34" charset="0"/>
                <a:cs typeface="Tahoma" panose="020B0604030504040204" pitchFamily="34" charset="0"/>
              </a:rPr>
              <a:t>develop</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new</a:t>
            </a:r>
            <a:r>
              <a:rPr lang="fi-FI" sz="2400" dirty="0">
                <a:latin typeface="Tahoma" panose="020B0604030504040204" pitchFamily="34" charset="0"/>
                <a:ea typeface="Tahoma" panose="020B0604030504040204" pitchFamily="34" charset="0"/>
                <a:cs typeface="Tahoma" panose="020B0604030504040204" pitchFamily="34" charset="0"/>
              </a:rPr>
              <a:t> </a:t>
            </a:r>
            <a:r>
              <a:rPr lang="fi-FI" sz="2400" dirty="0" err="1">
                <a:latin typeface="Tahoma" panose="020B0604030504040204" pitchFamily="34" charset="0"/>
                <a:ea typeface="Tahoma" panose="020B0604030504040204" pitchFamily="34" charset="0"/>
                <a:cs typeface="Tahoma" panose="020B0604030504040204" pitchFamily="34" charset="0"/>
              </a:rPr>
              <a:t>contacts</a:t>
            </a:r>
            <a:r>
              <a:rPr lang="fi-FI" sz="2400" dirty="0">
                <a:latin typeface="Tahoma" panose="020B0604030504040204" pitchFamily="34" charset="0"/>
                <a:ea typeface="Tahoma" panose="020B0604030504040204" pitchFamily="34" charset="0"/>
                <a:cs typeface="Tahoma" panose="020B0604030504040204" pitchFamily="34" charset="0"/>
              </a:rPr>
              <a:t> and </a:t>
            </a:r>
            <a:r>
              <a:rPr lang="fi-FI" sz="2400" dirty="0" err="1">
                <a:latin typeface="Tahoma" panose="020B0604030504040204" pitchFamily="34" charset="0"/>
                <a:ea typeface="Tahoma" panose="020B0604030504040204" pitchFamily="34" charset="0"/>
                <a:cs typeface="Tahoma" panose="020B0604030504040204" pitchFamily="34" charset="0"/>
              </a:rPr>
              <a:t>contents</a:t>
            </a:r>
            <a:br>
              <a:rPr lang="fi-FI" b="1" dirty="0">
                <a:latin typeface="Tahoma" panose="020B0604030504040204" pitchFamily="34" charset="0"/>
                <a:ea typeface="Tahoma" panose="020B0604030504040204" pitchFamily="34" charset="0"/>
                <a:cs typeface="Tahoma" panose="020B0604030504040204" pitchFamily="34" charset="0"/>
              </a:rPr>
            </a:br>
            <a:endParaRPr lang="fi-FI"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662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F06556-8546-4AEA-9955-44D0D41B481A}"/>
              </a:ext>
            </a:extLst>
          </p:cNvPr>
          <p:cNvSpPr>
            <a:spLocks noGrp="1"/>
          </p:cNvSpPr>
          <p:nvPr>
            <p:ph type="title"/>
          </p:nvPr>
        </p:nvSpPr>
        <p:spPr/>
        <p:txBody>
          <a:bodyPr/>
          <a:lstStyle/>
          <a:p>
            <a:r>
              <a:rPr lang="fi-FI" dirty="0" err="1"/>
              <a:t>Themes</a:t>
            </a:r>
            <a:r>
              <a:rPr lang="fi-FI" dirty="0"/>
              <a:t> 3 and 4</a:t>
            </a:r>
          </a:p>
        </p:txBody>
      </p:sp>
      <p:sp>
        <p:nvSpPr>
          <p:cNvPr id="3" name="Sisällön paikkamerkki 2">
            <a:extLst>
              <a:ext uri="{FF2B5EF4-FFF2-40B4-BE49-F238E27FC236}">
                <a16:creationId xmlns:a16="http://schemas.microsoft.com/office/drawing/2014/main" id="{D62983F8-9549-4460-ADA2-64A00B469DF6}"/>
              </a:ext>
            </a:extLst>
          </p:cNvPr>
          <p:cNvSpPr>
            <a:spLocks noGrp="1"/>
          </p:cNvSpPr>
          <p:nvPr>
            <p:ph idx="1"/>
          </p:nvPr>
        </p:nvSpPr>
        <p:spPr>
          <a:xfrm>
            <a:off x="838200" y="1509102"/>
            <a:ext cx="5257800" cy="4351338"/>
          </a:xfrm>
        </p:spPr>
        <p:txBody>
          <a:bodyPr>
            <a:normAutofit/>
          </a:bodyPr>
          <a:lstStyle/>
          <a:p>
            <a:r>
              <a:rPr lang="en-US" b="1" dirty="0"/>
              <a:t>3. Promotion of higher education in youth work in European level</a:t>
            </a:r>
          </a:p>
          <a:p>
            <a:pPr marL="0" indent="0">
              <a:buNone/>
            </a:pPr>
            <a:r>
              <a:rPr lang="en-US" dirty="0"/>
              <a:t>The aim of the workshop is to discuss:</a:t>
            </a:r>
          </a:p>
          <a:p>
            <a:pPr marL="0" indent="0">
              <a:buNone/>
            </a:pPr>
            <a:r>
              <a:rPr lang="en-US" dirty="0"/>
              <a:t>- how higher education   institutions can better showcase their knowhow in youth   work education</a:t>
            </a:r>
          </a:p>
          <a:p>
            <a:pPr marL="0" indent="0">
              <a:buNone/>
            </a:pPr>
            <a:r>
              <a:rPr lang="en-US" dirty="0"/>
              <a:t>- how can we promote together the value of youth workers HE in Europe</a:t>
            </a:r>
          </a:p>
          <a:p>
            <a:endParaRPr lang="fi-FI" dirty="0"/>
          </a:p>
        </p:txBody>
      </p:sp>
      <p:sp>
        <p:nvSpPr>
          <p:cNvPr id="5" name="Tekstiruutu 4">
            <a:extLst>
              <a:ext uri="{FF2B5EF4-FFF2-40B4-BE49-F238E27FC236}">
                <a16:creationId xmlns:a16="http://schemas.microsoft.com/office/drawing/2014/main" id="{D7B836A4-F058-4102-B644-19F39A4FB04E}"/>
              </a:ext>
            </a:extLst>
          </p:cNvPr>
          <p:cNvSpPr txBox="1"/>
          <p:nvPr/>
        </p:nvSpPr>
        <p:spPr>
          <a:xfrm>
            <a:off x="6319520" y="1509102"/>
            <a:ext cx="4612640" cy="3046988"/>
          </a:xfrm>
          <a:prstGeom prst="rect">
            <a:avLst/>
          </a:prstGeom>
          <a:noFill/>
        </p:spPr>
        <p:txBody>
          <a:bodyPr wrap="square" rtlCol="0">
            <a:spAutoFit/>
          </a:bodyPr>
          <a:lstStyle/>
          <a:p>
            <a:r>
              <a:rPr lang="fi-FI" sz="2400" b="1" dirty="0">
                <a:latin typeface="Tahoma" panose="020B0604030504040204" pitchFamily="34" charset="0"/>
                <a:ea typeface="Tahoma" panose="020B0604030504040204" pitchFamily="34" charset="0"/>
                <a:cs typeface="Tahoma" panose="020B0604030504040204" pitchFamily="34" charset="0"/>
              </a:rPr>
              <a:t>4. European </a:t>
            </a:r>
            <a:r>
              <a:rPr lang="fi-FI" sz="2400" b="1" dirty="0" err="1">
                <a:latin typeface="Tahoma" panose="020B0604030504040204" pitchFamily="34" charset="0"/>
                <a:ea typeface="Tahoma" panose="020B0604030504040204" pitchFamily="34" charset="0"/>
                <a:cs typeface="Tahoma" panose="020B0604030504040204" pitchFamily="34" charset="0"/>
              </a:rPr>
              <a:t>Universities</a:t>
            </a:r>
            <a:endParaRPr lang="fi-FI" sz="2400" b="1"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The aim of this workshop is to discuss European Universities Initiative and explore possibilities it offers to</a:t>
            </a:r>
            <a:endParaRPr lang="fi-FI"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the development of youth work education in higher education.</a:t>
            </a:r>
            <a:endParaRPr lang="fi-FI" sz="2400" dirty="0">
              <a:latin typeface="Tahoma" panose="020B0604030504040204" pitchFamily="34" charset="0"/>
              <a:ea typeface="Tahoma" panose="020B0604030504040204" pitchFamily="34" charset="0"/>
              <a:cs typeface="Tahoma" panose="020B0604030504040204" pitchFamily="34" charset="0"/>
            </a:endParaRPr>
          </a:p>
          <a:p>
            <a:endParaRPr lang="fi-FI"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949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8D59E5-8F53-F847-B273-4BF3EE5261CC}"/>
              </a:ext>
            </a:extLst>
          </p:cNvPr>
          <p:cNvSpPr>
            <a:spLocks noGrp="1"/>
          </p:cNvSpPr>
          <p:nvPr>
            <p:ph type="title"/>
          </p:nvPr>
        </p:nvSpPr>
        <p:spPr/>
        <p:txBody>
          <a:bodyPr/>
          <a:lstStyle/>
          <a:p>
            <a:r>
              <a:rPr lang="fi-FI" dirty="0"/>
              <a:t>Next </a:t>
            </a:r>
            <a:r>
              <a:rPr lang="fi-FI" dirty="0" err="1"/>
              <a:t>steps</a:t>
            </a:r>
            <a:endParaRPr lang="fi-FI" dirty="0"/>
          </a:p>
        </p:txBody>
      </p:sp>
      <p:sp>
        <p:nvSpPr>
          <p:cNvPr id="3" name="Sisällön paikkamerkki 2">
            <a:extLst>
              <a:ext uri="{FF2B5EF4-FFF2-40B4-BE49-F238E27FC236}">
                <a16:creationId xmlns:a16="http://schemas.microsoft.com/office/drawing/2014/main" id="{898F2975-D5E4-ED4F-A2F0-9204C7F7A384}"/>
              </a:ext>
            </a:extLst>
          </p:cNvPr>
          <p:cNvSpPr>
            <a:spLocks noGrp="1"/>
          </p:cNvSpPr>
          <p:nvPr>
            <p:ph idx="1"/>
          </p:nvPr>
        </p:nvSpPr>
        <p:spPr>
          <a:xfrm>
            <a:off x="838200" y="1509102"/>
            <a:ext cx="8996680" cy="4351338"/>
          </a:xfrm>
        </p:spPr>
        <p:txBody>
          <a:bodyPr/>
          <a:lstStyle/>
          <a:p>
            <a:r>
              <a:rPr lang="fi-FI" dirty="0"/>
              <a:t>Schedule</a:t>
            </a:r>
          </a:p>
          <a:p>
            <a:r>
              <a:rPr lang="fi-FI" dirty="0"/>
              <a:t>11.00 – 11.55 Team </a:t>
            </a:r>
            <a:r>
              <a:rPr lang="fi-FI" dirty="0" err="1"/>
              <a:t>works</a:t>
            </a:r>
            <a:endParaRPr lang="fi-FI" dirty="0"/>
          </a:p>
          <a:p>
            <a:r>
              <a:rPr lang="fi-FI" dirty="0"/>
              <a:t>11.55-12.10 </a:t>
            </a:r>
            <a:r>
              <a:rPr lang="fi-FI" dirty="0" err="1"/>
              <a:t>Discourse</a:t>
            </a:r>
            <a:endParaRPr lang="fi-FI" dirty="0"/>
          </a:p>
          <a:p>
            <a:endParaRPr lang="fi-FI" dirty="0"/>
          </a:p>
        </p:txBody>
      </p:sp>
    </p:spTree>
    <p:extLst>
      <p:ext uri="{BB962C8B-B14F-4D97-AF65-F5344CB8AC3E}">
        <p14:creationId xmlns:p14="http://schemas.microsoft.com/office/powerpoint/2010/main" val="22496373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2486821EC55E0C4995142872EF383516" ma:contentTypeVersion="13" ma:contentTypeDescription="Luo uusi asiakirja." ma:contentTypeScope="" ma:versionID="f233ce5ba7c6ece0ee4012764062b5ff">
  <xsd:schema xmlns:xsd="http://www.w3.org/2001/XMLSchema" xmlns:xs="http://www.w3.org/2001/XMLSchema" xmlns:p="http://schemas.microsoft.com/office/2006/metadata/properties" xmlns:ns3="b38e211e-f754-422a-9b56-e6cb1438011f" xmlns:ns4="592acd61-4ec6-421d-8d08-ab4b760c7950" targetNamespace="http://schemas.microsoft.com/office/2006/metadata/properties" ma:root="true" ma:fieldsID="d90ed7f9cdc93da3729a71c1f8804057" ns3:_="" ns4:_="">
    <xsd:import namespace="b38e211e-f754-422a-9b56-e6cb1438011f"/>
    <xsd:import namespace="592acd61-4ec6-421d-8d08-ab4b760c79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8e211e-f754-422a-9b56-e6cb14380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2acd61-4ec6-421d-8d08-ab4b760c7950"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SharingHintHash" ma:index="12"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B3529C-9378-4AEB-8106-9E2EAC54C671}">
  <ds:schemaRefs>
    <ds:schemaRef ds:uri="http://schemas.microsoft.com/office/2006/documentManagement/types"/>
    <ds:schemaRef ds:uri="http://schemas.microsoft.com/office/infopath/2007/PartnerControls"/>
    <ds:schemaRef ds:uri="b38e211e-f754-422a-9b56-e6cb1438011f"/>
    <ds:schemaRef ds:uri="http://purl.org/dc/terms/"/>
    <ds:schemaRef ds:uri="http://www.w3.org/XML/1998/namespace"/>
    <ds:schemaRef ds:uri="http://schemas.microsoft.com/office/2006/metadata/properties"/>
    <ds:schemaRef ds:uri="http://purl.org/dc/dcmitype/"/>
    <ds:schemaRef ds:uri="592acd61-4ec6-421d-8d08-ab4b760c7950"/>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CEF8C5C-6C21-4F1E-A55F-CFCF8ACF42E0}">
  <ds:schemaRefs>
    <ds:schemaRef ds:uri="http://schemas.microsoft.com/sharepoint/v3/contenttype/forms"/>
  </ds:schemaRefs>
</ds:datastoreItem>
</file>

<file path=customXml/itemProps3.xml><?xml version="1.0" encoding="utf-8"?>
<ds:datastoreItem xmlns:ds="http://schemas.openxmlformats.org/officeDocument/2006/customXml" ds:itemID="{61C6AB0B-6224-4B65-9A2A-7A35FB959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8e211e-f754-422a-9b56-e6cb1438011f"/>
    <ds:schemaRef ds:uri="592acd61-4ec6-421d-8d08-ab4b760c7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4787</TotalTime>
  <Words>301</Words>
  <Application>Microsoft Office PowerPoint</Application>
  <PresentationFormat>Laajakuva</PresentationFormat>
  <Paragraphs>41</Paragraphs>
  <Slides>10</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Tahoma</vt:lpstr>
      <vt:lpstr>Office-teema</vt:lpstr>
      <vt:lpstr>PowerPoint-esitys</vt:lpstr>
      <vt:lpstr>Cooperation internationally in HEI’s</vt:lpstr>
      <vt:lpstr>Why international collaboration is important?</vt:lpstr>
      <vt:lpstr>Next steps</vt:lpstr>
      <vt:lpstr>Wauto, Finnish mobile youth work</vt:lpstr>
      <vt:lpstr>Forms of cooperation</vt:lpstr>
      <vt:lpstr>Themes 1 and 2</vt:lpstr>
      <vt:lpstr>Themes 3 and 4</vt:lpstr>
      <vt:lpstr>Next steps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Humak-PowerPoint</dc:title>
  <dc:subject>Humanistinen ammattikorkeakoulu</dc:subject>
  <dc:creator>Humak</dc:creator>
  <cp:keywords/>
  <dc:description/>
  <cp:lastModifiedBy>Päivi Marjanen</cp:lastModifiedBy>
  <cp:revision>90</cp:revision>
  <cp:lastPrinted>2020-12-16T13:41:47Z</cp:lastPrinted>
  <dcterms:created xsi:type="dcterms:W3CDTF">2020-11-30T13:26:45Z</dcterms:created>
  <dcterms:modified xsi:type="dcterms:W3CDTF">2022-09-22T16:09:55Z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0x0101002486821EC55E0C4995142872EF383516</vt:lpwstr>
  </property>
</Properties>
</file>