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3.xml" ContentType="application/vnd.openxmlformats-officedocument.theme+xml"/>
  <Override PartName="/ppt/slideLayouts/slideLayout33.xml" ContentType="application/vnd.openxmlformats-officedocument.presentationml.slideLayout+xml"/>
  <Override PartName="/ppt/theme/theme14.xml" ContentType="application/vnd.openxmlformats-officedocument.theme+xml"/>
  <Override PartName="/ppt/slideLayouts/slideLayout34.xml" ContentType="application/vnd.openxmlformats-officedocument.presentationml.slideLayout+xml"/>
  <Override PartName="/ppt/theme/theme15.xml" ContentType="application/vnd.openxmlformats-officedocument.theme+xml"/>
  <Override PartName="/ppt/slideLayouts/slideLayout35.xml" ContentType="application/vnd.openxmlformats-officedocument.presentationml.slideLayout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0" r:id="rId2"/>
    <p:sldMasterId id="2147483652" r:id="rId3"/>
    <p:sldMasterId id="2147483653" r:id="rId4"/>
    <p:sldMasterId id="2147483654" r:id="rId5"/>
    <p:sldMasterId id="2147483656" r:id="rId6"/>
    <p:sldMasterId id="2147483658" r:id="rId7"/>
    <p:sldMasterId id="2147483659" r:id="rId8"/>
    <p:sldMasterId id="2147483662" r:id="rId9"/>
    <p:sldMasterId id="2147483663" r:id="rId10"/>
    <p:sldMasterId id="2147483664" r:id="rId11"/>
    <p:sldMasterId id="2147483665" r:id="rId12"/>
    <p:sldMasterId id="2147483666" r:id="rId13"/>
    <p:sldMasterId id="2147483673" r:id="rId14"/>
    <p:sldMasterId id="2147483670" r:id="rId15"/>
    <p:sldMasterId id="2147483671" r:id="rId16"/>
  </p:sldMasterIdLst>
  <p:sldIdLst>
    <p:sldId id="261" r:id="rId17"/>
    <p:sldId id="263" r:id="rId18"/>
    <p:sldId id="258" r:id="rId19"/>
    <p:sldId id="259" r:id="rId20"/>
    <p:sldId id="260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6EF6B-E1A8-460E-BE9F-14BCC1EC5C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y-GB"/>
        </a:p>
      </dgm:t>
    </dgm:pt>
    <dgm:pt modelId="{7B84CC6C-7356-4AA2-8E7B-D356912AA803}">
      <dgm:prSet/>
      <dgm:spPr/>
      <dgm:t>
        <a:bodyPr/>
        <a:lstStyle/>
        <a:p>
          <a:r>
            <a:rPr lang="cy-GB" b="1"/>
            <a:t>Session Aims </a:t>
          </a:r>
          <a:endParaRPr lang="cy-GB"/>
        </a:p>
      </dgm:t>
    </dgm:pt>
    <dgm:pt modelId="{34A1759A-E2B8-4AD2-A951-810C2ADD0441}" type="parTrans" cxnId="{6C4CC630-D1F4-4ACD-8664-678E6FA2FCED}">
      <dgm:prSet/>
      <dgm:spPr/>
      <dgm:t>
        <a:bodyPr/>
        <a:lstStyle/>
        <a:p>
          <a:endParaRPr lang="cy-GB"/>
        </a:p>
      </dgm:t>
    </dgm:pt>
    <dgm:pt modelId="{C6B76EC7-6A18-4985-9EF7-1AF53A47C1D0}" type="sibTrans" cxnId="{6C4CC630-D1F4-4ACD-8664-678E6FA2FCED}">
      <dgm:prSet/>
      <dgm:spPr/>
      <dgm:t>
        <a:bodyPr/>
        <a:lstStyle/>
        <a:p>
          <a:endParaRPr lang="cy-GB"/>
        </a:p>
      </dgm:t>
    </dgm:pt>
    <dgm:pt modelId="{5AC01138-B94F-4351-8BAC-BF49F7BC3981}" type="pres">
      <dgm:prSet presAssocID="{CAF6EF6B-E1A8-460E-BE9F-14BCC1EC5CE3}" presName="linear" presStyleCnt="0">
        <dgm:presLayoutVars>
          <dgm:animLvl val="lvl"/>
          <dgm:resizeHandles val="exact"/>
        </dgm:presLayoutVars>
      </dgm:prSet>
      <dgm:spPr/>
    </dgm:pt>
    <dgm:pt modelId="{30BDDF3E-FB70-4842-8FBA-7E19C87D942D}" type="pres">
      <dgm:prSet presAssocID="{7B84CC6C-7356-4AA2-8E7B-D356912AA80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15902C-B9DE-4176-A355-61AB20D55482}" type="presOf" srcId="{CAF6EF6B-E1A8-460E-BE9F-14BCC1EC5CE3}" destId="{5AC01138-B94F-4351-8BAC-BF49F7BC3981}" srcOrd="0" destOrd="0" presId="urn:microsoft.com/office/officeart/2005/8/layout/vList2"/>
    <dgm:cxn modelId="{6C4CC630-D1F4-4ACD-8664-678E6FA2FCED}" srcId="{CAF6EF6B-E1A8-460E-BE9F-14BCC1EC5CE3}" destId="{7B84CC6C-7356-4AA2-8E7B-D356912AA803}" srcOrd="0" destOrd="0" parTransId="{34A1759A-E2B8-4AD2-A951-810C2ADD0441}" sibTransId="{C6B76EC7-6A18-4985-9EF7-1AF53A47C1D0}"/>
    <dgm:cxn modelId="{B9983766-26FE-4DDA-9642-67B518B688E5}" type="presOf" srcId="{7B84CC6C-7356-4AA2-8E7B-D356912AA803}" destId="{30BDDF3E-FB70-4842-8FBA-7E19C87D942D}" srcOrd="0" destOrd="0" presId="urn:microsoft.com/office/officeart/2005/8/layout/vList2"/>
    <dgm:cxn modelId="{001F5A05-37C2-4871-AC56-B5E0254E4F2A}" type="presParOf" srcId="{5AC01138-B94F-4351-8BAC-BF49F7BC3981}" destId="{30BDDF3E-FB70-4842-8FBA-7E19C87D94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298F7-886A-423E-BB63-0649A02481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y-GB"/>
        </a:p>
      </dgm:t>
    </dgm:pt>
    <dgm:pt modelId="{037AC9B8-5763-450A-932E-1F9C5FE7B510}">
      <dgm:prSet/>
      <dgm:spPr/>
      <dgm:t>
        <a:bodyPr/>
        <a:lstStyle/>
        <a:p>
          <a:r>
            <a:rPr lang="cy-GB" b="1"/>
            <a:t>Historical and Policy Contexts </a:t>
          </a:r>
          <a:endParaRPr lang="cy-GB"/>
        </a:p>
      </dgm:t>
    </dgm:pt>
    <dgm:pt modelId="{D8AF75D3-9AA2-42E8-B261-C10FD2A83555}" type="parTrans" cxnId="{96BF968D-C0E0-4E2A-A400-5A754F0A58F4}">
      <dgm:prSet/>
      <dgm:spPr/>
      <dgm:t>
        <a:bodyPr/>
        <a:lstStyle/>
        <a:p>
          <a:endParaRPr lang="cy-GB"/>
        </a:p>
      </dgm:t>
    </dgm:pt>
    <dgm:pt modelId="{FA57583E-8F75-4A5C-8454-B3C854786F60}" type="sibTrans" cxnId="{96BF968D-C0E0-4E2A-A400-5A754F0A58F4}">
      <dgm:prSet/>
      <dgm:spPr/>
      <dgm:t>
        <a:bodyPr/>
        <a:lstStyle/>
        <a:p>
          <a:endParaRPr lang="cy-GB"/>
        </a:p>
      </dgm:t>
    </dgm:pt>
    <dgm:pt modelId="{A9886EE4-A327-4AA7-8AFF-4F1EA1F9DCBF}" type="pres">
      <dgm:prSet presAssocID="{214298F7-886A-423E-BB63-0649A02481C9}" presName="linear" presStyleCnt="0">
        <dgm:presLayoutVars>
          <dgm:animLvl val="lvl"/>
          <dgm:resizeHandles val="exact"/>
        </dgm:presLayoutVars>
      </dgm:prSet>
      <dgm:spPr/>
    </dgm:pt>
    <dgm:pt modelId="{C4673435-1E57-45B5-8F32-724D0FA9F116}" type="pres">
      <dgm:prSet presAssocID="{037AC9B8-5763-450A-932E-1F9C5FE7B51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CA673C-4A28-4FF2-84FC-3F8BC09C5DA0}" type="presOf" srcId="{214298F7-886A-423E-BB63-0649A02481C9}" destId="{A9886EE4-A327-4AA7-8AFF-4F1EA1F9DCBF}" srcOrd="0" destOrd="0" presId="urn:microsoft.com/office/officeart/2005/8/layout/vList2"/>
    <dgm:cxn modelId="{96BF968D-C0E0-4E2A-A400-5A754F0A58F4}" srcId="{214298F7-886A-423E-BB63-0649A02481C9}" destId="{037AC9B8-5763-450A-932E-1F9C5FE7B510}" srcOrd="0" destOrd="0" parTransId="{D8AF75D3-9AA2-42E8-B261-C10FD2A83555}" sibTransId="{FA57583E-8F75-4A5C-8454-B3C854786F60}"/>
    <dgm:cxn modelId="{C420C2B5-682C-4FA5-8D48-BA9E60665A5F}" type="presOf" srcId="{037AC9B8-5763-450A-932E-1F9C5FE7B510}" destId="{C4673435-1E57-45B5-8F32-724D0FA9F116}" srcOrd="0" destOrd="0" presId="urn:microsoft.com/office/officeart/2005/8/layout/vList2"/>
    <dgm:cxn modelId="{1DEB85AC-D3A8-4E52-81C4-89B9B809775B}" type="presParOf" srcId="{A9886EE4-A327-4AA7-8AFF-4F1EA1F9DCBF}" destId="{C4673435-1E57-45B5-8F32-724D0FA9F1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81F99-94C3-49A8-9A88-3E37959F0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y-GB"/>
        </a:p>
      </dgm:t>
    </dgm:pt>
    <dgm:pt modelId="{DB0511A0-926B-48C4-AA8C-05E424E62028}">
      <dgm:prSet/>
      <dgm:spPr/>
      <dgm:t>
        <a:bodyPr/>
        <a:lstStyle/>
        <a:p>
          <a:r>
            <a:rPr lang="cy-GB"/>
            <a:t>Programmes and their Development: </a:t>
          </a:r>
        </a:p>
      </dgm:t>
    </dgm:pt>
    <dgm:pt modelId="{399D5E93-95EB-434A-B214-26F569F1D6E7}" type="parTrans" cxnId="{AC33166D-4BCF-4B88-B713-6343D4594415}">
      <dgm:prSet/>
      <dgm:spPr/>
      <dgm:t>
        <a:bodyPr/>
        <a:lstStyle/>
        <a:p>
          <a:endParaRPr lang="cy-GB"/>
        </a:p>
      </dgm:t>
    </dgm:pt>
    <dgm:pt modelId="{37857A82-B388-49A5-B803-0188B3FDAAAF}" type="sibTrans" cxnId="{AC33166D-4BCF-4B88-B713-6343D4594415}">
      <dgm:prSet/>
      <dgm:spPr/>
      <dgm:t>
        <a:bodyPr/>
        <a:lstStyle/>
        <a:p>
          <a:endParaRPr lang="cy-GB"/>
        </a:p>
      </dgm:t>
    </dgm:pt>
    <dgm:pt modelId="{5FF5D7AC-9363-40B0-9080-56E8ADC9B56B}" type="pres">
      <dgm:prSet presAssocID="{E0481F99-94C3-49A8-9A88-3E37959F065F}" presName="linear" presStyleCnt="0">
        <dgm:presLayoutVars>
          <dgm:animLvl val="lvl"/>
          <dgm:resizeHandles val="exact"/>
        </dgm:presLayoutVars>
      </dgm:prSet>
      <dgm:spPr/>
    </dgm:pt>
    <dgm:pt modelId="{8C5643C5-AB57-4BE4-9FE9-91DFDD286665}" type="pres">
      <dgm:prSet presAssocID="{DB0511A0-926B-48C4-AA8C-05E424E6202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3074E1C-B714-4D77-8484-C502548374E9}" type="presOf" srcId="{E0481F99-94C3-49A8-9A88-3E37959F065F}" destId="{5FF5D7AC-9363-40B0-9080-56E8ADC9B56B}" srcOrd="0" destOrd="0" presId="urn:microsoft.com/office/officeart/2005/8/layout/vList2"/>
    <dgm:cxn modelId="{45FAC047-6068-4963-A359-2A1043A2B735}" type="presOf" srcId="{DB0511A0-926B-48C4-AA8C-05E424E62028}" destId="{8C5643C5-AB57-4BE4-9FE9-91DFDD286665}" srcOrd="0" destOrd="0" presId="urn:microsoft.com/office/officeart/2005/8/layout/vList2"/>
    <dgm:cxn modelId="{AC33166D-4BCF-4B88-B713-6343D4594415}" srcId="{E0481F99-94C3-49A8-9A88-3E37959F065F}" destId="{DB0511A0-926B-48C4-AA8C-05E424E62028}" srcOrd="0" destOrd="0" parTransId="{399D5E93-95EB-434A-B214-26F569F1D6E7}" sibTransId="{37857A82-B388-49A5-B803-0188B3FDAAAF}"/>
    <dgm:cxn modelId="{72A2AA21-8378-436B-9302-07D08E99FD97}" type="presParOf" srcId="{5FF5D7AC-9363-40B0-9080-56E8ADC9B56B}" destId="{8C5643C5-AB57-4BE4-9FE9-91DFDD2866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26EE0E-8424-425F-A0DA-671B2CC8D0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y-GB"/>
        </a:p>
      </dgm:t>
    </dgm:pt>
    <dgm:pt modelId="{82D5725F-1BF6-45E6-9367-9DE40542B19E}">
      <dgm:prSet/>
      <dgm:spPr/>
      <dgm:t>
        <a:bodyPr/>
        <a:lstStyle/>
        <a:p>
          <a:r>
            <a:rPr lang="cy-GB" b="1"/>
            <a:t>Delivery </a:t>
          </a:r>
          <a:endParaRPr lang="cy-GB"/>
        </a:p>
      </dgm:t>
    </dgm:pt>
    <dgm:pt modelId="{D7ABEDEC-1A40-4AA7-88DC-AB34ABFABD92}" type="parTrans" cxnId="{FF0CF9B5-F07A-419A-B673-0541DD4282C7}">
      <dgm:prSet/>
      <dgm:spPr/>
      <dgm:t>
        <a:bodyPr/>
        <a:lstStyle/>
        <a:p>
          <a:endParaRPr lang="cy-GB"/>
        </a:p>
      </dgm:t>
    </dgm:pt>
    <dgm:pt modelId="{C5EFB5B6-F1CE-43C5-98CC-B759FCF2BBFB}" type="sibTrans" cxnId="{FF0CF9B5-F07A-419A-B673-0541DD4282C7}">
      <dgm:prSet/>
      <dgm:spPr/>
      <dgm:t>
        <a:bodyPr/>
        <a:lstStyle/>
        <a:p>
          <a:endParaRPr lang="cy-GB"/>
        </a:p>
      </dgm:t>
    </dgm:pt>
    <dgm:pt modelId="{188D9ABB-963E-4F9F-A13D-498D28FE6911}" type="pres">
      <dgm:prSet presAssocID="{D826EE0E-8424-425F-A0DA-671B2CC8D04C}" presName="linear" presStyleCnt="0">
        <dgm:presLayoutVars>
          <dgm:animLvl val="lvl"/>
          <dgm:resizeHandles val="exact"/>
        </dgm:presLayoutVars>
      </dgm:prSet>
      <dgm:spPr/>
    </dgm:pt>
    <dgm:pt modelId="{6D446FA2-AC54-42BE-9224-BE93E530E3F1}" type="pres">
      <dgm:prSet presAssocID="{82D5725F-1BF6-45E6-9367-9DE40542B19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F0CF9B5-F07A-419A-B673-0541DD4282C7}" srcId="{D826EE0E-8424-425F-A0DA-671B2CC8D04C}" destId="{82D5725F-1BF6-45E6-9367-9DE40542B19E}" srcOrd="0" destOrd="0" parTransId="{D7ABEDEC-1A40-4AA7-88DC-AB34ABFABD92}" sibTransId="{C5EFB5B6-F1CE-43C5-98CC-B759FCF2BBFB}"/>
    <dgm:cxn modelId="{C92E38DA-B2F0-42A7-8562-3D98EFFECC12}" type="presOf" srcId="{D826EE0E-8424-425F-A0DA-671B2CC8D04C}" destId="{188D9ABB-963E-4F9F-A13D-498D28FE6911}" srcOrd="0" destOrd="0" presId="urn:microsoft.com/office/officeart/2005/8/layout/vList2"/>
    <dgm:cxn modelId="{82E34EEA-3EC6-423F-BF05-BC7F6E35B5EB}" type="presOf" srcId="{82D5725F-1BF6-45E6-9367-9DE40542B19E}" destId="{6D446FA2-AC54-42BE-9224-BE93E530E3F1}" srcOrd="0" destOrd="0" presId="urn:microsoft.com/office/officeart/2005/8/layout/vList2"/>
    <dgm:cxn modelId="{1F6C1B51-52DB-4702-A62B-C3DAF89C0790}" type="presParOf" srcId="{188D9ABB-963E-4F9F-A13D-498D28FE6911}" destId="{6D446FA2-AC54-42BE-9224-BE93E530E3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DF3E-FB70-4842-8FBA-7E19C87D942D}">
      <dsp:nvSpPr>
        <dsp:cNvPr id="0" name=""/>
        <dsp:cNvSpPr/>
      </dsp:nvSpPr>
      <dsp:spPr>
        <a:xfrm>
          <a:off x="0" y="36"/>
          <a:ext cx="11481847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4000" b="1" kern="1200"/>
            <a:t>Session Aims </a:t>
          </a:r>
          <a:endParaRPr lang="cy-GB" sz="4000" kern="1200"/>
        </a:p>
      </dsp:txBody>
      <dsp:txXfrm>
        <a:off x="46834" y="46870"/>
        <a:ext cx="11388179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73435-1E57-45B5-8F32-724D0FA9F116}">
      <dsp:nvSpPr>
        <dsp:cNvPr id="0" name=""/>
        <dsp:cNvSpPr/>
      </dsp:nvSpPr>
      <dsp:spPr>
        <a:xfrm>
          <a:off x="0" y="36"/>
          <a:ext cx="81141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4000" b="1" kern="1200"/>
            <a:t>Historical and Policy Contexts </a:t>
          </a:r>
          <a:endParaRPr lang="cy-GB" sz="4000" kern="1200"/>
        </a:p>
      </dsp:txBody>
      <dsp:txXfrm>
        <a:off x="46834" y="46870"/>
        <a:ext cx="8020432" cy="865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643C5-AB57-4BE4-9FE9-91DFDD286665}">
      <dsp:nvSpPr>
        <dsp:cNvPr id="0" name=""/>
        <dsp:cNvSpPr/>
      </dsp:nvSpPr>
      <dsp:spPr>
        <a:xfrm>
          <a:off x="0" y="11717"/>
          <a:ext cx="8113712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900" kern="1200"/>
            <a:t>Programmes and their Development: </a:t>
          </a:r>
        </a:p>
      </dsp:txBody>
      <dsp:txXfrm>
        <a:off x="45663" y="57380"/>
        <a:ext cx="8022386" cy="84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46FA2-AC54-42BE-9224-BE93E530E3F1}">
      <dsp:nvSpPr>
        <dsp:cNvPr id="0" name=""/>
        <dsp:cNvSpPr/>
      </dsp:nvSpPr>
      <dsp:spPr>
        <a:xfrm>
          <a:off x="0" y="36"/>
          <a:ext cx="81141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4000" b="1" kern="1200"/>
            <a:t>Delivery </a:t>
          </a:r>
          <a:endParaRPr lang="cy-GB" sz="4000" kern="1200"/>
        </a:p>
      </dsp:txBody>
      <dsp:txXfrm>
        <a:off x="46834" y="46870"/>
        <a:ext cx="8020432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1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120BAC-8BB6-8D48-AEA4-9B5FFDB1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365125"/>
            <a:ext cx="11481847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DC37EA-7DCE-E848-AFB4-62911D37D1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219" y="1461331"/>
            <a:ext cx="5569009" cy="394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6F50A3-3F45-C749-8B72-B1A7848A1E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64774" y="1461331"/>
            <a:ext cx="5569009" cy="394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94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120BAC-8BB6-8D48-AEA4-9B5FFDB1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365125"/>
            <a:ext cx="11481847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DC37EA-7DCE-E848-AFB4-62911D3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461331"/>
            <a:ext cx="11481847" cy="394022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78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120BAC-8BB6-8D48-AEA4-9B5FFDB1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365125"/>
            <a:ext cx="11481847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DC37EA-7DCE-E848-AFB4-62911D37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461331"/>
            <a:ext cx="11481847" cy="3940228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69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A672C8-C6E9-DB40-B41B-4DA95BF3B5A0}"/>
              </a:ext>
            </a:extLst>
          </p:cNvPr>
          <p:cNvSpPr txBox="1">
            <a:spLocks/>
          </p:cNvSpPr>
          <p:nvPr userDrawn="1"/>
        </p:nvSpPr>
        <p:spPr>
          <a:xfrm>
            <a:off x="355076" y="2427005"/>
            <a:ext cx="11481847" cy="39402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148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A672C8-C6E9-DB40-B41B-4DA95BF3B5A0}"/>
              </a:ext>
            </a:extLst>
          </p:cNvPr>
          <p:cNvSpPr txBox="1">
            <a:spLocks/>
          </p:cNvSpPr>
          <p:nvPr userDrawn="1"/>
        </p:nvSpPr>
        <p:spPr>
          <a:xfrm>
            <a:off x="355076" y="2427005"/>
            <a:ext cx="11481847" cy="394022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53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A672C8-C6E9-DB40-B41B-4DA95BF3B5A0}"/>
              </a:ext>
            </a:extLst>
          </p:cNvPr>
          <p:cNvSpPr txBox="1">
            <a:spLocks/>
          </p:cNvSpPr>
          <p:nvPr userDrawn="1"/>
        </p:nvSpPr>
        <p:spPr>
          <a:xfrm>
            <a:off x="355076" y="2427005"/>
            <a:ext cx="11481847" cy="3940228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81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60C73-4261-B74E-BF8B-6B66F39390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219" y="2503918"/>
            <a:ext cx="5569009" cy="394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5C33459-AD9D-944E-9761-1B674CB6D1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64774" y="2503918"/>
            <a:ext cx="5569009" cy="394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60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9C8F47-570C-1145-97D0-56E081D6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966" y="365125"/>
            <a:ext cx="8114100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3DDF15-7026-0445-A974-9959229C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966" y="1461331"/>
            <a:ext cx="8114100" cy="5031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34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9C8F47-570C-1145-97D0-56E081D6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966" y="365125"/>
            <a:ext cx="8114100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3DDF15-7026-0445-A974-9959229C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966" y="1461331"/>
            <a:ext cx="8114100" cy="503154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051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74C34E4-0ECB-E341-95B5-1E2C353C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966" y="365125"/>
            <a:ext cx="8114100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AC11C8F-2B85-4346-8F0A-EB630D40F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966" y="1461331"/>
            <a:ext cx="8114100" cy="5031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8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67D72-5AB2-8643-8633-40F3233C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1470582"/>
            <a:ext cx="5213809" cy="37518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46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74C34E4-0ECB-E341-95B5-1E2C353C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966" y="365125"/>
            <a:ext cx="8114100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AC11C8F-2B85-4346-8F0A-EB630D40F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966" y="1461331"/>
            <a:ext cx="8114100" cy="5031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891B86-FE8F-6745-8177-3D09B13ABC8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934" y="1461331"/>
            <a:ext cx="2912559" cy="5031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7873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image 2 c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74C34E4-0ECB-E341-95B5-1E2C353C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966" y="365125"/>
            <a:ext cx="8114100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AC11C8F-2B85-4346-8F0A-EB630D40F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966" y="1461331"/>
            <a:ext cx="8114100" cy="503154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891B86-FE8F-6745-8177-3D09B13ABC8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934" y="1461331"/>
            <a:ext cx="2912559" cy="5031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9333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1BB4B68-E1E7-9144-B1F1-49E95DC3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7" y="365125"/>
            <a:ext cx="8114100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0E8DC2-EB37-9643-9BDC-BDCEFE68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7" y="1461331"/>
            <a:ext cx="8114100" cy="503154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020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1BB4B68-E1E7-9144-B1F1-49E95DC3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7" y="365125"/>
            <a:ext cx="8114100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0E8DC2-EB37-9643-9BDC-BDCEFE68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7" y="1461331"/>
            <a:ext cx="8114100" cy="503154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36411D-5BDF-3E46-BF19-B9D5A83511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682527" y="365125"/>
            <a:ext cx="3159096" cy="503154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0263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354159-3CF1-6048-ADC9-27260C97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7" y="365125"/>
            <a:ext cx="8114100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43DC8F-E148-B847-A2F7-055E5BB8A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7" y="1461331"/>
            <a:ext cx="8114100" cy="503154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528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 text_image bc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CBFE8A-C6F7-A544-8F31-0CCDED409E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A6CC141-D3C3-CF46-8806-6EF9ECBF0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6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 text_image bckgr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7C85027-557F-564E-B900-62504E7DC9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604F21-C270-C641-937C-5D69615E4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18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lour_image bc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E220BDD-125F-5949-A76F-2CBFD2ED60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F0ADC39-9337-C84C-96D4-EC36AD5080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9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lour_image bckgr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E220BDD-125F-5949-A76F-2CBFD2ED60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D7CB20A-5151-0345-9977-F500A5DBB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_image bc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E220BDD-125F-5949-A76F-2CBFD2ED60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F16E7EC-321A-E845-A511-9309819FB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1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97BB8-93F1-3841-8173-4DF1241A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1470581"/>
            <a:ext cx="4535079" cy="38649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F42012-9474-4F46-BD54-028036C91E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26111" y="1470581"/>
            <a:ext cx="4535079" cy="38649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97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_image bckgr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E220BDD-125F-5949-A76F-2CBFD2ED60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27A1AA7-7246-A143-9534-34C47E456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1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ono_image bc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E220BDD-125F-5949-A76F-2CBFD2ED60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7E1276-06FD-3A4E-A9FD-24D0E92EA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91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ono_image bckgr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E220BDD-125F-5949-A76F-2CBFD2ED60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67FB5-4373-9146-B347-1A00A0CD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5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80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15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54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B39B9-1950-2646-9CCB-5BADF16E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652" y="1470581"/>
            <a:ext cx="4242061" cy="41666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90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F9E7EE-6D8B-454C-990A-433887FA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1390621"/>
            <a:ext cx="11481847" cy="69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 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BD2DF2-7B24-EF41-8FD7-2F7484C46B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219" y="2256090"/>
            <a:ext cx="11481847" cy="309357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F9E7EE-6D8B-454C-990A-433887FA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1390621"/>
            <a:ext cx="11481847" cy="69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 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BD2DF2-7B24-EF41-8FD7-2F7484C4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2256090"/>
            <a:ext cx="11481847" cy="309357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84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F9E7EE-6D8B-454C-990A-433887FA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1390621"/>
            <a:ext cx="11481847" cy="69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 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617A82F-9AE8-094C-BE95-51E9F565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20" y="2264636"/>
            <a:ext cx="5564016" cy="3070934"/>
          </a:xfrm>
          <a:prstGeom prst="rect">
            <a:avLst/>
          </a:prstGeom>
        </p:spPr>
        <p:txBody>
          <a:bodyPr vert="horz" wrap="none" lIns="0" tIns="0" rIns="0" bIns="0" numCol="2" rtlCol="0" anchor="t" anchorCtr="0"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8D13FE-D995-C348-B25B-7AC54A4859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68340" y="2264636"/>
            <a:ext cx="5564016" cy="3070934"/>
          </a:xfrm>
          <a:prstGeom prst="rect">
            <a:avLst/>
          </a:prstGeom>
        </p:spPr>
        <p:txBody>
          <a:bodyPr vert="horz" wrap="none" lIns="0" tIns="0" rIns="0" bIns="0" numCol="2" rtlCol="0" anchor="t" anchorCtr="0"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1447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920AB-AA6F-3D43-B3EC-0910E109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1470581"/>
            <a:ext cx="4535079" cy="38649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FD0158-1FCA-E74C-B123-8A32383F3E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26111" y="1470581"/>
            <a:ext cx="4535079" cy="38649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1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120BAC-8BB6-8D48-AEA4-9B5FFDB1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365125"/>
            <a:ext cx="11481847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DC37EA-7DCE-E848-AFB4-62911D37D1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219" y="1461331"/>
            <a:ext cx="11481847" cy="394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72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uilding&#10;&#10;Description automatically generated with low confidence">
            <a:extLst>
              <a:ext uri="{FF2B5EF4-FFF2-40B4-BE49-F238E27FC236}">
                <a16:creationId xmlns:a16="http://schemas.microsoft.com/office/drawing/2014/main" id="{7C7000E2-8224-D648-82AF-A176F65887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5E0547-8B33-1047-A79B-361CEE0EAE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2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9" r:id="rId2"/>
    <p:sldLayoutId id="21474837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7DD38B9-A499-B04D-9875-FB9454006A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A95FC50A-354B-4A4A-946A-0429974AA7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7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  <p:sldLayoutId id="2147483699" r:id="rId3"/>
    <p:sldLayoutId id="2147483700" r:id="rId4"/>
    <p:sldLayoutId id="2147483701" r:id="rId5"/>
    <p:sldLayoutId id="2147483703" r:id="rId6"/>
    <p:sldLayoutId id="2147483704" r:id="rId7"/>
    <p:sldLayoutId id="214748370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FC97BDC-4AE5-5B4F-9174-C56779FB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9F7686-190C-1F40-BEEB-680ECBB5F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330C9C-EE50-174D-9971-646EB3635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uilding&#10;&#10;Description automatically generated with low confidence">
            <a:extLst>
              <a:ext uri="{FF2B5EF4-FFF2-40B4-BE49-F238E27FC236}">
                <a16:creationId xmlns:a16="http://schemas.microsoft.com/office/drawing/2014/main" id="{05090118-CB8B-AE45-AFF7-04F2397CE6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D5E6D1E-DBE0-404C-B538-E4FD24636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6BC57CB-0823-2D4A-9D38-0DDBB0AA4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6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234961A-4646-3842-A00E-EB21D163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1390621"/>
            <a:ext cx="11481847" cy="69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 </a:t>
            </a:r>
            <a:endParaRPr lang="en-US" dirty="0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8947104-17EE-AA4F-A4A4-EA48FA82FF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2" r:id="rId2"/>
    <p:sldLayoutId id="214748372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265FAA-23A0-0C4C-B5BB-9498790F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810" y="1470581"/>
            <a:ext cx="4535079" cy="38649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972F5A7-F5D8-5E4D-A41B-C078E72B92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91BCB-9C09-E24A-899A-13554DBE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365125"/>
            <a:ext cx="11481847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DF4B5A-5BC9-DF46-98BB-700999D821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8" r:id="rId2"/>
    <p:sldLayoutId id="2147483706" r:id="rId3"/>
    <p:sldLayoutId id="2147483707" r:id="rId4"/>
  </p:sldLayoutIdLst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B12EA8C-2F87-A64C-86E7-7614C5B3C9DF}"/>
              </a:ext>
            </a:extLst>
          </p:cNvPr>
          <p:cNvSpPr txBox="1">
            <a:spLocks/>
          </p:cNvSpPr>
          <p:nvPr userDrawn="1"/>
        </p:nvSpPr>
        <p:spPr>
          <a:xfrm>
            <a:off x="355076" y="1330799"/>
            <a:ext cx="11481847" cy="9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803F06-DF0D-F24F-AC01-8BF8B1CA25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1" r:id="rId2"/>
    <p:sldLayoutId id="2147483712" r:id="rId3"/>
    <p:sldLayoutId id="21474837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C1A67B6-BB88-C146-881D-3F8A23FCBA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6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qaa.ac.uk/docs/qaa/subject-benchmark-statements/subject-benchmark-statement-youth-and-community-work.pdf?sfvrsn=5e35c881_4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s://cldstandardscouncil.org.uk/resources/standards-and-benchmarks/national-occupational-standards/youth-work-nos/" TargetMode="Externa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Cynnwys 1">
            <a:extLst>
              <a:ext uri="{FF2B5EF4-FFF2-40B4-BE49-F238E27FC236}">
                <a16:creationId xmlns:a16="http://schemas.microsoft.com/office/drawing/2014/main" id="{9EE19EC7-5DBF-7F66-21A2-0D16C883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53" y="1236539"/>
            <a:ext cx="5213809" cy="3751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y-GB" sz="1800" dirty="0" err="1"/>
              <a:t>Establishing</a:t>
            </a:r>
            <a:r>
              <a:rPr lang="cy-GB" sz="1800" dirty="0"/>
              <a:t> Youth Work Training </a:t>
            </a:r>
            <a:r>
              <a:rPr lang="cy-GB" sz="1800" dirty="0" err="1"/>
              <a:t>Programmes</a:t>
            </a:r>
            <a:r>
              <a:rPr lang="cy-GB" sz="1800" dirty="0"/>
              <a:t> </a:t>
            </a:r>
          </a:p>
          <a:p>
            <a:pPr>
              <a:lnSpc>
                <a:spcPct val="100000"/>
              </a:lnSpc>
            </a:pPr>
            <a:r>
              <a:rPr lang="cy-GB" sz="1800" dirty="0"/>
              <a:t>at </a:t>
            </a:r>
            <a:r>
              <a:rPr lang="cy-GB" sz="1800" dirty="0" err="1"/>
              <a:t>Higher</a:t>
            </a:r>
            <a:r>
              <a:rPr lang="cy-GB" sz="1800" dirty="0"/>
              <a:t> Education: </a:t>
            </a:r>
            <a:r>
              <a:rPr lang="en-GB" sz="1800" noProof="1"/>
              <a:t>Consultation,</a:t>
            </a:r>
            <a:r>
              <a:rPr lang="cy-GB" sz="1800" dirty="0"/>
              <a:t> Development, Design </a:t>
            </a:r>
          </a:p>
          <a:p>
            <a:pPr>
              <a:lnSpc>
                <a:spcPct val="100000"/>
              </a:lnSpc>
            </a:pPr>
            <a:r>
              <a:rPr lang="cy-GB" sz="1800" dirty="0"/>
              <a:t>and Delivery</a:t>
            </a:r>
            <a:br>
              <a:rPr lang="cy-GB" sz="1800" dirty="0"/>
            </a:br>
            <a:endParaRPr lang="cy-GB" sz="1800" dirty="0"/>
          </a:p>
          <a:p>
            <a:pPr>
              <a:lnSpc>
                <a:spcPct val="100000"/>
              </a:lnSpc>
            </a:pPr>
            <a:r>
              <a:rPr lang="cy-GB" sz="1400" dirty="0"/>
              <a:t>Dr Nichola Welton</a:t>
            </a:r>
          </a:p>
          <a:p>
            <a:pPr>
              <a:lnSpc>
                <a:spcPct val="100000"/>
              </a:lnSpc>
            </a:pPr>
            <a:r>
              <a:rPr lang="cy-GB" sz="1400" b="0" dirty="0"/>
              <a:t>Academic Director: Childhood, Youth and Education</a:t>
            </a:r>
          </a:p>
          <a:p>
            <a:pPr>
              <a:lnSpc>
                <a:spcPct val="100000"/>
              </a:lnSpc>
            </a:pPr>
            <a:endParaRPr lang="cy-GB" sz="1400" b="0" dirty="0"/>
          </a:p>
          <a:p>
            <a:pPr>
              <a:lnSpc>
                <a:spcPct val="100000"/>
              </a:lnSpc>
            </a:pPr>
            <a:r>
              <a:rPr lang="cy-GB" sz="1400" dirty="0"/>
              <a:t>Angharad Lewis</a:t>
            </a:r>
          </a:p>
          <a:p>
            <a:pPr>
              <a:lnSpc>
                <a:spcPct val="100000"/>
              </a:lnSpc>
            </a:pPr>
            <a:r>
              <a:rPr lang="cy-GB" sz="1400" b="0" dirty="0" err="1"/>
              <a:t>Programme</a:t>
            </a:r>
            <a:r>
              <a:rPr lang="cy-GB" sz="1400" b="0" dirty="0"/>
              <a:t> Director: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sz="1400" b="0" dirty="0"/>
              <a:t>BA Youth Work and </a:t>
            </a:r>
            <a:r>
              <a:rPr lang="cy-GB" sz="1400" b="0" dirty="0" err="1"/>
              <a:t>Social</a:t>
            </a:r>
            <a:r>
              <a:rPr lang="cy-GB" sz="1400" b="0" dirty="0"/>
              <a:t> Education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sz="1400" b="0" dirty="0"/>
              <a:t>BA Youth Work and </a:t>
            </a:r>
            <a:r>
              <a:rPr lang="cy-GB" sz="1400" b="0" dirty="0" err="1"/>
              <a:t>Social</a:t>
            </a:r>
            <a:r>
              <a:rPr lang="cy-GB" sz="1400" b="0" dirty="0"/>
              <a:t> Education </a:t>
            </a:r>
            <a:r>
              <a:rPr lang="cy-GB" sz="1400" b="0" dirty="0" err="1"/>
              <a:t>with</a:t>
            </a:r>
            <a:r>
              <a:rPr lang="cy-GB" sz="1400" b="0" dirty="0"/>
              <a:t> </a:t>
            </a:r>
            <a:r>
              <a:rPr lang="cy-GB" sz="1400" b="0" dirty="0" err="1"/>
              <a:t>Foundation</a:t>
            </a:r>
            <a:r>
              <a:rPr lang="cy-GB" sz="1400" b="0" dirty="0"/>
              <a:t> </a:t>
            </a:r>
            <a:r>
              <a:rPr lang="cy-GB" sz="1400" b="0" dirty="0" err="1"/>
              <a:t>Year</a:t>
            </a:r>
            <a:endParaRPr lang="cy-GB" sz="14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sz="1400" b="0" dirty="0" err="1"/>
              <a:t>PgDip</a:t>
            </a:r>
            <a:r>
              <a:rPr lang="cy-GB" sz="1400" b="0" dirty="0"/>
              <a:t>/MA Youth Work and </a:t>
            </a:r>
            <a:r>
              <a:rPr lang="cy-GB" sz="1400" b="0" dirty="0" err="1"/>
              <a:t>Social</a:t>
            </a:r>
            <a:r>
              <a:rPr lang="cy-GB" sz="1400" b="0" dirty="0"/>
              <a:t> Education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y-GB" sz="1400" b="0" dirty="0"/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54027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2FCEF8-B758-7041-E5A6-7112C6B0CBB0}"/>
              </a:ext>
            </a:extLst>
          </p:cNvPr>
          <p:cNvGraphicFramePr/>
          <p:nvPr/>
        </p:nvGraphicFramePr>
        <p:xfrm>
          <a:off x="358219" y="365125"/>
          <a:ext cx="11481847" cy="95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lfan Cynnwys 4">
            <a:extLst>
              <a:ext uri="{FF2B5EF4-FFF2-40B4-BE49-F238E27FC236}">
                <a16:creationId xmlns:a16="http://schemas.microsoft.com/office/drawing/2014/main" id="{17E7B7E7-060E-DE8E-812C-6E3EDF717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y-GB" dirty="0"/>
              <a:t>Historical and </a:t>
            </a:r>
            <a:r>
              <a:rPr lang="cy-GB" dirty="0" err="1"/>
              <a:t>Policy</a:t>
            </a:r>
            <a:r>
              <a:rPr lang="cy-GB" dirty="0"/>
              <a:t> </a:t>
            </a:r>
            <a:r>
              <a:rPr lang="cy-GB" dirty="0" err="1"/>
              <a:t>Context</a:t>
            </a:r>
            <a:r>
              <a:rPr lang="cy-GB" dirty="0"/>
              <a:t> </a:t>
            </a:r>
          </a:p>
          <a:p>
            <a:pPr marL="457200" indent="-457200">
              <a:buAutoNum type="arabicPeriod"/>
            </a:pPr>
            <a:r>
              <a:rPr lang="cy-GB" dirty="0" err="1"/>
              <a:t>Programmes</a:t>
            </a:r>
            <a:r>
              <a:rPr lang="cy-GB" dirty="0"/>
              <a:t> and Development </a:t>
            </a:r>
          </a:p>
          <a:p>
            <a:pPr marL="457200" indent="-457200">
              <a:buAutoNum type="arabicPeriod"/>
            </a:pPr>
            <a:r>
              <a:rPr lang="cy-GB" dirty="0"/>
              <a:t>Delivery </a:t>
            </a:r>
          </a:p>
          <a:p>
            <a:pPr marL="457200" indent="-457200">
              <a:buAutoNum type="arabicPeriod"/>
            </a:pPr>
            <a:r>
              <a:rPr lang="cy-GB" dirty="0" err="1"/>
              <a:t>Questions</a:t>
            </a:r>
            <a:r>
              <a:rPr lang="cy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14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3CFD3B-2925-7E37-A91D-559C6D1FF0B2}"/>
              </a:ext>
            </a:extLst>
          </p:cNvPr>
          <p:cNvGraphicFramePr/>
          <p:nvPr/>
        </p:nvGraphicFramePr>
        <p:xfrm>
          <a:off x="3725966" y="365125"/>
          <a:ext cx="8114100" cy="95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lfan Cynnwys 6">
            <a:extLst>
              <a:ext uri="{FF2B5EF4-FFF2-40B4-BE49-F238E27FC236}">
                <a16:creationId xmlns:a16="http://schemas.microsoft.com/office/drawing/2014/main" id="{BAAC01B2-310C-CC57-1EAA-0528A2B5A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dirty="0"/>
              <a:t>BA Youth and </a:t>
            </a:r>
            <a:r>
              <a:rPr lang="cy-GB" dirty="0" err="1"/>
              <a:t>Community</a:t>
            </a:r>
            <a:r>
              <a:rPr lang="cy-GB" dirty="0"/>
              <a:t> </a:t>
            </a:r>
            <a:r>
              <a:rPr lang="cy-GB" dirty="0" err="1"/>
              <a:t>Work</a:t>
            </a:r>
            <a:r>
              <a:rPr lang="cy-GB" dirty="0"/>
              <a:t> </a:t>
            </a:r>
            <a:r>
              <a:rPr lang="cy-GB" dirty="0" err="1"/>
              <a:t>running</a:t>
            </a:r>
            <a:r>
              <a:rPr lang="cy-GB" dirty="0"/>
              <a:t> 19 Years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dirty="0"/>
              <a:t>Welsh </a:t>
            </a:r>
            <a:r>
              <a:rPr lang="en-GB" dirty="0"/>
              <a:t>Government</a:t>
            </a:r>
            <a:r>
              <a:rPr lang="cy-GB" dirty="0"/>
              <a:t> – </a:t>
            </a:r>
            <a:r>
              <a:rPr lang="cy-GB" dirty="0" err="1"/>
              <a:t>good</a:t>
            </a:r>
            <a:r>
              <a:rPr lang="cy-GB" dirty="0"/>
              <a:t> </a:t>
            </a:r>
            <a:r>
              <a:rPr lang="en-GB" dirty="0"/>
              <a:t>financial</a:t>
            </a:r>
            <a:r>
              <a:rPr lang="cy-GB" dirty="0"/>
              <a:t> </a:t>
            </a:r>
            <a:r>
              <a:rPr lang="cy-GB" dirty="0" err="1"/>
              <a:t>investment</a:t>
            </a:r>
            <a:r>
              <a:rPr lang="cy-GB" dirty="0"/>
              <a:t> </a:t>
            </a:r>
            <a:r>
              <a:rPr lang="cy-GB" dirty="0" err="1"/>
              <a:t>in</a:t>
            </a:r>
            <a:r>
              <a:rPr lang="cy-GB" dirty="0"/>
              <a:t> </a:t>
            </a:r>
            <a:r>
              <a:rPr lang="cy-GB" dirty="0" err="1"/>
              <a:t>Youth</a:t>
            </a:r>
            <a:r>
              <a:rPr lang="cy-GB" dirty="0"/>
              <a:t> </a:t>
            </a:r>
            <a:r>
              <a:rPr lang="cy-GB" dirty="0" err="1"/>
              <a:t>Work</a:t>
            </a:r>
            <a:r>
              <a:rPr lang="cy-GB" dirty="0"/>
              <a:t> at the </a:t>
            </a:r>
            <a:r>
              <a:rPr lang="cy-GB" dirty="0" err="1"/>
              <a:t>time</a:t>
            </a:r>
            <a:r>
              <a:rPr lang="cy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dirty="0"/>
              <a:t>Wales </a:t>
            </a:r>
            <a:r>
              <a:rPr lang="cy-GB" dirty="0" err="1"/>
              <a:t>has</a:t>
            </a:r>
            <a:r>
              <a:rPr lang="cy-GB" dirty="0"/>
              <a:t> a </a:t>
            </a:r>
            <a:r>
              <a:rPr lang="cy-GB" dirty="0" err="1"/>
              <a:t>distinct</a:t>
            </a:r>
            <a:r>
              <a:rPr lang="cy-GB" dirty="0"/>
              <a:t> </a:t>
            </a:r>
            <a:r>
              <a:rPr lang="cy-GB" dirty="0" err="1"/>
              <a:t>policy</a:t>
            </a:r>
            <a:r>
              <a:rPr lang="cy-GB" dirty="0"/>
              <a:t> </a:t>
            </a:r>
            <a:r>
              <a:rPr lang="cy-GB" dirty="0" err="1"/>
              <a:t>context</a:t>
            </a:r>
            <a:r>
              <a:rPr lang="cy-GB" dirty="0"/>
              <a:t> to England : </a:t>
            </a:r>
            <a:r>
              <a:rPr lang="cy-GB" dirty="0" err="1"/>
              <a:t>Focus</a:t>
            </a:r>
            <a:r>
              <a:rPr lang="cy-GB" dirty="0"/>
              <a:t> </a:t>
            </a:r>
            <a:r>
              <a:rPr lang="cy-GB" dirty="0" err="1"/>
              <a:t>on</a:t>
            </a:r>
            <a:r>
              <a:rPr lang="cy-GB" dirty="0"/>
              <a:t> Children’s and Young </a:t>
            </a:r>
            <a:r>
              <a:rPr lang="cy-GB" dirty="0" err="1"/>
              <a:t>People’s</a:t>
            </a:r>
            <a:r>
              <a:rPr lang="cy-GB" dirty="0"/>
              <a:t> </a:t>
            </a:r>
            <a:r>
              <a:rPr lang="cy-GB" dirty="0" err="1"/>
              <a:t>Rights</a:t>
            </a:r>
            <a:r>
              <a:rPr lang="cy-GB" dirty="0"/>
              <a:t>, </a:t>
            </a:r>
            <a:r>
              <a:rPr lang="cy-GB" dirty="0" err="1"/>
              <a:t>postive</a:t>
            </a:r>
            <a:r>
              <a:rPr lang="cy-GB" dirty="0"/>
              <a:t> </a:t>
            </a:r>
            <a:r>
              <a:rPr lang="cy-GB" dirty="0" err="1"/>
              <a:t>outcomes</a:t>
            </a:r>
            <a:r>
              <a:rPr lang="cy-GB" dirty="0"/>
              <a:t> for </a:t>
            </a:r>
            <a:r>
              <a:rPr lang="cy-GB" dirty="0" err="1"/>
              <a:t>young</a:t>
            </a:r>
            <a:r>
              <a:rPr lang="cy-GB" dirty="0"/>
              <a:t> </a:t>
            </a:r>
            <a:r>
              <a:rPr lang="cy-GB" dirty="0" err="1"/>
              <a:t>people</a:t>
            </a:r>
            <a:r>
              <a:rPr lang="cy-GB" dirty="0"/>
              <a:t>:</a:t>
            </a:r>
          </a:p>
          <a:p>
            <a:pPr marL="1028700" lvl="1" indent="-342900"/>
            <a:r>
              <a:rPr lang="cy-GB" dirty="0"/>
              <a:t>1st </a:t>
            </a:r>
            <a:r>
              <a:rPr lang="cy-GB" dirty="0" err="1"/>
              <a:t>Strategy</a:t>
            </a:r>
            <a:r>
              <a:rPr lang="cy-GB" dirty="0"/>
              <a:t> for Youth Work 2007 </a:t>
            </a:r>
          </a:p>
          <a:p>
            <a:pPr marL="1485900" lvl="2" indent="-342900"/>
            <a:r>
              <a:rPr lang="cy-GB" dirty="0"/>
              <a:t>2014</a:t>
            </a:r>
          </a:p>
          <a:p>
            <a:pPr marL="1485900" lvl="2" indent="-342900"/>
            <a:r>
              <a:rPr lang="cy-GB" dirty="0"/>
              <a:t>2019 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76419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lfan Cynnwys 6">
            <a:extLst>
              <a:ext uri="{FF2B5EF4-FFF2-40B4-BE49-F238E27FC236}">
                <a16:creationId xmlns:a16="http://schemas.microsoft.com/office/drawing/2014/main" id="{5E0032C6-A233-9C9C-E5CE-CAFC62839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2503917"/>
            <a:ext cx="5569009" cy="444322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noProof="1"/>
              <a:t>Level 3-8</a:t>
            </a:r>
          </a:p>
          <a:p>
            <a:pPr marL="1028700" lvl="1" indent="-342900"/>
            <a:r>
              <a:rPr lang="en-GB" sz="1400" noProof="1"/>
              <a:t>BA Youth Work and Social Education with Foundation Year (ETS Endorsed)</a:t>
            </a:r>
          </a:p>
          <a:p>
            <a:pPr marL="1028700" lvl="1" indent="-342900"/>
            <a:r>
              <a:rPr lang="en-GB" sz="1400" noProof="1"/>
              <a:t>BA Youth Work and Social Education (ETS Endorsed)</a:t>
            </a:r>
          </a:p>
          <a:p>
            <a:pPr marL="1028700" lvl="1" indent="-342900"/>
            <a:r>
              <a:rPr lang="en-GB" sz="1400" noProof="1"/>
              <a:t>PgDip Youth Work and Social Education (ETS Endorsed)</a:t>
            </a:r>
          </a:p>
          <a:p>
            <a:pPr marL="1028700" lvl="1" indent="-342900"/>
            <a:r>
              <a:rPr lang="en-GB" sz="1400" noProof="1"/>
              <a:t>MA Youth Work and Social Education (ETS Endorsed)</a:t>
            </a:r>
          </a:p>
          <a:p>
            <a:pPr marL="1028700" lvl="1" indent="-342900"/>
            <a:r>
              <a:rPr lang="en-GB" sz="1400" noProof="1"/>
              <a:t>PhD</a:t>
            </a:r>
          </a:p>
          <a:p>
            <a:pPr marL="1028700" lvl="1" indent="-342900"/>
            <a:r>
              <a:rPr lang="en-GB" sz="1400" noProof="1"/>
              <a:t>New development: Professional Doctorate in Children’s, Young People’s and Communities’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noProof="1"/>
              <a:t>Consultation – engagement with youth work organisations and practitioners along with graduate and current students </a:t>
            </a:r>
            <a:r>
              <a:rPr lang="cy-GB" sz="1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1400" dirty="0"/>
              <a:t>Development – </a:t>
            </a:r>
            <a:r>
              <a:rPr lang="en-GB" sz="1400" dirty="0"/>
              <a:t>Meeting</a:t>
            </a:r>
            <a:r>
              <a:rPr lang="cy-GB" sz="1400" dirty="0"/>
              <a:t> </a:t>
            </a:r>
            <a:r>
              <a:rPr lang="en-GB" sz="1400" dirty="0"/>
              <a:t>academic requirements as well as endorsing body (ETS)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Design – underpinned by Youth Work National Occupational Standards (CLD Standards Council Scotland, 2019), QAA Benchmarking Statements</a:t>
            </a:r>
          </a:p>
        </p:txBody>
      </p:sp>
      <p:sp>
        <p:nvSpPr>
          <p:cNvPr id="8" name="Dalfan Cynnwys 7">
            <a:extLst>
              <a:ext uri="{FF2B5EF4-FFF2-40B4-BE49-F238E27FC236}">
                <a16:creationId xmlns:a16="http://schemas.microsoft.com/office/drawing/2014/main" id="{602D8560-15BA-6488-96BF-36ABDA15B5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sz="1800" dirty="0">
                <a:hlinkClick r:id="rId2"/>
              </a:rPr>
              <a:t>Youth Work NOS | CLD Standards Council for Scotland</a:t>
            </a:r>
            <a:endParaRPr lang="en-GB" sz="1800" dirty="0"/>
          </a:p>
          <a:p>
            <a:r>
              <a:rPr lang="en-GB" sz="1800" dirty="0">
                <a:hlinkClick r:id="rId3"/>
              </a:rPr>
              <a:t>Subject Benchmark Statement: Youth and Community Work (qaa.ac.uk)</a:t>
            </a:r>
            <a:endParaRPr lang="cy-GB" sz="18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899E46A-5CA4-A99E-D846-B086AB6E5BC7}"/>
              </a:ext>
            </a:extLst>
          </p:cNvPr>
          <p:cNvGraphicFramePr/>
          <p:nvPr/>
        </p:nvGraphicFramePr>
        <p:xfrm>
          <a:off x="358219" y="1323975"/>
          <a:ext cx="8113712" cy="95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Llun 10">
            <a:extLst>
              <a:ext uri="{FF2B5EF4-FFF2-40B4-BE49-F238E27FC236}">
                <a16:creationId xmlns:a16="http://schemas.microsoft.com/office/drawing/2014/main" id="{A25CB9E3-FE04-3E9B-46AB-D929187FE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9494" y="2282825"/>
            <a:ext cx="3985932" cy="1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58B8DFF-9DE9-18B3-380B-8D32BD147DD6}"/>
              </a:ext>
            </a:extLst>
          </p:cNvPr>
          <p:cNvGraphicFramePr/>
          <p:nvPr/>
        </p:nvGraphicFramePr>
        <p:xfrm>
          <a:off x="3725966" y="365125"/>
          <a:ext cx="8114100" cy="95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alfan Cynnwys 10">
            <a:extLst>
              <a:ext uri="{FF2B5EF4-FFF2-40B4-BE49-F238E27FC236}">
                <a16:creationId xmlns:a16="http://schemas.microsoft.com/office/drawing/2014/main" id="{0923D9C4-E965-A69D-B9CD-30E0BCDF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Programmes are underpinned by Practice:</a:t>
            </a:r>
          </a:p>
          <a:p>
            <a:pPr marL="1028700" lvl="1" indent="-342900">
              <a:lnSpc>
                <a:spcPct val="100000"/>
              </a:lnSpc>
            </a:pPr>
            <a:r>
              <a:rPr lang="en-GB" dirty="0"/>
              <a:t>Level 4: 200 hours</a:t>
            </a:r>
          </a:p>
          <a:p>
            <a:pPr marL="1028700" lvl="1" indent="-342900">
              <a:lnSpc>
                <a:spcPct val="100000"/>
              </a:lnSpc>
            </a:pPr>
            <a:r>
              <a:rPr lang="en-GB" dirty="0"/>
              <a:t>Level 5: 400 hours</a:t>
            </a:r>
          </a:p>
          <a:p>
            <a:pPr marL="1028700" lvl="1" indent="-342900">
              <a:lnSpc>
                <a:spcPct val="100000"/>
              </a:lnSpc>
            </a:pPr>
            <a:r>
              <a:rPr lang="en-GB" dirty="0"/>
              <a:t>Level 6: 200 hours</a:t>
            </a:r>
          </a:p>
          <a:p>
            <a:pPr marL="1028700" lvl="1" indent="-342900">
              <a:lnSpc>
                <a:spcPct val="100000"/>
              </a:lnSpc>
            </a:pPr>
            <a:r>
              <a:rPr lang="en-GB" dirty="0"/>
              <a:t>Level 7: 400 hours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Strong links with Youth Work providers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Block Teaching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Teaching reflects Youth Work Practice – underpinned by group work and reflective Practice, triangulating theory, policy and practice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Research/practice active team feeds into teaching</a:t>
            </a:r>
          </a:p>
        </p:txBody>
      </p:sp>
    </p:spTree>
    <p:extLst>
      <p:ext uri="{BB962C8B-B14F-4D97-AF65-F5344CB8AC3E}">
        <p14:creationId xmlns:p14="http://schemas.microsoft.com/office/powerpoint/2010/main" val="399225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lfan Cynnwys 3">
            <a:extLst>
              <a:ext uri="{FF2B5EF4-FFF2-40B4-BE49-F238E27FC236}">
                <a16:creationId xmlns:a16="http://schemas.microsoft.com/office/drawing/2014/main" id="{7DC41A37-59D1-E74F-A872-1D1DCB3F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39" y="2216252"/>
            <a:ext cx="5213809" cy="3751868"/>
          </a:xfrm>
        </p:spPr>
        <p:txBody>
          <a:bodyPr/>
          <a:lstStyle/>
          <a:p>
            <a:pPr algn="ctr"/>
            <a:r>
              <a:rPr lang="cy-GB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7054857"/>
      </p:ext>
    </p:extLst>
  </p:cSld>
  <p:clrMapOvr>
    <a:masterClrMapping/>
  </p:clrMapOvr>
</p:sld>
</file>

<file path=ppt/theme/theme1.xml><?xml version="1.0" encoding="utf-8"?>
<a:theme xmlns:a="http://schemas.openxmlformats.org/drawingml/2006/main" name="UWTSD 200_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UWTSD 200_Text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UWTSD 200_Text 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UWTSD 200_Text 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UWTSD Logo Variations with Image Behi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UWTSD Logo Full Colour_Bottom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UWTSD Logo only mono_top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UWTSD Logo only mono_bottom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WTSD 200_Title Pag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WTSD 200_Title 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WTSD 200_Title Pag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UWTSD 200_Subtitl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UWTSD 200_Subtitl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UWTSD 200_Tex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UWTSD 200_Tex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UWTSD 200_Text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325</Words>
  <Application>Microsoft Office PowerPoint</Application>
  <PresentationFormat>Laajakuva</PresentationFormat>
  <Paragraphs>49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16</vt:i4>
      </vt:variant>
      <vt:variant>
        <vt:lpstr>Dian otsikot</vt:lpstr>
      </vt:variant>
      <vt:variant>
        <vt:i4>6</vt:i4>
      </vt:variant>
    </vt:vector>
  </HeadingPairs>
  <TitlesOfParts>
    <vt:vector size="24" baseType="lpstr">
      <vt:lpstr>Arial</vt:lpstr>
      <vt:lpstr>Calibri</vt:lpstr>
      <vt:lpstr>UWTSD 200_Title Page</vt:lpstr>
      <vt:lpstr>UWTSD 200_Title Page 1</vt:lpstr>
      <vt:lpstr>UWTSD 200_Title Page 2</vt:lpstr>
      <vt:lpstr>UWTSD 200_Title Page 3</vt:lpstr>
      <vt:lpstr>UWTSD 200_Subtitle 1</vt:lpstr>
      <vt:lpstr>UWTSD 200_Subtitle 3</vt:lpstr>
      <vt:lpstr>UWTSD 200_Text 1</vt:lpstr>
      <vt:lpstr>UWTSD 200_Text 3</vt:lpstr>
      <vt:lpstr>UWTSD 200_Text 5</vt:lpstr>
      <vt:lpstr>UWTSD 200_Text 6</vt:lpstr>
      <vt:lpstr>UWTSD 200_Text 7</vt:lpstr>
      <vt:lpstr>UWTSD 200_Text 8</vt:lpstr>
      <vt:lpstr>UWTSD Logo Variations with Image Behind</vt:lpstr>
      <vt:lpstr>UWTSD Logo Full Colour_Bottom Left</vt:lpstr>
      <vt:lpstr>UWTSD Logo only mono_top left</vt:lpstr>
      <vt:lpstr>UWTSD Logo only mono_bottom left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Angharad Lewis</dc:creator>
  <cp:lastModifiedBy>Annina Kurki</cp:lastModifiedBy>
  <cp:revision>6</cp:revision>
  <dcterms:modified xsi:type="dcterms:W3CDTF">2022-09-21T10:37:01Z</dcterms:modified>
</cp:coreProperties>
</file>