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1" r:id="rId4"/>
    <p:sldId id="257" r:id="rId5"/>
    <p:sldId id="260" r:id="rId6"/>
    <p:sldId id="259" r:id="rId7"/>
    <p:sldId id="263" r:id="rId8"/>
    <p:sldId id="264" r:id="rId9"/>
    <p:sldId id="265"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62" d="100"/>
          <a:sy n="62" d="100"/>
        </p:scale>
        <p:origin x="4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29441-152D-9310-4252-09759A3FF38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10374CC-90F6-752C-86A4-5F47B48EF4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93C947F-B43F-E626-3968-46BEFCF88A17}"/>
              </a:ext>
            </a:extLst>
          </p:cNvPr>
          <p:cNvSpPr>
            <a:spLocks noGrp="1"/>
          </p:cNvSpPr>
          <p:nvPr>
            <p:ph type="dt" sz="half" idx="10"/>
          </p:nvPr>
        </p:nvSpPr>
        <p:spPr/>
        <p:txBody>
          <a:bodyPr/>
          <a:lstStyle/>
          <a:p>
            <a:fld id="{FC0453F6-9C9B-4048-A139-9D08CFC12A61}" type="datetimeFigureOut">
              <a:rPr lang="en-US" smtClean="0"/>
              <a:t>9/26/2022</a:t>
            </a:fld>
            <a:endParaRPr lang="en-US"/>
          </a:p>
        </p:txBody>
      </p:sp>
      <p:sp>
        <p:nvSpPr>
          <p:cNvPr id="5" name="Footer Placeholder 4">
            <a:extLst>
              <a:ext uri="{FF2B5EF4-FFF2-40B4-BE49-F238E27FC236}">
                <a16:creationId xmlns:a16="http://schemas.microsoft.com/office/drawing/2014/main" id="{D8F44706-2E60-612A-214F-C224555D7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14049-7E37-B8FE-ABC3-9E709065CEAD}"/>
              </a:ext>
            </a:extLst>
          </p:cNvPr>
          <p:cNvSpPr>
            <a:spLocks noGrp="1"/>
          </p:cNvSpPr>
          <p:nvPr>
            <p:ph type="sldNum" sz="quarter" idx="12"/>
          </p:nvPr>
        </p:nvSpPr>
        <p:spPr/>
        <p:txBody>
          <a:bodyPr/>
          <a:lstStyle/>
          <a:p>
            <a:fld id="{705E4341-8CCB-5941-A5BC-B075B746BB92}" type="slidenum">
              <a:rPr lang="en-US" smtClean="0"/>
              <a:t>‹#›</a:t>
            </a:fld>
            <a:endParaRPr lang="en-US"/>
          </a:p>
        </p:txBody>
      </p:sp>
    </p:spTree>
    <p:extLst>
      <p:ext uri="{BB962C8B-B14F-4D97-AF65-F5344CB8AC3E}">
        <p14:creationId xmlns:p14="http://schemas.microsoft.com/office/powerpoint/2010/main" val="410829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B87B9-CBCD-7F23-78BF-819822ACE45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5A9161E-9094-2893-3EE2-63F64DFBAF2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751984-3B2D-6C3F-48BB-206FB3E82142}"/>
              </a:ext>
            </a:extLst>
          </p:cNvPr>
          <p:cNvSpPr>
            <a:spLocks noGrp="1"/>
          </p:cNvSpPr>
          <p:nvPr>
            <p:ph type="dt" sz="half" idx="10"/>
          </p:nvPr>
        </p:nvSpPr>
        <p:spPr/>
        <p:txBody>
          <a:bodyPr/>
          <a:lstStyle/>
          <a:p>
            <a:fld id="{FC0453F6-9C9B-4048-A139-9D08CFC12A61}" type="datetimeFigureOut">
              <a:rPr lang="en-US" smtClean="0"/>
              <a:t>9/26/2022</a:t>
            </a:fld>
            <a:endParaRPr lang="en-US"/>
          </a:p>
        </p:txBody>
      </p:sp>
      <p:sp>
        <p:nvSpPr>
          <p:cNvPr id="5" name="Footer Placeholder 4">
            <a:extLst>
              <a:ext uri="{FF2B5EF4-FFF2-40B4-BE49-F238E27FC236}">
                <a16:creationId xmlns:a16="http://schemas.microsoft.com/office/drawing/2014/main" id="{EA0F6FED-B24D-9FEA-212B-33D50610A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09420-A628-769A-3B70-4FBF67EE2DB6}"/>
              </a:ext>
            </a:extLst>
          </p:cNvPr>
          <p:cNvSpPr>
            <a:spLocks noGrp="1"/>
          </p:cNvSpPr>
          <p:nvPr>
            <p:ph type="sldNum" sz="quarter" idx="12"/>
          </p:nvPr>
        </p:nvSpPr>
        <p:spPr/>
        <p:txBody>
          <a:bodyPr/>
          <a:lstStyle/>
          <a:p>
            <a:fld id="{705E4341-8CCB-5941-A5BC-B075B746BB92}" type="slidenum">
              <a:rPr lang="en-US" smtClean="0"/>
              <a:t>‹#›</a:t>
            </a:fld>
            <a:endParaRPr lang="en-US"/>
          </a:p>
        </p:txBody>
      </p:sp>
    </p:spTree>
    <p:extLst>
      <p:ext uri="{BB962C8B-B14F-4D97-AF65-F5344CB8AC3E}">
        <p14:creationId xmlns:p14="http://schemas.microsoft.com/office/powerpoint/2010/main" val="2262257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57E462-B7B1-DA06-7DBD-D230672806E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27FF8D1-367A-1283-5D94-64A8608B3EE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69A4EE-6111-42D7-FA20-3CDCEA4D5E1F}"/>
              </a:ext>
            </a:extLst>
          </p:cNvPr>
          <p:cNvSpPr>
            <a:spLocks noGrp="1"/>
          </p:cNvSpPr>
          <p:nvPr>
            <p:ph type="dt" sz="half" idx="10"/>
          </p:nvPr>
        </p:nvSpPr>
        <p:spPr/>
        <p:txBody>
          <a:bodyPr/>
          <a:lstStyle/>
          <a:p>
            <a:fld id="{FC0453F6-9C9B-4048-A139-9D08CFC12A61}" type="datetimeFigureOut">
              <a:rPr lang="en-US" smtClean="0"/>
              <a:t>9/26/2022</a:t>
            </a:fld>
            <a:endParaRPr lang="en-US"/>
          </a:p>
        </p:txBody>
      </p:sp>
      <p:sp>
        <p:nvSpPr>
          <p:cNvPr id="5" name="Footer Placeholder 4">
            <a:extLst>
              <a:ext uri="{FF2B5EF4-FFF2-40B4-BE49-F238E27FC236}">
                <a16:creationId xmlns:a16="http://schemas.microsoft.com/office/drawing/2014/main" id="{68628E0C-09F3-48CD-1D51-1EEE7C05F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449BC4-3C81-971C-4F3E-5B9C3D7C7B71}"/>
              </a:ext>
            </a:extLst>
          </p:cNvPr>
          <p:cNvSpPr>
            <a:spLocks noGrp="1"/>
          </p:cNvSpPr>
          <p:nvPr>
            <p:ph type="sldNum" sz="quarter" idx="12"/>
          </p:nvPr>
        </p:nvSpPr>
        <p:spPr/>
        <p:txBody>
          <a:bodyPr/>
          <a:lstStyle/>
          <a:p>
            <a:fld id="{705E4341-8CCB-5941-A5BC-B075B746BB92}" type="slidenum">
              <a:rPr lang="en-US" smtClean="0"/>
              <a:t>‹#›</a:t>
            </a:fld>
            <a:endParaRPr lang="en-US"/>
          </a:p>
        </p:txBody>
      </p:sp>
    </p:spTree>
    <p:extLst>
      <p:ext uri="{BB962C8B-B14F-4D97-AF65-F5344CB8AC3E}">
        <p14:creationId xmlns:p14="http://schemas.microsoft.com/office/powerpoint/2010/main" val="47796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7CF2F-9BE3-6EE0-70AD-F5EB8034963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9D34638-D4BE-2CC3-E4D5-E12DD0F6A11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AEF7A9-DA08-96EE-C97F-5EA7C1333224}"/>
              </a:ext>
            </a:extLst>
          </p:cNvPr>
          <p:cNvSpPr>
            <a:spLocks noGrp="1"/>
          </p:cNvSpPr>
          <p:nvPr>
            <p:ph type="dt" sz="half" idx="10"/>
          </p:nvPr>
        </p:nvSpPr>
        <p:spPr/>
        <p:txBody>
          <a:bodyPr/>
          <a:lstStyle/>
          <a:p>
            <a:fld id="{FC0453F6-9C9B-4048-A139-9D08CFC12A61}" type="datetimeFigureOut">
              <a:rPr lang="en-US" smtClean="0"/>
              <a:t>9/26/2022</a:t>
            </a:fld>
            <a:endParaRPr lang="en-US"/>
          </a:p>
        </p:txBody>
      </p:sp>
      <p:sp>
        <p:nvSpPr>
          <p:cNvPr id="5" name="Footer Placeholder 4">
            <a:extLst>
              <a:ext uri="{FF2B5EF4-FFF2-40B4-BE49-F238E27FC236}">
                <a16:creationId xmlns:a16="http://schemas.microsoft.com/office/drawing/2014/main" id="{AA673041-846C-48DB-0195-A775C817B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F8D14-CCB4-7A9E-CE9F-2CC05C3FD3EF}"/>
              </a:ext>
            </a:extLst>
          </p:cNvPr>
          <p:cNvSpPr>
            <a:spLocks noGrp="1"/>
          </p:cNvSpPr>
          <p:nvPr>
            <p:ph type="sldNum" sz="quarter" idx="12"/>
          </p:nvPr>
        </p:nvSpPr>
        <p:spPr/>
        <p:txBody>
          <a:bodyPr/>
          <a:lstStyle/>
          <a:p>
            <a:fld id="{705E4341-8CCB-5941-A5BC-B075B746BB92}" type="slidenum">
              <a:rPr lang="en-US" smtClean="0"/>
              <a:t>‹#›</a:t>
            </a:fld>
            <a:endParaRPr lang="en-US"/>
          </a:p>
        </p:txBody>
      </p:sp>
    </p:spTree>
    <p:extLst>
      <p:ext uri="{BB962C8B-B14F-4D97-AF65-F5344CB8AC3E}">
        <p14:creationId xmlns:p14="http://schemas.microsoft.com/office/powerpoint/2010/main" val="54417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0A32-DACB-84C7-1EFC-31C3272A2CA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FA6C4F6-0625-2C0B-A690-267CA147B5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21BA49F-7793-720E-0EA7-834E350489BD}"/>
              </a:ext>
            </a:extLst>
          </p:cNvPr>
          <p:cNvSpPr>
            <a:spLocks noGrp="1"/>
          </p:cNvSpPr>
          <p:nvPr>
            <p:ph type="dt" sz="half" idx="10"/>
          </p:nvPr>
        </p:nvSpPr>
        <p:spPr/>
        <p:txBody>
          <a:bodyPr/>
          <a:lstStyle/>
          <a:p>
            <a:fld id="{FC0453F6-9C9B-4048-A139-9D08CFC12A61}" type="datetimeFigureOut">
              <a:rPr lang="en-US" smtClean="0"/>
              <a:t>9/26/2022</a:t>
            </a:fld>
            <a:endParaRPr lang="en-US"/>
          </a:p>
        </p:txBody>
      </p:sp>
      <p:sp>
        <p:nvSpPr>
          <p:cNvPr id="5" name="Footer Placeholder 4">
            <a:extLst>
              <a:ext uri="{FF2B5EF4-FFF2-40B4-BE49-F238E27FC236}">
                <a16:creationId xmlns:a16="http://schemas.microsoft.com/office/drawing/2014/main" id="{4E4DC251-2098-67FD-3A87-9D3BD72C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4643C8-36A9-CDC0-163B-AE907CF699AD}"/>
              </a:ext>
            </a:extLst>
          </p:cNvPr>
          <p:cNvSpPr>
            <a:spLocks noGrp="1"/>
          </p:cNvSpPr>
          <p:nvPr>
            <p:ph type="sldNum" sz="quarter" idx="12"/>
          </p:nvPr>
        </p:nvSpPr>
        <p:spPr/>
        <p:txBody>
          <a:bodyPr/>
          <a:lstStyle/>
          <a:p>
            <a:fld id="{705E4341-8CCB-5941-A5BC-B075B746BB92}" type="slidenum">
              <a:rPr lang="en-US" smtClean="0"/>
              <a:t>‹#›</a:t>
            </a:fld>
            <a:endParaRPr lang="en-US"/>
          </a:p>
        </p:txBody>
      </p:sp>
    </p:spTree>
    <p:extLst>
      <p:ext uri="{BB962C8B-B14F-4D97-AF65-F5344CB8AC3E}">
        <p14:creationId xmlns:p14="http://schemas.microsoft.com/office/powerpoint/2010/main" val="3048079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71D1-1213-170C-ABBA-F332B4119EF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61801DF-5D59-E6A1-4744-03DBFB861BC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C87DF28-0135-5277-658E-A5E2FD90034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E3B344F-D5E6-AAC8-26FE-B2E035F37DAE}"/>
              </a:ext>
            </a:extLst>
          </p:cNvPr>
          <p:cNvSpPr>
            <a:spLocks noGrp="1"/>
          </p:cNvSpPr>
          <p:nvPr>
            <p:ph type="dt" sz="half" idx="10"/>
          </p:nvPr>
        </p:nvSpPr>
        <p:spPr/>
        <p:txBody>
          <a:bodyPr/>
          <a:lstStyle/>
          <a:p>
            <a:fld id="{FC0453F6-9C9B-4048-A139-9D08CFC12A61}" type="datetimeFigureOut">
              <a:rPr lang="en-US" smtClean="0"/>
              <a:t>9/26/2022</a:t>
            </a:fld>
            <a:endParaRPr lang="en-US"/>
          </a:p>
        </p:txBody>
      </p:sp>
      <p:sp>
        <p:nvSpPr>
          <p:cNvPr id="6" name="Footer Placeholder 5">
            <a:extLst>
              <a:ext uri="{FF2B5EF4-FFF2-40B4-BE49-F238E27FC236}">
                <a16:creationId xmlns:a16="http://schemas.microsoft.com/office/drawing/2014/main" id="{595A15AD-3C1F-9B4C-1A5C-420896554C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F8649-2BEF-2C0B-519F-DA35F703CB36}"/>
              </a:ext>
            </a:extLst>
          </p:cNvPr>
          <p:cNvSpPr>
            <a:spLocks noGrp="1"/>
          </p:cNvSpPr>
          <p:nvPr>
            <p:ph type="sldNum" sz="quarter" idx="12"/>
          </p:nvPr>
        </p:nvSpPr>
        <p:spPr/>
        <p:txBody>
          <a:bodyPr/>
          <a:lstStyle/>
          <a:p>
            <a:fld id="{705E4341-8CCB-5941-A5BC-B075B746BB92}" type="slidenum">
              <a:rPr lang="en-US" smtClean="0"/>
              <a:t>‹#›</a:t>
            </a:fld>
            <a:endParaRPr lang="en-US"/>
          </a:p>
        </p:txBody>
      </p:sp>
    </p:spTree>
    <p:extLst>
      <p:ext uri="{BB962C8B-B14F-4D97-AF65-F5344CB8AC3E}">
        <p14:creationId xmlns:p14="http://schemas.microsoft.com/office/powerpoint/2010/main" val="126465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8743-51E8-544C-565D-B42764A4944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789B584-692E-E90D-5DDF-E6C785B3FB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3CE3AB-56DA-30AC-5FA7-D6C340A8263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1D77151-5D20-25F3-699A-04C5F0CA39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62FEA3-A9C3-1648-77ED-BBE96713418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F90B97E-CAFA-514F-9D01-838AFF8FADCD}"/>
              </a:ext>
            </a:extLst>
          </p:cNvPr>
          <p:cNvSpPr>
            <a:spLocks noGrp="1"/>
          </p:cNvSpPr>
          <p:nvPr>
            <p:ph type="dt" sz="half" idx="10"/>
          </p:nvPr>
        </p:nvSpPr>
        <p:spPr/>
        <p:txBody>
          <a:bodyPr/>
          <a:lstStyle/>
          <a:p>
            <a:fld id="{FC0453F6-9C9B-4048-A139-9D08CFC12A61}" type="datetimeFigureOut">
              <a:rPr lang="en-US" smtClean="0"/>
              <a:t>9/26/2022</a:t>
            </a:fld>
            <a:endParaRPr lang="en-US"/>
          </a:p>
        </p:txBody>
      </p:sp>
      <p:sp>
        <p:nvSpPr>
          <p:cNvPr id="8" name="Footer Placeholder 7">
            <a:extLst>
              <a:ext uri="{FF2B5EF4-FFF2-40B4-BE49-F238E27FC236}">
                <a16:creationId xmlns:a16="http://schemas.microsoft.com/office/drawing/2014/main" id="{2E3A3BF2-64F2-3B51-1659-0556531252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7871BB-1BF4-04C0-D99F-9CB65D00AFB6}"/>
              </a:ext>
            </a:extLst>
          </p:cNvPr>
          <p:cNvSpPr>
            <a:spLocks noGrp="1"/>
          </p:cNvSpPr>
          <p:nvPr>
            <p:ph type="sldNum" sz="quarter" idx="12"/>
          </p:nvPr>
        </p:nvSpPr>
        <p:spPr/>
        <p:txBody>
          <a:bodyPr/>
          <a:lstStyle/>
          <a:p>
            <a:fld id="{705E4341-8CCB-5941-A5BC-B075B746BB92}" type="slidenum">
              <a:rPr lang="en-US" smtClean="0"/>
              <a:t>‹#›</a:t>
            </a:fld>
            <a:endParaRPr lang="en-US"/>
          </a:p>
        </p:txBody>
      </p:sp>
    </p:spTree>
    <p:extLst>
      <p:ext uri="{BB962C8B-B14F-4D97-AF65-F5344CB8AC3E}">
        <p14:creationId xmlns:p14="http://schemas.microsoft.com/office/powerpoint/2010/main" val="347873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8EFBA-DFF9-F953-6364-5EBABA88604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00F05FC-7CF1-35E3-0A7B-BA75EB5DC639}"/>
              </a:ext>
            </a:extLst>
          </p:cNvPr>
          <p:cNvSpPr>
            <a:spLocks noGrp="1"/>
          </p:cNvSpPr>
          <p:nvPr>
            <p:ph type="dt" sz="half" idx="10"/>
          </p:nvPr>
        </p:nvSpPr>
        <p:spPr/>
        <p:txBody>
          <a:bodyPr/>
          <a:lstStyle/>
          <a:p>
            <a:fld id="{FC0453F6-9C9B-4048-A139-9D08CFC12A61}" type="datetimeFigureOut">
              <a:rPr lang="en-US" smtClean="0"/>
              <a:t>9/26/2022</a:t>
            </a:fld>
            <a:endParaRPr lang="en-US"/>
          </a:p>
        </p:txBody>
      </p:sp>
      <p:sp>
        <p:nvSpPr>
          <p:cNvPr id="4" name="Footer Placeholder 3">
            <a:extLst>
              <a:ext uri="{FF2B5EF4-FFF2-40B4-BE49-F238E27FC236}">
                <a16:creationId xmlns:a16="http://schemas.microsoft.com/office/drawing/2014/main" id="{42868476-B0B7-7DE8-2847-6397DB56B0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4F7D8-A251-9575-7832-91A36FFD97C7}"/>
              </a:ext>
            </a:extLst>
          </p:cNvPr>
          <p:cNvSpPr>
            <a:spLocks noGrp="1"/>
          </p:cNvSpPr>
          <p:nvPr>
            <p:ph type="sldNum" sz="quarter" idx="12"/>
          </p:nvPr>
        </p:nvSpPr>
        <p:spPr/>
        <p:txBody>
          <a:bodyPr/>
          <a:lstStyle/>
          <a:p>
            <a:fld id="{705E4341-8CCB-5941-A5BC-B075B746BB92}" type="slidenum">
              <a:rPr lang="en-US" smtClean="0"/>
              <a:t>‹#›</a:t>
            </a:fld>
            <a:endParaRPr lang="en-US"/>
          </a:p>
        </p:txBody>
      </p:sp>
    </p:spTree>
    <p:extLst>
      <p:ext uri="{BB962C8B-B14F-4D97-AF65-F5344CB8AC3E}">
        <p14:creationId xmlns:p14="http://schemas.microsoft.com/office/powerpoint/2010/main" val="706508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B11E6E-BCA4-C828-91F4-35FD73D4E588}"/>
              </a:ext>
            </a:extLst>
          </p:cNvPr>
          <p:cNvSpPr>
            <a:spLocks noGrp="1"/>
          </p:cNvSpPr>
          <p:nvPr>
            <p:ph type="dt" sz="half" idx="10"/>
          </p:nvPr>
        </p:nvSpPr>
        <p:spPr/>
        <p:txBody>
          <a:bodyPr/>
          <a:lstStyle/>
          <a:p>
            <a:fld id="{FC0453F6-9C9B-4048-A139-9D08CFC12A61}" type="datetimeFigureOut">
              <a:rPr lang="en-US" smtClean="0"/>
              <a:t>9/26/2022</a:t>
            </a:fld>
            <a:endParaRPr lang="en-US"/>
          </a:p>
        </p:txBody>
      </p:sp>
      <p:sp>
        <p:nvSpPr>
          <p:cNvPr id="3" name="Footer Placeholder 2">
            <a:extLst>
              <a:ext uri="{FF2B5EF4-FFF2-40B4-BE49-F238E27FC236}">
                <a16:creationId xmlns:a16="http://schemas.microsoft.com/office/drawing/2014/main" id="{0937FFBF-471F-47CE-251E-F01BCDF4D9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BD544F-E7CD-1178-6811-B0519857D43A}"/>
              </a:ext>
            </a:extLst>
          </p:cNvPr>
          <p:cNvSpPr>
            <a:spLocks noGrp="1"/>
          </p:cNvSpPr>
          <p:nvPr>
            <p:ph type="sldNum" sz="quarter" idx="12"/>
          </p:nvPr>
        </p:nvSpPr>
        <p:spPr/>
        <p:txBody>
          <a:bodyPr/>
          <a:lstStyle/>
          <a:p>
            <a:fld id="{705E4341-8CCB-5941-A5BC-B075B746BB92}" type="slidenum">
              <a:rPr lang="en-US" smtClean="0"/>
              <a:t>‹#›</a:t>
            </a:fld>
            <a:endParaRPr lang="en-US"/>
          </a:p>
        </p:txBody>
      </p:sp>
    </p:spTree>
    <p:extLst>
      <p:ext uri="{BB962C8B-B14F-4D97-AF65-F5344CB8AC3E}">
        <p14:creationId xmlns:p14="http://schemas.microsoft.com/office/powerpoint/2010/main" val="3403303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E1DD9-75AD-E1BA-BB33-F53A39A681E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EC39097-3D33-A3BB-7917-26CC4A93B6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9144AEA-88DF-DEB6-29AF-0B8BE0CFD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56B8DC-CBE0-032D-251C-7532A1CBD438}"/>
              </a:ext>
            </a:extLst>
          </p:cNvPr>
          <p:cNvSpPr>
            <a:spLocks noGrp="1"/>
          </p:cNvSpPr>
          <p:nvPr>
            <p:ph type="dt" sz="half" idx="10"/>
          </p:nvPr>
        </p:nvSpPr>
        <p:spPr/>
        <p:txBody>
          <a:bodyPr/>
          <a:lstStyle/>
          <a:p>
            <a:fld id="{FC0453F6-9C9B-4048-A139-9D08CFC12A61}" type="datetimeFigureOut">
              <a:rPr lang="en-US" smtClean="0"/>
              <a:t>9/26/2022</a:t>
            </a:fld>
            <a:endParaRPr lang="en-US"/>
          </a:p>
        </p:txBody>
      </p:sp>
      <p:sp>
        <p:nvSpPr>
          <p:cNvPr id="6" name="Footer Placeholder 5">
            <a:extLst>
              <a:ext uri="{FF2B5EF4-FFF2-40B4-BE49-F238E27FC236}">
                <a16:creationId xmlns:a16="http://schemas.microsoft.com/office/drawing/2014/main" id="{952F7593-2345-4B73-99A8-388A1E7245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7C176F-D727-5DF0-F3E4-A659E4454B9B}"/>
              </a:ext>
            </a:extLst>
          </p:cNvPr>
          <p:cNvSpPr>
            <a:spLocks noGrp="1"/>
          </p:cNvSpPr>
          <p:nvPr>
            <p:ph type="sldNum" sz="quarter" idx="12"/>
          </p:nvPr>
        </p:nvSpPr>
        <p:spPr/>
        <p:txBody>
          <a:bodyPr/>
          <a:lstStyle/>
          <a:p>
            <a:fld id="{705E4341-8CCB-5941-A5BC-B075B746BB92}" type="slidenum">
              <a:rPr lang="en-US" smtClean="0"/>
              <a:t>‹#›</a:t>
            </a:fld>
            <a:endParaRPr lang="en-US"/>
          </a:p>
        </p:txBody>
      </p:sp>
    </p:spTree>
    <p:extLst>
      <p:ext uri="{BB962C8B-B14F-4D97-AF65-F5344CB8AC3E}">
        <p14:creationId xmlns:p14="http://schemas.microsoft.com/office/powerpoint/2010/main" val="1596598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22955-0DEB-803C-663B-E79CAB33282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5E429AC-8B51-AB1B-F449-5D16DF0634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C7E184-6542-72F8-0BEA-25FA7BC06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094223-B948-59C0-19CB-3A3DE3DBE1BF}"/>
              </a:ext>
            </a:extLst>
          </p:cNvPr>
          <p:cNvSpPr>
            <a:spLocks noGrp="1"/>
          </p:cNvSpPr>
          <p:nvPr>
            <p:ph type="dt" sz="half" idx="10"/>
          </p:nvPr>
        </p:nvSpPr>
        <p:spPr/>
        <p:txBody>
          <a:bodyPr/>
          <a:lstStyle/>
          <a:p>
            <a:fld id="{FC0453F6-9C9B-4048-A139-9D08CFC12A61}" type="datetimeFigureOut">
              <a:rPr lang="en-US" smtClean="0"/>
              <a:t>9/26/2022</a:t>
            </a:fld>
            <a:endParaRPr lang="en-US"/>
          </a:p>
        </p:txBody>
      </p:sp>
      <p:sp>
        <p:nvSpPr>
          <p:cNvPr id="6" name="Footer Placeholder 5">
            <a:extLst>
              <a:ext uri="{FF2B5EF4-FFF2-40B4-BE49-F238E27FC236}">
                <a16:creationId xmlns:a16="http://schemas.microsoft.com/office/drawing/2014/main" id="{38EF0156-4D3E-FA6C-0ECB-D115118FE2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D6C56-74B5-CFCA-6E1A-675592862ABB}"/>
              </a:ext>
            </a:extLst>
          </p:cNvPr>
          <p:cNvSpPr>
            <a:spLocks noGrp="1"/>
          </p:cNvSpPr>
          <p:nvPr>
            <p:ph type="sldNum" sz="quarter" idx="12"/>
          </p:nvPr>
        </p:nvSpPr>
        <p:spPr/>
        <p:txBody>
          <a:bodyPr/>
          <a:lstStyle/>
          <a:p>
            <a:fld id="{705E4341-8CCB-5941-A5BC-B075B746BB92}" type="slidenum">
              <a:rPr lang="en-US" smtClean="0"/>
              <a:t>‹#›</a:t>
            </a:fld>
            <a:endParaRPr lang="en-US"/>
          </a:p>
        </p:txBody>
      </p:sp>
    </p:spTree>
    <p:extLst>
      <p:ext uri="{BB962C8B-B14F-4D97-AF65-F5344CB8AC3E}">
        <p14:creationId xmlns:p14="http://schemas.microsoft.com/office/powerpoint/2010/main" val="2536423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EADE5-CE5F-8D0E-ABD5-3BE33DB997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7002D7A-24B4-3F7B-BEE9-2ABE7CF019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A2CA183-461E-E13D-64CD-7F6DDC8E6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453F6-9C9B-4048-A139-9D08CFC12A61}" type="datetimeFigureOut">
              <a:rPr lang="en-US" smtClean="0"/>
              <a:t>9/26/2022</a:t>
            </a:fld>
            <a:endParaRPr lang="en-US"/>
          </a:p>
        </p:txBody>
      </p:sp>
      <p:sp>
        <p:nvSpPr>
          <p:cNvPr id="5" name="Footer Placeholder 4">
            <a:extLst>
              <a:ext uri="{FF2B5EF4-FFF2-40B4-BE49-F238E27FC236}">
                <a16:creationId xmlns:a16="http://schemas.microsoft.com/office/drawing/2014/main" id="{A0B8592F-E6AA-9A5A-3C6D-786C185326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9772D7-6E17-E36C-F023-BFAFB2BB3C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E4341-8CCB-5941-A5BC-B075B746BB92}" type="slidenum">
              <a:rPr lang="en-US" smtClean="0"/>
              <a:t>‹#›</a:t>
            </a:fld>
            <a:endParaRPr lang="en-US"/>
          </a:p>
        </p:txBody>
      </p:sp>
    </p:spTree>
    <p:extLst>
      <p:ext uri="{BB962C8B-B14F-4D97-AF65-F5344CB8AC3E}">
        <p14:creationId xmlns:p14="http://schemas.microsoft.com/office/powerpoint/2010/main" val="1858739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hyperlink" Target="https://www.youthworkandyou.org/" TargetMode="Externa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jp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01270-05AA-C79F-AC86-2B08E7866EF1}"/>
              </a:ext>
            </a:extLst>
          </p:cNvPr>
          <p:cNvSpPr>
            <a:spLocks noGrp="1"/>
          </p:cNvSpPr>
          <p:nvPr>
            <p:ph type="ctrTitle"/>
          </p:nvPr>
        </p:nvSpPr>
        <p:spPr/>
        <p:txBody>
          <a:bodyPr/>
          <a:lstStyle/>
          <a:p>
            <a:r>
              <a:rPr lang="en-US" b="1" dirty="0">
                <a:solidFill>
                  <a:srgbClr val="002060"/>
                </a:solidFill>
              </a:rPr>
              <a:t>HEIs Networking – words from the ‘somewhat wise’ …</a:t>
            </a:r>
          </a:p>
        </p:txBody>
      </p:sp>
      <p:sp>
        <p:nvSpPr>
          <p:cNvPr id="3" name="Subtitle 2">
            <a:extLst>
              <a:ext uri="{FF2B5EF4-FFF2-40B4-BE49-F238E27FC236}">
                <a16:creationId xmlns:a16="http://schemas.microsoft.com/office/drawing/2014/main" id="{BEC6E12A-00CC-C1C5-B8EB-F6EDD375A3D5}"/>
              </a:ext>
            </a:extLst>
          </p:cNvPr>
          <p:cNvSpPr>
            <a:spLocks noGrp="1"/>
          </p:cNvSpPr>
          <p:nvPr>
            <p:ph type="subTitle" idx="1"/>
          </p:nvPr>
        </p:nvSpPr>
        <p:spPr>
          <a:xfrm>
            <a:off x="1752600" y="3885066"/>
            <a:ext cx="9144000" cy="1655762"/>
          </a:xfrm>
        </p:spPr>
        <p:txBody>
          <a:bodyPr/>
          <a:lstStyle/>
          <a:p>
            <a:pPr algn="r"/>
            <a:r>
              <a:rPr lang="en-US" dirty="0">
                <a:solidFill>
                  <a:srgbClr val="002060"/>
                </a:solidFill>
              </a:rPr>
              <a:t>Hilary Tierney </a:t>
            </a:r>
          </a:p>
          <a:p>
            <a:pPr algn="r"/>
            <a:r>
              <a:rPr lang="en-US" dirty="0">
                <a:solidFill>
                  <a:srgbClr val="002060"/>
                </a:solidFill>
              </a:rPr>
              <a:t>Maynooth University</a:t>
            </a:r>
          </a:p>
        </p:txBody>
      </p:sp>
    </p:spTree>
    <p:extLst>
      <p:ext uri="{BB962C8B-B14F-4D97-AF65-F5344CB8AC3E}">
        <p14:creationId xmlns:p14="http://schemas.microsoft.com/office/powerpoint/2010/main" val="2624369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Timeline&#10;&#10;Description automatically generated">
            <a:extLst>
              <a:ext uri="{FF2B5EF4-FFF2-40B4-BE49-F238E27FC236}">
                <a16:creationId xmlns:a16="http://schemas.microsoft.com/office/drawing/2014/main" id="{10E49C33-6E07-54CF-7B32-91BDD5A76F1A}"/>
              </a:ext>
            </a:extLst>
          </p:cNvPr>
          <p:cNvPicPr>
            <a:picLocks noGrp="1" noChangeAspect="1"/>
          </p:cNvPicPr>
          <p:nvPr>
            <p:ph idx="1"/>
          </p:nvPr>
        </p:nvPicPr>
        <p:blipFill>
          <a:blip r:embed="rId2"/>
          <a:stretch>
            <a:fillRect/>
          </a:stretch>
        </p:blipFill>
        <p:spPr>
          <a:xfrm>
            <a:off x="5578745" y="294340"/>
            <a:ext cx="6526169" cy="3832028"/>
          </a:xfrm>
        </p:spPr>
      </p:pic>
      <p:pic>
        <p:nvPicPr>
          <p:cNvPr id="10" name="Picture 9">
            <a:extLst>
              <a:ext uri="{FF2B5EF4-FFF2-40B4-BE49-F238E27FC236}">
                <a16:creationId xmlns:a16="http://schemas.microsoft.com/office/drawing/2014/main" id="{E9EA4929-6CDF-FA94-0429-46685519F4FD}"/>
              </a:ext>
            </a:extLst>
          </p:cNvPr>
          <p:cNvPicPr>
            <a:picLocks noChangeAspect="1"/>
          </p:cNvPicPr>
          <p:nvPr/>
        </p:nvPicPr>
        <p:blipFill>
          <a:blip r:embed="rId3"/>
          <a:stretch>
            <a:fillRect/>
          </a:stretch>
        </p:blipFill>
        <p:spPr>
          <a:xfrm>
            <a:off x="6234430" y="4126369"/>
            <a:ext cx="5140533" cy="2731632"/>
          </a:xfrm>
          <a:prstGeom prst="rect">
            <a:avLst/>
          </a:prstGeom>
        </p:spPr>
      </p:pic>
      <p:sp>
        <p:nvSpPr>
          <p:cNvPr id="2" name="Title 1">
            <a:extLst>
              <a:ext uri="{FF2B5EF4-FFF2-40B4-BE49-F238E27FC236}">
                <a16:creationId xmlns:a16="http://schemas.microsoft.com/office/drawing/2014/main" id="{6386EF6D-305F-6120-401A-2FBB8F59D89C}"/>
              </a:ext>
            </a:extLst>
          </p:cNvPr>
          <p:cNvSpPr>
            <a:spLocks noGrp="1"/>
          </p:cNvSpPr>
          <p:nvPr>
            <p:ph type="title"/>
          </p:nvPr>
        </p:nvSpPr>
        <p:spPr>
          <a:xfrm>
            <a:off x="0" y="1"/>
            <a:ext cx="5468547" cy="6738256"/>
          </a:xfrm>
        </p:spPr>
        <p:txBody>
          <a:bodyPr vert="horz" lIns="91440" tIns="45720" rIns="91440" bIns="45720" rtlCol="0" anchor="ctr">
            <a:normAutofit/>
          </a:bodyPr>
          <a:lstStyle/>
          <a:p>
            <a:r>
              <a:rPr lang="en-US" b="1" kern="1200" dirty="0">
                <a:solidFill>
                  <a:srgbClr val="FFFFFF"/>
                </a:solidFill>
                <a:latin typeface="+mj-lt"/>
                <a:ea typeface="+mj-ea"/>
                <a:cs typeface="+mj-cs"/>
              </a:rPr>
              <a:t>Collaboration and Partnership</a:t>
            </a:r>
            <a:br>
              <a:rPr lang="en-US" b="1" kern="1200" dirty="0">
                <a:solidFill>
                  <a:srgbClr val="FFFFFF"/>
                </a:solidFill>
                <a:latin typeface="+mj-lt"/>
                <a:ea typeface="+mj-ea"/>
                <a:cs typeface="+mj-cs"/>
              </a:rPr>
            </a:br>
            <a:br>
              <a:rPr lang="en-US" b="1" kern="1200" dirty="0">
                <a:solidFill>
                  <a:srgbClr val="FFFFFF"/>
                </a:solidFill>
                <a:latin typeface="+mj-lt"/>
                <a:ea typeface="+mj-ea"/>
                <a:cs typeface="+mj-cs"/>
              </a:rPr>
            </a:br>
            <a:r>
              <a:rPr lang="en-US" sz="3200" b="1" kern="1200" dirty="0">
                <a:solidFill>
                  <a:srgbClr val="FFFFFF"/>
                </a:solidFill>
                <a:latin typeface="+mj-lt"/>
                <a:ea typeface="+mj-ea"/>
                <a:cs typeface="+mj-cs"/>
              </a:rPr>
              <a:t>1. Show Up</a:t>
            </a:r>
            <a:br>
              <a:rPr lang="en-US" sz="3200" b="1" kern="1200" dirty="0">
                <a:solidFill>
                  <a:srgbClr val="FFFFFF"/>
                </a:solidFill>
                <a:latin typeface="+mj-lt"/>
                <a:ea typeface="+mj-ea"/>
                <a:cs typeface="+mj-cs"/>
              </a:rPr>
            </a:br>
            <a:r>
              <a:rPr lang="en-US" sz="3200" b="1" kern="1200" dirty="0">
                <a:solidFill>
                  <a:srgbClr val="FFFFFF"/>
                </a:solidFill>
                <a:latin typeface="+mj-lt"/>
                <a:ea typeface="+mj-ea"/>
                <a:cs typeface="+mj-cs"/>
              </a:rPr>
              <a:t>2. Show Willing </a:t>
            </a:r>
            <a:br>
              <a:rPr lang="en-US" sz="3200" b="1" kern="1200" dirty="0">
                <a:solidFill>
                  <a:srgbClr val="FFFFFF"/>
                </a:solidFill>
                <a:latin typeface="+mj-lt"/>
                <a:ea typeface="+mj-ea"/>
                <a:cs typeface="+mj-cs"/>
              </a:rPr>
            </a:br>
            <a:r>
              <a:rPr lang="en-US" sz="3200" b="1" dirty="0">
                <a:solidFill>
                  <a:srgbClr val="FFFFFF"/>
                </a:solidFill>
              </a:rPr>
              <a:t>3. </a:t>
            </a:r>
            <a:r>
              <a:rPr lang="en-US" sz="3200" b="1" kern="1200" dirty="0">
                <a:solidFill>
                  <a:srgbClr val="FFFFFF"/>
                </a:solidFill>
                <a:latin typeface="+mj-lt"/>
                <a:ea typeface="+mj-ea"/>
                <a:cs typeface="+mj-cs"/>
              </a:rPr>
              <a:t>Put yourself in the ‘way of the work’</a:t>
            </a:r>
            <a:br>
              <a:rPr lang="en-US" sz="3200" b="1" kern="1200" dirty="0">
                <a:solidFill>
                  <a:srgbClr val="FFFFFF"/>
                </a:solidFill>
                <a:latin typeface="+mj-lt"/>
                <a:ea typeface="+mj-ea"/>
                <a:cs typeface="+mj-cs"/>
              </a:rPr>
            </a:br>
            <a:r>
              <a:rPr lang="en-US" sz="3200" b="1" kern="1200" dirty="0">
                <a:solidFill>
                  <a:srgbClr val="FFFFFF"/>
                </a:solidFill>
                <a:latin typeface="+mj-lt"/>
                <a:ea typeface="+mj-ea"/>
                <a:cs typeface="+mj-cs"/>
              </a:rPr>
              <a:t>4. Take risks </a:t>
            </a:r>
            <a:br>
              <a:rPr lang="en-US" sz="3200" b="1" kern="1200" dirty="0">
                <a:solidFill>
                  <a:srgbClr val="FFFFFF"/>
                </a:solidFill>
                <a:latin typeface="+mj-lt"/>
                <a:ea typeface="+mj-ea"/>
                <a:cs typeface="+mj-cs"/>
              </a:rPr>
            </a:br>
            <a:r>
              <a:rPr lang="en-US" sz="3200" b="1" kern="1200" dirty="0">
                <a:solidFill>
                  <a:srgbClr val="FFFFFF"/>
                </a:solidFill>
                <a:latin typeface="+mj-lt"/>
                <a:ea typeface="+mj-ea"/>
                <a:cs typeface="+mj-cs"/>
              </a:rPr>
              <a:t>5. Don’t be afraid to ‘not know’</a:t>
            </a:r>
            <a:br>
              <a:rPr lang="en-US" sz="3200" b="1" kern="1200" dirty="0">
                <a:solidFill>
                  <a:srgbClr val="FFFFFF"/>
                </a:solidFill>
                <a:latin typeface="+mj-lt"/>
                <a:ea typeface="+mj-ea"/>
                <a:cs typeface="+mj-cs"/>
              </a:rPr>
            </a:br>
            <a:r>
              <a:rPr lang="en-US" sz="3200" b="1" kern="1200" dirty="0">
                <a:solidFill>
                  <a:srgbClr val="FFFFFF"/>
                </a:solidFill>
                <a:latin typeface="+mj-lt"/>
                <a:ea typeface="+mj-ea"/>
                <a:cs typeface="+mj-cs"/>
              </a:rPr>
              <a:t>6. Ask for help</a:t>
            </a:r>
            <a:br>
              <a:rPr lang="en-US" sz="3200" b="1" kern="1200" dirty="0">
                <a:solidFill>
                  <a:srgbClr val="FFFFFF"/>
                </a:solidFill>
                <a:latin typeface="+mj-lt"/>
                <a:ea typeface="+mj-ea"/>
                <a:cs typeface="+mj-cs"/>
              </a:rPr>
            </a:br>
            <a:r>
              <a:rPr lang="en-US" sz="3200" b="1" kern="1200" dirty="0">
                <a:solidFill>
                  <a:srgbClr val="FFFFFF"/>
                </a:solidFill>
                <a:latin typeface="+mj-lt"/>
                <a:ea typeface="+mj-ea"/>
                <a:cs typeface="+mj-cs"/>
              </a:rPr>
              <a:t>7. Have fun!</a:t>
            </a:r>
          </a:p>
        </p:txBody>
      </p:sp>
    </p:spTree>
    <p:extLst>
      <p:ext uri="{BB962C8B-B14F-4D97-AF65-F5344CB8AC3E}">
        <p14:creationId xmlns:p14="http://schemas.microsoft.com/office/powerpoint/2010/main" val="3418270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E793A-20E5-B0C8-EBD4-632449C4294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8080364-B6E3-BFC2-3AF1-769D2B80B90C}"/>
              </a:ext>
            </a:extLst>
          </p:cNvPr>
          <p:cNvPicPr>
            <a:picLocks noGrp="1" noChangeAspect="1"/>
          </p:cNvPicPr>
          <p:nvPr>
            <p:ph idx="1"/>
          </p:nvPr>
        </p:nvPicPr>
        <p:blipFill>
          <a:blip r:embed="rId2"/>
          <a:stretch>
            <a:fillRect/>
          </a:stretch>
        </p:blipFill>
        <p:spPr>
          <a:xfrm>
            <a:off x="250519" y="1135158"/>
            <a:ext cx="7395575" cy="2505295"/>
          </a:xfrm>
          <a:prstGeom prst="rect">
            <a:avLst/>
          </a:prstGeom>
        </p:spPr>
      </p:pic>
      <p:pic>
        <p:nvPicPr>
          <p:cNvPr id="4" name="Picture 3">
            <a:extLst>
              <a:ext uri="{FF2B5EF4-FFF2-40B4-BE49-F238E27FC236}">
                <a16:creationId xmlns:a16="http://schemas.microsoft.com/office/drawing/2014/main" id="{9983D73C-9F9B-EFE9-54C4-811FE77ED570}"/>
              </a:ext>
            </a:extLst>
          </p:cNvPr>
          <p:cNvPicPr>
            <a:picLocks noChangeAspect="1"/>
          </p:cNvPicPr>
          <p:nvPr/>
        </p:nvPicPr>
        <p:blipFill>
          <a:blip r:embed="rId3"/>
          <a:stretch>
            <a:fillRect/>
          </a:stretch>
        </p:blipFill>
        <p:spPr>
          <a:xfrm>
            <a:off x="4572694" y="3805999"/>
            <a:ext cx="6146800" cy="1651000"/>
          </a:xfrm>
          <a:prstGeom prst="rect">
            <a:avLst/>
          </a:prstGeom>
        </p:spPr>
      </p:pic>
    </p:spTree>
    <p:extLst>
      <p:ext uri="{BB962C8B-B14F-4D97-AF65-F5344CB8AC3E}">
        <p14:creationId xmlns:p14="http://schemas.microsoft.com/office/powerpoint/2010/main" val="2543262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Diagram&#10;&#10;Description automatically generated">
            <a:extLst>
              <a:ext uri="{FF2B5EF4-FFF2-40B4-BE49-F238E27FC236}">
                <a16:creationId xmlns:a16="http://schemas.microsoft.com/office/drawing/2014/main" id="{713D8BDE-4DAE-FF47-97A2-EF542EFB49BF}"/>
              </a:ext>
            </a:extLst>
          </p:cNvPr>
          <p:cNvPicPr>
            <a:picLocks noGrp="1" noChangeAspect="1"/>
          </p:cNvPicPr>
          <p:nvPr>
            <p:ph idx="1"/>
          </p:nvPr>
        </p:nvPicPr>
        <p:blipFill>
          <a:blip r:embed="rId2"/>
          <a:stretch>
            <a:fillRect/>
          </a:stretch>
        </p:blipFill>
        <p:spPr>
          <a:xfrm>
            <a:off x="1189974" y="78990"/>
            <a:ext cx="9895560" cy="6757043"/>
          </a:xfrm>
        </p:spPr>
      </p:pic>
    </p:spTree>
    <p:extLst>
      <p:ext uri="{BB962C8B-B14F-4D97-AF65-F5344CB8AC3E}">
        <p14:creationId xmlns:p14="http://schemas.microsoft.com/office/powerpoint/2010/main" val="781340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41E84-FE0F-A450-B6AC-3585220EB627}"/>
              </a:ext>
            </a:extLst>
          </p:cNvPr>
          <p:cNvSpPr>
            <a:spLocks noGrp="1"/>
          </p:cNvSpPr>
          <p:nvPr>
            <p:ph type="title"/>
          </p:nvPr>
        </p:nvSpPr>
        <p:spPr/>
        <p:txBody>
          <a:bodyPr/>
          <a:lstStyle/>
          <a:p>
            <a:endParaRPr lang="en-US"/>
          </a:p>
        </p:txBody>
      </p:sp>
      <p:pic>
        <p:nvPicPr>
          <p:cNvPr id="4" name="Content Placeholder 3">
            <a:hlinkClick r:id="rId2"/>
            <a:extLst>
              <a:ext uri="{FF2B5EF4-FFF2-40B4-BE49-F238E27FC236}">
                <a16:creationId xmlns:a16="http://schemas.microsoft.com/office/drawing/2014/main" id="{1755A2BF-38AD-F812-90D7-E99858B8F98D}"/>
              </a:ext>
            </a:extLst>
          </p:cNvPr>
          <p:cNvPicPr>
            <a:picLocks noGrp="1" noChangeAspect="1"/>
          </p:cNvPicPr>
          <p:nvPr>
            <p:ph idx="1"/>
          </p:nvPr>
        </p:nvPicPr>
        <p:blipFill>
          <a:blip r:embed="rId3"/>
          <a:stretch>
            <a:fillRect/>
          </a:stretch>
        </p:blipFill>
        <p:spPr>
          <a:xfrm>
            <a:off x="2371284" y="233306"/>
            <a:ext cx="6301234" cy="1589200"/>
          </a:xfrm>
          <a:prstGeom prst="rect">
            <a:avLst/>
          </a:prstGeom>
        </p:spPr>
      </p:pic>
      <p:pic>
        <p:nvPicPr>
          <p:cNvPr id="6" name="Picture 5" descr="Logo, company name&#10;&#10;Description automatically generated">
            <a:extLst>
              <a:ext uri="{FF2B5EF4-FFF2-40B4-BE49-F238E27FC236}">
                <a16:creationId xmlns:a16="http://schemas.microsoft.com/office/drawing/2014/main" id="{4B480D46-DC1B-D065-9A00-3311164E014B}"/>
              </a:ext>
            </a:extLst>
          </p:cNvPr>
          <p:cNvPicPr>
            <a:picLocks noChangeAspect="1"/>
          </p:cNvPicPr>
          <p:nvPr/>
        </p:nvPicPr>
        <p:blipFill>
          <a:blip r:embed="rId4"/>
          <a:stretch>
            <a:fillRect/>
          </a:stretch>
        </p:blipFill>
        <p:spPr>
          <a:xfrm>
            <a:off x="567742" y="1703590"/>
            <a:ext cx="3074364" cy="2156644"/>
          </a:xfrm>
          <a:prstGeom prst="rect">
            <a:avLst/>
          </a:prstGeom>
        </p:spPr>
      </p:pic>
      <p:pic>
        <p:nvPicPr>
          <p:cNvPr id="8" name="Picture 7">
            <a:extLst>
              <a:ext uri="{FF2B5EF4-FFF2-40B4-BE49-F238E27FC236}">
                <a16:creationId xmlns:a16="http://schemas.microsoft.com/office/drawing/2014/main" id="{4957942E-D021-9CDD-409A-538C192CD70F}"/>
              </a:ext>
            </a:extLst>
          </p:cNvPr>
          <p:cNvPicPr>
            <a:picLocks noChangeAspect="1"/>
          </p:cNvPicPr>
          <p:nvPr/>
        </p:nvPicPr>
        <p:blipFill>
          <a:blip r:embed="rId5"/>
          <a:stretch>
            <a:fillRect/>
          </a:stretch>
        </p:blipFill>
        <p:spPr>
          <a:xfrm>
            <a:off x="7107370" y="2038168"/>
            <a:ext cx="4516888" cy="511914"/>
          </a:xfrm>
          <a:prstGeom prst="rect">
            <a:avLst/>
          </a:prstGeom>
        </p:spPr>
      </p:pic>
      <p:pic>
        <p:nvPicPr>
          <p:cNvPr id="10" name="Picture 9">
            <a:extLst>
              <a:ext uri="{FF2B5EF4-FFF2-40B4-BE49-F238E27FC236}">
                <a16:creationId xmlns:a16="http://schemas.microsoft.com/office/drawing/2014/main" id="{841B14D7-54B7-78AD-0768-9B1AEAB9E443}"/>
              </a:ext>
            </a:extLst>
          </p:cNvPr>
          <p:cNvPicPr>
            <a:picLocks noChangeAspect="1"/>
          </p:cNvPicPr>
          <p:nvPr/>
        </p:nvPicPr>
        <p:blipFill>
          <a:blip r:embed="rId6"/>
          <a:stretch>
            <a:fillRect/>
          </a:stretch>
        </p:blipFill>
        <p:spPr>
          <a:xfrm>
            <a:off x="7071000" y="4100240"/>
            <a:ext cx="5162756" cy="1576546"/>
          </a:xfrm>
          <a:prstGeom prst="rect">
            <a:avLst/>
          </a:prstGeom>
        </p:spPr>
      </p:pic>
      <p:pic>
        <p:nvPicPr>
          <p:cNvPr id="12" name="Picture 11" descr="Text&#10;&#10;Description automatically generated">
            <a:extLst>
              <a:ext uri="{FF2B5EF4-FFF2-40B4-BE49-F238E27FC236}">
                <a16:creationId xmlns:a16="http://schemas.microsoft.com/office/drawing/2014/main" id="{037754EB-AB79-352D-E80E-CCA328628033}"/>
              </a:ext>
            </a:extLst>
          </p:cNvPr>
          <p:cNvPicPr>
            <a:picLocks noChangeAspect="1"/>
          </p:cNvPicPr>
          <p:nvPr/>
        </p:nvPicPr>
        <p:blipFill>
          <a:blip r:embed="rId7"/>
          <a:stretch>
            <a:fillRect/>
          </a:stretch>
        </p:blipFill>
        <p:spPr>
          <a:xfrm>
            <a:off x="567742" y="4684733"/>
            <a:ext cx="2935569" cy="1318369"/>
          </a:xfrm>
          <a:prstGeom prst="rect">
            <a:avLst/>
          </a:prstGeom>
        </p:spPr>
      </p:pic>
      <p:pic>
        <p:nvPicPr>
          <p:cNvPr id="14" name="Picture 13" descr="A picture containing text, handwear, clipart&#10;&#10;Description automatically generated">
            <a:extLst>
              <a:ext uri="{FF2B5EF4-FFF2-40B4-BE49-F238E27FC236}">
                <a16:creationId xmlns:a16="http://schemas.microsoft.com/office/drawing/2014/main" id="{0FDACA90-949F-09C8-BE32-8EA52F64D2B2}"/>
              </a:ext>
            </a:extLst>
          </p:cNvPr>
          <p:cNvPicPr>
            <a:picLocks noChangeAspect="1"/>
          </p:cNvPicPr>
          <p:nvPr/>
        </p:nvPicPr>
        <p:blipFill>
          <a:blip r:embed="rId8"/>
          <a:stretch>
            <a:fillRect/>
          </a:stretch>
        </p:blipFill>
        <p:spPr>
          <a:xfrm>
            <a:off x="4067751" y="5676786"/>
            <a:ext cx="3276279" cy="949646"/>
          </a:xfrm>
          <a:prstGeom prst="rect">
            <a:avLst/>
          </a:prstGeom>
        </p:spPr>
      </p:pic>
      <p:pic>
        <p:nvPicPr>
          <p:cNvPr id="16" name="Picture 15" descr="Logo, company name&#10;&#10;Description automatically generated">
            <a:extLst>
              <a:ext uri="{FF2B5EF4-FFF2-40B4-BE49-F238E27FC236}">
                <a16:creationId xmlns:a16="http://schemas.microsoft.com/office/drawing/2014/main" id="{D67FB5B3-A6A5-FBBB-4457-9AF58DA3A6F2}"/>
              </a:ext>
            </a:extLst>
          </p:cNvPr>
          <p:cNvPicPr>
            <a:picLocks noChangeAspect="1"/>
          </p:cNvPicPr>
          <p:nvPr/>
        </p:nvPicPr>
        <p:blipFill>
          <a:blip r:embed="rId9"/>
          <a:stretch>
            <a:fillRect/>
          </a:stretch>
        </p:blipFill>
        <p:spPr>
          <a:xfrm>
            <a:off x="2613601" y="3668134"/>
            <a:ext cx="2908300" cy="698500"/>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58E70369-A5B5-0A42-9F97-1A4E3AD6A965}"/>
              </a:ext>
            </a:extLst>
          </p:cNvPr>
          <p:cNvPicPr>
            <a:picLocks noChangeAspect="1"/>
          </p:cNvPicPr>
          <p:nvPr/>
        </p:nvPicPr>
        <p:blipFill>
          <a:blip r:embed="rId10"/>
          <a:stretch>
            <a:fillRect/>
          </a:stretch>
        </p:blipFill>
        <p:spPr>
          <a:xfrm>
            <a:off x="6546414" y="3149034"/>
            <a:ext cx="2819400" cy="711200"/>
          </a:xfrm>
          <a:prstGeom prst="rect">
            <a:avLst/>
          </a:prstGeom>
        </p:spPr>
      </p:pic>
    </p:spTree>
    <p:extLst>
      <p:ext uri="{BB962C8B-B14F-4D97-AF65-F5344CB8AC3E}">
        <p14:creationId xmlns:p14="http://schemas.microsoft.com/office/powerpoint/2010/main" val="2557817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97D9B-8DED-5BE2-E2F4-8A877A793276}"/>
              </a:ext>
            </a:extLst>
          </p:cNvPr>
          <p:cNvSpPr>
            <a:spLocks noGrp="1"/>
          </p:cNvSpPr>
          <p:nvPr>
            <p:ph type="title"/>
          </p:nvPr>
        </p:nvSpPr>
        <p:spPr/>
        <p:txBody>
          <a:bodyPr/>
          <a:lstStyle/>
          <a:p>
            <a:endParaRPr lang="en-US"/>
          </a:p>
        </p:txBody>
      </p:sp>
      <p:pic>
        <p:nvPicPr>
          <p:cNvPr id="5" name="Picture 4" descr="Timeline&#10;&#10;Description automatically generated">
            <a:extLst>
              <a:ext uri="{FF2B5EF4-FFF2-40B4-BE49-F238E27FC236}">
                <a16:creationId xmlns:a16="http://schemas.microsoft.com/office/drawing/2014/main" id="{E09EFEF7-B7D5-0258-8E0F-17EAAF013A5B}"/>
              </a:ext>
            </a:extLst>
          </p:cNvPr>
          <p:cNvPicPr>
            <a:picLocks noChangeAspect="1"/>
          </p:cNvPicPr>
          <p:nvPr/>
        </p:nvPicPr>
        <p:blipFill>
          <a:blip r:embed="rId2"/>
          <a:stretch>
            <a:fillRect/>
          </a:stretch>
        </p:blipFill>
        <p:spPr>
          <a:xfrm>
            <a:off x="0" y="0"/>
            <a:ext cx="9408278" cy="6858000"/>
          </a:xfrm>
          <a:prstGeom prst="rect">
            <a:avLst/>
          </a:prstGeom>
        </p:spPr>
      </p:pic>
      <p:pic>
        <p:nvPicPr>
          <p:cNvPr id="8" name="Content Placeholder 7" descr="Graphical user interface&#10;&#10;Description automatically generated with low confidence">
            <a:extLst>
              <a:ext uri="{FF2B5EF4-FFF2-40B4-BE49-F238E27FC236}">
                <a16:creationId xmlns:a16="http://schemas.microsoft.com/office/drawing/2014/main" id="{F3D1268B-759B-BE0F-7F58-69DA901EA67C}"/>
              </a:ext>
            </a:extLst>
          </p:cNvPr>
          <p:cNvPicPr>
            <a:picLocks noGrp="1" noChangeAspect="1"/>
          </p:cNvPicPr>
          <p:nvPr>
            <p:ph idx="1"/>
          </p:nvPr>
        </p:nvPicPr>
        <p:blipFill>
          <a:blip r:embed="rId3"/>
          <a:stretch>
            <a:fillRect/>
          </a:stretch>
        </p:blipFill>
        <p:spPr>
          <a:xfrm>
            <a:off x="7784406" y="4250955"/>
            <a:ext cx="4407594" cy="2607045"/>
          </a:xfrm>
        </p:spPr>
      </p:pic>
    </p:spTree>
    <p:extLst>
      <p:ext uri="{BB962C8B-B14F-4D97-AF65-F5344CB8AC3E}">
        <p14:creationId xmlns:p14="http://schemas.microsoft.com/office/powerpoint/2010/main" val="903419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D7524-1A4F-C642-29A8-150CA6CF0CFB}"/>
              </a:ext>
            </a:extLst>
          </p:cNvPr>
          <p:cNvSpPr>
            <a:spLocks noGrp="1"/>
          </p:cNvSpPr>
          <p:nvPr>
            <p:ph type="title"/>
          </p:nvPr>
        </p:nvSpPr>
        <p:spPr>
          <a:xfrm>
            <a:off x="838200" y="500063"/>
            <a:ext cx="10515600" cy="871538"/>
          </a:xfrm>
        </p:spPr>
        <p:txBody>
          <a:bodyPr>
            <a:normAutofit fontScale="90000"/>
          </a:bodyPr>
          <a:lstStyle/>
          <a:p>
            <a:r>
              <a:rPr lang="en-US" b="1" dirty="0">
                <a:solidFill>
                  <a:srgbClr val="002060"/>
                </a:solidFill>
              </a:rPr>
              <a:t>Irish Youth Work Educators Forum</a:t>
            </a:r>
            <a:br>
              <a:rPr lang="en-US" dirty="0">
                <a:solidFill>
                  <a:srgbClr val="002060"/>
                </a:solidFill>
              </a:rPr>
            </a:br>
            <a:endParaRPr lang="en-US" dirty="0"/>
          </a:p>
        </p:txBody>
      </p:sp>
      <p:pic>
        <p:nvPicPr>
          <p:cNvPr id="5" name="Content Placeholder 4" descr="Logo&#10;&#10;Description automatically generated">
            <a:extLst>
              <a:ext uri="{FF2B5EF4-FFF2-40B4-BE49-F238E27FC236}">
                <a16:creationId xmlns:a16="http://schemas.microsoft.com/office/drawing/2014/main" id="{85B3FA34-FD8D-0F26-AF9D-CFDB74357F1D}"/>
              </a:ext>
            </a:extLst>
          </p:cNvPr>
          <p:cNvPicPr>
            <a:picLocks noGrp="1" noChangeAspect="1"/>
          </p:cNvPicPr>
          <p:nvPr>
            <p:ph idx="1"/>
          </p:nvPr>
        </p:nvPicPr>
        <p:blipFill>
          <a:blip r:embed="rId2"/>
          <a:stretch>
            <a:fillRect/>
          </a:stretch>
        </p:blipFill>
        <p:spPr>
          <a:xfrm>
            <a:off x="425988" y="1092278"/>
            <a:ext cx="3048000" cy="1714500"/>
          </a:xfrm>
        </p:spPr>
      </p:pic>
      <p:pic>
        <p:nvPicPr>
          <p:cNvPr id="7" name="Picture 6" descr="Logo, company name&#10;&#10;Description automatically generated">
            <a:extLst>
              <a:ext uri="{FF2B5EF4-FFF2-40B4-BE49-F238E27FC236}">
                <a16:creationId xmlns:a16="http://schemas.microsoft.com/office/drawing/2014/main" id="{52B5D72C-D258-FD47-D308-83CE4BB7C03A}"/>
              </a:ext>
            </a:extLst>
          </p:cNvPr>
          <p:cNvPicPr>
            <a:picLocks noChangeAspect="1"/>
          </p:cNvPicPr>
          <p:nvPr/>
        </p:nvPicPr>
        <p:blipFill>
          <a:blip r:embed="rId3"/>
          <a:stretch>
            <a:fillRect/>
          </a:stretch>
        </p:blipFill>
        <p:spPr>
          <a:xfrm>
            <a:off x="750178" y="3158823"/>
            <a:ext cx="3574274" cy="1386385"/>
          </a:xfrm>
          <a:prstGeom prst="rect">
            <a:avLst/>
          </a:prstGeom>
        </p:spPr>
      </p:pic>
      <p:pic>
        <p:nvPicPr>
          <p:cNvPr id="9" name="Picture 8" descr="Text&#10;&#10;Description automatically generated">
            <a:extLst>
              <a:ext uri="{FF2B5EF4-FFF2-40B4-BE49-F238E27FC236}">
                <a16:creationId xmlns:a16="http://schemas.microsoft.com/office/drawing/2014/main" id="{E2185076-85F4-EDB8-D061-4B24CD63FA0D}"/>
              </a:ext>
            </a:extLst>
          </p:cNvPr>
          <p:cNvPicPr>
            <a:picLocks noChangeAspect="1"/>
          </p:cNvPicPr>
          <p:nvPr/>
        </p:nvPicPr>
        <p:blipFill>
          <a:blip r:embed="rId4"/>
          <a:stretch>
            <a:fillRect/>
          </a:stretch>
        </p:blipFill>
        <p:spPr>
          <a:xfrm>
            <a:off x="8970114" y="4924164"/>
            <a:ext cx="2891685" cy="1298661"/>
          </a:xfrm>
          <a:prstGeom prst="rect">
            <a:avLst/>
          </a:prstGeom>
        </p:spPr>
      </p:pic>
      <p:pic>
        <p:nvPicPr>
          <p:cNvPr id="11" name="Picture 10" descr="Logo, company name&#10;&#10;Description automatically generated">
            <a:extLst>
              <a:ext uri="{FF2B5EF4-FFF2-40B4-BE49-F238E27FC236}">
                <a16:creationId xmlns:a16="http://schemas.microsoft.com/office/drawing/2014/main" id="{182D4C0F-85EA-595C-1973-7BA6DE2E63D2}"/>
              </a:ext>
            </a:extLst>
          </p:cNvPr>
          <p:cNvPicPr>
            <a:picLocks noChangeAspect="1"/>
          </p:cNvPicPr>
          <p:nvPr/>
        </p:nvPicPr>
        <p:blipFill>
          <a:blip r:embed="rId5"/>
          <a:stretch>
            <a:fillRect/>
          </a:stretch>
        </p:blipFill>
        <p:spPr>
          <a:xfrm>
            <a:off x="463004" y="4924164"/>
            <a:ext cx="2631100" cy="1845697"/>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DE04F3BD-C21F-1DF3-490A-E5ECC103D307}"/>
              </a:ext>
            </a:extLst>
          </p:cNvPr>
          <p:cNvPicPr>
            <a:picLocks noChangeAspect="1"/>
          </p:cNvPicPr>
          <p:nvPr/>
        </p:nvPicPr>
        <p:blipFill>
          <a:blip r:embed="rId6"/>
          <a:stretch>
            <a:fillRect/>
          </a:stretch>
        </p:blipFill>
        <p:spPr>
          <a:xfrm>
            <a:off x="8656448" y="1933836"/>
            <a:ext cx="3519016" cy="1260824"/>
          </a:xfrm>
          <a:prstGeom prst="rect">
            <a:avLst/>
          </a:prstGeom>
        </p:spPr>
      </p:pic>
      <p:pic>
        <p:nvPicPr>
          <p:cNvPr id="17" name="Picture 16" descr="A blue book cover&#10;&#10;Description automatically generated with low confidence">
            <a:extLst>
              <a:ext uri="{FF2B5EF4-FFF2-40B4-BE49-F238E27FC236}">
                <a16:creationId xmlns:a16="http://schemas.microsoft.com/office/drawing/2014/main" id="{82C193F6-A543-BD59-A7BF-08ED8E1E888F}"/>
              </a:ext>
            </a:extLst>
          </p:cNvPr>
          <p:cNvPicPr>
            <a:picLocks noChangeAspect="1"/>
          </p:cNvPicPr>
          <p:nvPr/>
        </p:nvPicPr>
        <p:blipFill>
          <a:blip r:embed="rId7"/>
          <a:stretch>
            <a:fillRect/>
          </a:stretch>
        </p:blipFill>
        <p:spPr>
          <a:xfrm>
            <a:off x="4324452" y="1001995"/>
            <a:ext cx="4091205" cy="4368887"/>
          </a:xfrm>
          <a:prstGeom prst="rect">
            <a:avLst/>
          </a:prstGeom>
        </p:spPr>
      </p:pic>
      <p:pic>
        <p:nvPicPr>
          <p:cNvPr id="19" name="Picture 18" descr="Logo&#10;&#10;Description automatically generated with medium confidence">
            <a:extLst>
              <a:ext uri="{FF2B5EF4-FFF2-40B4-BE49-F238E27FC236}">
                <a16:creationId xmlns:a16="http://schemas.microsoft.com/office/drawing/2014/main" id="{5C198199-9AB8-01F4-E615-0B0AE4D3C4DF}"/>
              </a:ext>
            </a:extLst>
          </p:cNvPr>
          <p:cNvPicPr>
            <a:picLocks noChangeAspect="1"/>
          </p:cNvPicPr>
          <p:nvPr/>
        </p:nvPicPr>
        <p:blipFill>
          <a:blip r:embed="rId8"/>
          <a:stretch>
            <a:fillRect/>
          </a:stretch>
        </p:blipFill>
        <p:spPr>
          <a:xfrm>
            <a:off x="4552133" y="5568863"/>
            <a:ext cx="3565746" cy="1002866"/>
          </a:xfrm>
          <a:prstGeom prst="rect">
            <a:avLst/>
          </a:prstGeom>
        </p:spPr>
      </p:pic>
    </p:spTree>
    <p:extLst>
      <p:ext uri="{BB962C8B-B14F-4D97-AF65-F5344CB8AC3E}">
        <p14:creationId xmlns:p14="http://schemas.microsoft.com/office/powerpoint/2010/main" val="2340801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8A781-87F8-7AA0-DABD-E3068F6F12AE}"/>
              </a:ext>
            </a:extLst>
          </p:cNvPr>
          <p:cNvSpPr>
            <a:spLocks noGrp="1"/>
          </p:cNvSpPr>
          <p:nvPr>
            <p:ph type="title"/>
          </p:nvPr>
        </p:nvSpPr>
        <p:spPr/>
        <p:txBody>
          <a:bodyPr>
            <a:normAutofit/>
          </a:bodyPr>
          <a:lstStyle/>
          <a:p>
            <a:r>
              <a:rPr lang="en-GB" b="1" dirty="0">
                <a:solidFill>
                  <a:srgbClr val="002060"/>
                </a:solidFill>
                <a:latin typeface="Arial" panose="020B0604020202020204" pitchFamily="34" charset="0"/>
                <a:ea typeface="Calibri" panose="020F0502020204030204" pitchFamily="34" charset="0"/>
                <a:cs typeface="Times New Roman" panose="02020603050405020304" pitchFamily="18" charset="0"/>
              </a:rPr>
              <a:t>YWEF – Community of Practice (2016)</a:t>
            </a:r>
            <a:br>
              <a:rPr lang="en-IE"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097D8E0-4A55-2220-DAA4-1F6363EECD1F}"/>
              </a:ext>
            </a:extLst>
          </p:cNvPr>
          <p:cNvSpPr>
            <a:spLocks noGrp="1"/>
          </p:cNvSpPr>
          <p:nvPr>
            <p:ph idx="1"/>
          </p:nvPr>
        </p:nvSpPr>
        <p:spPr>
          <a:xfrm>
            <a:off x="288099" y="1340285"/>
            <a:ext cx="11461315" cy="5298510"/>
          </a:xfrm>
        </p:spPr>
        <p:txBody>
          <a:bodyPr>
            <a:normAutofit fontScale="25000" lnSpcReduction="20000"/>
          </a:bodyPr>
          <a:lstStyle/>
          <a:p>
            <a:pPr marL="0" indent="0">
              <a:lnSpc>
                <a:spcPct val="107000"/>
              </a:lnSpc>
              <a:buNone/>
            </a:pPr>
            <a:r>
              <a:rPr lang="en-GB" sz="14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Purpose:</a:t>
            </a:r>
          </a:p>
          <a:p>
            <a:pPr>
              <a:lnSpc>
                <a:spcPct val="107000"/>
              </a:lnSpc>
            </a:pPr>
            <a:r>
              <a:rPr lang="en-GB" sz="14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provide networking &amp; collegial space to discuss/act on issues related to the provision professional education &amp; training of youth work practitioners</a:t>
            </a:r>
          </a:p>
          <a:p>
            <a:pPr>
              <a:lnSpc>
                <a:spcPct val="107000"/>
              </a:lnSpc>
            </a:pPr>
            <a:endParaRPr lang="en-GB" sz="14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4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provide a platform for HEIs to engage with NSETS</a:t>
            </a:r>
          </a:p>
          <a:p>
            <a:pPr>
              <a:lnSpc>
                <a:spcPct val="107000"/>
              </a:lnSpc>
            </a:pPr>
            <a:endParaRPr lang="en-GB" sz="14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14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develop a strong &amp; authoritative voice from within the HEI youth work education and training sector.</a:t>
            </a:r>
            <a:endParaRPr lang="en-IE" sz="14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0575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E136-9912-7D15-09FD-B8D8DAA4EB0C}"/>
              </a:ext>
            </a:extLst>
          </p:cNvPr>
          <p:cNvSpPr>
            <a:spLocks noGrp="1"/>
          </p:cNvSpPr>
          <p:nvPr>
            <p:ph type="title"/>
          </p:nvPr>
        </p:nvSpPr>
        <p:spPr>
          <a:xfrm>
            <a:off x="838200" y="365125"/>
            <a:ext cx="10515600" cy="561801"/>
          </a:xfrm>
        </p:spPr>
        <p:txBody>
          <a:bodyPr>
            <a:normAutofit fontScale="90000"/>
          </a:bodyPr>
          <a:lstStyle/>
          <a:p>
            <a:b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Terms of Reference</a:t>
            </a:r>
            <a:br>
              <a:rPr lang="en-IE"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6D8FA7C-9B8F-2FE8-3E71-EB7E42D4FB02}"/>
              </a:ext>
            </a:extLst>
          </p:cNvPr>
          <p:cNvSpPr>
            <a:spLocks noGrp="1"/>
          </p:cNvSpPr>
          <p:nvPr>
            <p:ph idx="1"/>
          </p:nvPr>
        </p:nvSpPr>
        <p:spPr>
          <a:xfrm>
            <a:off x="162838" y="1014608"/>
            <a:ext cx="11912252" cy="5843392"/>
          </a:xfrm>
        </p:spPr>
        <p:txBody>
          <a:bodyPr>
            <a:normAutofit fontScale="25000" lnSpcReduction="20000"/>
          </a:bodyPr>
          <a:lstStyle/>
          <a:p>
            <a:pPr marL="0" indent="0">
              <a:lnSpc>
                <a:spcPct val="107000"/>
              </a:lnSpc>
              <a:spcAft>
                <a:spcPts val="800"/>
              </a:spcAft>
              <a:buNone/>
            </a:pPr>
            <a:r>
              <a:rPr lang="en-GB" sz="8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Explore</a:t>
            </a:r>
            <a:endParaRPr lang="en-IE" sz="8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8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‘Signature Pedagogy’ in professional youth work education and training</a:t>
            </a:r>
            <a:endParaRPr lang="en-IE" sz="8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8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professional endorsement </a:t>
            </a:r>
            <a:endParaRPr lang="en-IE" sz="8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8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process of  professional formation</a:t>
            </a:r>
            <a:endParaRPr lang="en-IE" sz="8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8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what role we can play in the promotion &amp; development of quality youth work practice</a:t>
            </a:r>
            <a:endParaRPr lang="en-IE" sz="8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8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opportunities to articulate, promote, research  and publicise the profession and approaches</a:t>
            </a:r>
            <a:endParaRPr lang="en-IE" sz="8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GB" sz="8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relating to other ‘social professions’</a:t>
            </a:r>
            <a:endParaRPr lang="en-IE" sz="8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8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Develop</a:t>
            </a:r>
            <a:endParaRPr lang="en-IE" sz="8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8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develop and articulate standards of good practice in professional education &amp; formation</a:t>
            </a:r>
            <a:endParaRPr lang="en-IE" sz="8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GB" sz="8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standards of good practice and input into &amp; influence NSETS </a:t>
            </a:r>
            <a:endParaRPr lang="en-IE" sz="8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Examine</a:t>
            </a:r>
            <a:endParaRPr lang="en-IE" sz="8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GB" sz="8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the opportunities to promote Youth Work as a profession</a:t>
            </a:r>
            <a:endParaRPr lang="en-IE" sz="8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IE"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97560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A755-13E2-9DB0-CFFE-C19E7E6F5F14}"/>
              </a:ext>
            </a:extLst>
          </p:cNvPr>
          <p:cNvSpPr>
            <a:spLocks noGrp="1"/>
          </p:cNvSpPr>
          <p:nvPr>
            <p:ph type="title"/>
          </p:nvPr>
        </p:nvSpPr>
        <p:spPr/>
        <p:txBody>
          <a:bodyPr>
            <a:normAutofit/>
          </a:bodyPr>
          <a:lstStyle/>
          <a:p>
            <a:r>
              <a:rPr lang="en-GB" sz="32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Membership, Meetings and Co-ordination </a:t>
            </a:r>
            <a:br>
              <a:rPr lang="en-IE" sz="3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en-US" sz="3200" dirty="0">
              <a:solidFill>
                <a:srgbClr val="002060"/>
              </a:solidFill>
            </a:endParaRPr>
          </a:p>
        </p:txBody>
      </p:sp>
      <p:sp>
        <p:nvSpPr>
          <p:cNvPr id="3" name="Content Placeholder 2">
            <a:extLst>
              <a:ext uri="{FF2B5EF4-FFF2-40B4-BE49-F238E27FC236}">
                <a16:creationId xmlns:a16="http://schemas.microsoft.com/office/drawing/2014/main" id="{24F91AE2-7107-5379-B4CB-FF95495B4AB2}"/>
              </a:ext>
            </a:extLst>
          </p:cNvPr>
          <p:cNvSpPr>
            <a:spLocks noGrp="1"/>
          </p:cNvSpPr>
          <p:nvPr>
            <p:ph idx="1"/>
          </p:nvPr>
        </p:nvSpPr>
        <p:spPr>
          <a:xfrm>
            <a:off x="187890" y="1127342"/>
            <a:ext cx="12004110" cy="5730658"/>
          </a:xfrm>
        </p:spPr>
        <p:txBody>
          <a:bodyPr>
            <a:normAutofit fontScale="47500" lnSpcReduction="20000"/>
          </a:bodyPr>
          <a:lstStyle/>
          <a:p>
            <a:pPr marL="0" indent="0">
              <a:lnSpc>
                <a:spcPct val="107000"/>
              </a:lnSpc>
              <a:spcAft>
                <a:spcPts val="800"/>
              </a:spcAft>
              <a:buNone/>
            </a:pPr>
            <a:r>
              <a:rPr lang="en-IE" sz="55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Membership</a:t>
            </a:r>
            <a:endParaRPr lang="en-IE" sz="5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55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Membership open to all colleges offering NSETS endorsed programmes</a:t>
            </a:r>
            <a:endParaRPr lang="en-IE" sz="5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egoe UI" panose="020B0502040204020203" pitchFamily="34" charset="0"/>
              <a:buChar char="-"/>
            </a:pPr>
            <a:r>
              <a:rPr lang="en-IE" sz="55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staff who contribute to professional programmes youth work/practice skills/professional formation </a:t>
            </a:r>
            <a:endParaRPr lang="en-IE" sz="5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E" sz="55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Meetings</a:t>
            </a:r>
            <a:endParaRPr lang="en-IE" sz="5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55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Three online meetings per year and one face-to-face </a:t>
            </a:r>
          </a:p>
          <a:p>
            <a:pPr marL="0" indent="0">
              <a:lnSpc>
                <a:spcPct val="107000"/>
              </a:lnSpc>
              <a:spcAft>
                <a:spcPts val="800"/>
              </a:spcAft>
              <a:buNone/>
            </a:pPr>
            <a:r>
              <a:rPr lang="en-IE" sz="55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Co-ordinating group /Conveners</a:t>
            </a:r>
            <a:endParaRPr lang="en-IE" sz="5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55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Two nominees from each HEI to co-ordinate work of YWEF and convene meetings.</a:t>
            </a:r>
            <a:endParaRPr lang="en-IE" sz="5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egoe UI" panose="020B0502040204020203" pitchFamily="34" charset="0"/>
              <a:buChar char="-"/>
              <a:tabLst>
                <a:tab pos="467995" algn="l"/>
              </a:tabLst>
            </a:pPr>
            <a:r>
              <a:rPr lang="en-IE" sz="55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primary commitment to transparency and consensus decision making</a:t>
            </a:r>
            <a:endParaRPr lang="en-IE" sz="5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601708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293</Words>
  <Application>Microsoft Office PowerPoint</Application>
  <PresentationFormat>Widescreen</PresentationFormat>
  <Paragraphs>35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Segoe UI</vt:lpstr>
      <vt:lpstr>Office Theme</vt:lpstr>
      <vt:lpstr>HEIs Networking – words from the ‘somewhat wise’ …</vt:lpstr>
      <vt:lpstr>PowerPoint Presentation</vt:lpstr>
      <vt:lpstr>PowerPoint Presentation</vt:lpstr>
      <vt:lpstr>PowerPoint Presentation</vt:lpstr>
      <vt:lpstr>PowerPoint Presentation</vt:lpstr>
      <vt:lpstr>Irish Youth Work Educators Forum </vt:lpstr>
      <vt:lpstr>YWEF – Community of Practice (2016) </vt:lpstr>
      <vt:lpstr> Terms of Reference </vt:lpstr>
      <vt:lpstr>Membership, Meetings and Co-ordination  </vt:lpstr>
      <vt:lpstr>Collaboration and Partnership  1. Show Up 2. Show Willing  3. Put yourself in the ‘way of the work’ 4. Take risks  5. Don’t be afraid to ‘not know’ 6. Ask for help 7. Have fun!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 words from the somewhat wise ….</dc:title>
  <dc:creator>Hilary Tierney</dc:creator>
  <cp:lastModifiedBy>BOUCHE Lali</cp:lastModifiedBy>
  <cp:revision>3</cp:revision>
  <dcterms:created xsi:type="dcterms:W3CDTF">2022-09-23T04:55:03Z</dcterms:created>
  <dcterms:modified xsi:type="dcterms:W3CDTF">2022-09-26T14:07:49Z</dcterms:modified>
</cp:coreProperties>
</file>