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8.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9.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0.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1.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2.xml" ContentType="application/vnd.openxmlformats-officedocument.theme+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13.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32.xml" ContentType="application/vnd.openxmlformats-officedocument.presentationml.notesSlide+xml"/>
  <Override PartName="/ppt/tags/tag37.xml" ContentType="application/vnd.openxmlformats-officedocument.presentationml.tags+xml"/>
  <Override PartName="/ppt/notesSlides/notesSlide33.xml" ContentType="application/vnd.openxmlformats-officedocument.presentationml.notesSlide+xml"/>
  <Override PartName="/ppt/tags/tag38.xml" ContentType="application/vnd.openxmlformats-officedocument.presentationml.tags+xml"/>
  <Override PartName="/ppt/notesSlides/notesSlide34.xml" ContentType="application/vnd.openxmlformats-officedocument.presentationml.notesSlide+xml"/>
  <Override PartName="/ppt/tags/tag39.xml" ContentType="application/vnd.openxmlformats-officedocument.presentationml.tags+xml"/>
  <Override PartName="/ppt/notesSlides/notesSlide35.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notesSlides/notesSlide37.xml" ContentType="application/vnd.openxmlformats-officedocument.presentationml.notesSlide+xml"/>
  <Override PartName="/ppt/tags/tag43.xml" ContentType="application/vnd.openxmlformats-officedocument.presentationml.tags+xml"/>
  <Override PartName="/ppt/notesSlides/notesSlide38.xml" ContentType="application/vnd.openxmlformats-officedocument.presentationml.notesSlide+xml"/>
  <Override PartName="/ppt/tags/tag44.xml" ContentType="application/vnd.openxmlformats-officedocument.presentationml.tags+xml"/>
  <Override PartName="/ppt/notesSlides/notesSlide39.xml" ContentType="application/vnd.openxmlformats-officedocument.presentationml.notesSlide+xml"/>
  <Override PartName="/ppt/tags/tag45.xml" ContentType="application/vnd.openxmlformats-officedocument.presentationml.tags+xml"/>
  <Override PartName="/ppt/notesSlides/notesSlide40.xml" ContentType="application/vnd.openxmlformats-officedocument.presentationml.notesSlide+xml"/>
  <Override PartName="/ppt/tags/tag46.xml" ContentType="application/vnd.openxmlformats-officedocument.presentationml.tags+xml"/>
  <Override PartName="/ppt/notesSlides/notesSlide41.xml" ContentType="application/vnd.openxmlformats-officedocument.presentationml.notesSlide+xml"/>
  <Override PartName="/ppt/tags/tag47.xml" ContentType="application/vnd.openxmlformats-officedocument.presentationml.tags+xml"/>
  <Override PartName="/ppt/notesSlides/notesSlide42.xml" ContentType="application/vnd.openxmlformats-officedocument.presentationml.notesSlide+xml"/>
  <Override PartName="/ppt/tags/tag48.xml" ContentType="application/vnd.openxmlformats-officedocument.presentationml.tags+xml"/>
  <Override PartName="/ppt/notesSlides/notesSlide43.xml" ContentType="application/vnd.openxmlformats-officedocument.presentationml.notesSlide+xml"/>
  <Override PartName="/ppt/tags/tag49.xml" ContentType="application/vnd.openxmlformats-officedocument.presentationml.tags+xml"/>
  <Override PartName="/ppt/notesSlides/notesSlide44.xml" ContentType="application/vnd.openxmlformats-officedocument.presentationml.notesSlide+xml"/>
  <Override PartName="/ppt/tags/tag50.xml" ContentType="application/vnd.openxmlformats-officedocument.presentationml.tags+xml"/>
  <Override PartName="/ppt/notesSlides/notesSlide45.xml" ContentType="application/vnd.openxmlformats-officedocument.presentationml.notesSlide+xml"/>
  <Override PartName="/ppt/tags/tag51.xml" ContentType="application/vnd.openxmlformats-officedocument.presentationml.tags+xml"/>
  <Override PartName="/ppt/notesSlides/notesSlide46.xml" ContentType="application/vnd.openxmlformats-officedocument.presentationml.notesSlide+xml"/>
  <Override PartName="/ppt/tags/tag52.xml" ContentType="application/vnd.openxmlformats-officedocument.presentationml.tags+xml"/>
  <Override PartName="/ppt/notesSlides/notesSlide47.xml" ContentType="application/vnd.openxmlformats-officedocument.presentationml.notesSlide+xml"/>
  <Override PartName="/ppt/tags/tag53.xml" ContentType="application/vnd.openxmlformats-officedocument.presentationml.tags+xml"/>
  <Override PartName="/ppt/notesSlides/notesSlide48.xml" ContentType="application/vnd.openxmlformats-officedocument.presentationml.notesSlide+xml"/>
  <Override PartName="/ppt/tags/tag54.xml" ContentType="application/vnd.openxmlformats-officedocument.presentationml.tags+xml"/>
  <Override PartName="/ppt/notesSlides/notesSlide49.xml" ContentType="application/vnd.openxmlformats-officedocument.presentationml.notesSlide+xml"/>
  <Override PartName="/ppt/tags/tag55.xml" ContentType="application/vnd.openxmlformats-officedocument.presentationml.tags+xml"/>
  <Override PartName="/ppt/notesSlides/notesSlide50.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 id="2147483688" r:id="rId3"/>
    <p:sldMasterId id="2147483700" r:id="rId4"/>
    <p:sldMasterId id="2147483710" r:id="rId5"/>
    <p:sldMasterId id="2147483722" r:id="rId6"/>
    <p:sldMasterId id="2147483756" r:id="rId7"/>
    <p:sldMasterId id="2147483813" r:id="rId8"/>
    <p:sldMasterId id="2147483824" r:id="rId9"/>
    <p:sldMasterId id="2147483836" r:id="rId10"/>
    <p:sldMasterId id="2147483846" r:id="rId11"/>
    <p:sldMasterId id="2147483856" r:id="rId12"/>
    <p:sldMasterId id="2147483947" r:id="rId13"/>
    <p:sldMasterId id="2147483979" r:id="rId14"/>
  </p:sldMasterIdLst>
  <p:notesMasterIdLst>
    <p:notesMasterId r:id="rId80"/>
  </p:notesMasterIdLst>
  <p:sldIdLst>
    <p:sldId id="959" r:id="rId15"/>
    <p:sldId id="347" r:id="rId16"/>
    <p:sldId id="1034" r:id="rId17"/>
    <p:sldId id="1055" r:id="rId18"/>
    <p:sldId id="1056" r:id="rId19"/>
    <p:sldId id="1038" r:id="rId20"/>
    <p:sldId id="1044" r:id="rId21"/>
    <p:sldId id="1046" r:id="rId22"/>
    <p:sldId id="1039" r:id="rId23"/>
    <p:sldId id="963" r:id="rId24"/>
    <p:sldId id="925" r:id="rId25"/>
    <p:sldId id="366" r:id="rId26"/>
    <p:sldId id="365" r:id="rId27"/>
    <p:sldId id="370" r:id="rId28"/>
    <p:sldId id="311" r:id="rId29"/>
    <p:sldId id="1047" r:id="rId30"/>
    <p:sldId id="426" r:id="rId31"/>
    <p:sldId id="898" r:id="rId32"/>
    <p:sldId id="371" r:id="rId33"/>
    <p:sldId id="313" r:id="rId34"/>
    <p:sldId id="952" r:id="rId35"/>
    <p:sldId id="1045" r:id="rId36"/>
    <p:sldId id="1058" r:id="rId37"/>
    <p:sldId id="367" r:id="rId38"/>
    <p:sldId id="340" r:id="rId39"/>
    <p:sldId id="883" r:id="rId40"/>
    <p:sldId id="1053" r:id="rId41"/>
    <p:sldId id="342" r:id="rId42"/>
    <p:sldId id="344" r:id="rId43"/>
    <p:sldId id="1043" r:id="rId44"/>
    <p:sldId id="337" r:id="rId45"/>
    <p:sldId id="360" r:id="rId46"/>
    <p:sldId id="343" r:id="rId47"/>
    <p:sldId id="377" r:id="rId48"/>
    <p:sldId id="378" r:id="rId49"/>
    <p:sldId id="789" r:id="rId50"/>
    <p:sldId id="788" r:id="rId51"/>
    <p:sldId id="372" r:id="rId52"/>
    <p:sldId id="1035" r:id="rId53"/>
    <p:sldId id="1059" r:id="rId54"/>
    <p:sldId id="336" r:id="rId55"/>
    <p:sldId id="1048" r:id="rId56"/>
    <p:sldId id="338" r:id="rId57"/>
    <p:sldId id="320" r:id="rId58"/>
    <p:sldId id="1057" r:id="rId59"/>
    <p:sldId id="339" r:id="rId60"/>
    <p:sldId id="1052" r:id="rId61"/>
    <p:sldId id="946" r:id="rId62"/>
    <p:sldId id="943" r:id="rId63"/>
    <p:sldId id="945" r:id="rId64"/>
    <p:sldId id="936" r:id="rId65"/>
    <p:sldId id="937" r:id="rId66"/>
    <p:sldId id="951" r:id="rId67"/>
    <p:sldId id="950" r:id="rId68"/>
    <p:sldId id="949" r:id="rId69"/>
    <p:sldId id="759" r:id="rId70"/>
    <p:sldId id="1054" r:id="rId71"/>
    <p:sldId id="1049" r:id="rId72"/>
    <p:sldId id="1050" r:id="rId73"/>
    <p:sldId id="1042" r:id="rId74"/>
    <p:sldId id="1041" r:id="rId75"/>
    <p:sldId id="1051" r:id="rId76"/>
    <p:sldId id="1040" r:id="rId77"/>
    <p:sldId id="960" r:id="rId78"/>
    <p:sldId id="335" r:id="rId79"/>
  </p:sldIdLst>
  <p:sldSz cx="12192000" cy="6858000"/>
  <p:notesSz cx="6858000" cy="9144000"/>
  <p:custDataLst>
    <p:tags r:id="rId81"/>
  </p:custData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AC726E6C-46E2-4DCE-AC29-E2B39EF0C1AD}">
          <p14:sldIdLst>
            <p14:sldId id="959"/>
            <p14:sldId id="347"/>
            <p14:sldId id="1034"/>
            <p14:sldId id="1055"/>
            <p14:sldId id="1056"/>
            <p14:sldId id="1038"/>
          </p14:sldIdLst>
        </p14:section>
        <p14:section name="Nimetön osa" id="{8CF27C4A-BFB2-4C9C-B06B-2C5D6AF0F027}">
          <p14:sldIdLst>
            <p14:sldId id="1044"/>
            <p14:sldId id="1046"/>
            <p14:sldId id="1039"/>
            <p14:sldId id="963"/>
            <p14:sldId id="925"/>
            <p14:sldId id="366"/>
            <p14:sldId id="365"/>
            <p14:sldId id="370"/>
            <p14:sldId id="311"/>
            <p14:sldId id="1047"/>
            <p14:sldId id="426"/>
            <p14:sldId id="898"/>
            <p14:sldId id="371"/>
            <p14:sldId id="313"/>
            <p14:sldId id="952"/>
            <p14:sldId id="1045"/>
            <p14:sldId id="1058"/>
            <p14:sldId id="367"/>
            <p14:sldId id="340"/>
            <p14:sldId id="883"/>
            <p14:sldId id="1053"/>
            <p14:sldId id="342"/>
            <p14:sldId id="344"/>
            <p14:sldId id="1043"/>
            <p14:sldId id="337"/>
            <p14:sldId id="360"/>
            <p14:sldId id="343"/>
            <p14:sldId id="377"/>
            <p14:sldId id="378"/>
            <p14:sldId id="789"/>
            <p14:sldId id="788"/>
            <p14:sldId id="372"/>
            <p14:sldId id="1035"/>
            <p14:sldId id="1059"/>
            <p14:sldId id="336"/>
            <p14:sldId id="1048"/>
            <p14:sldId id="338"/>
            <p14:sldId id="320"/>
            <p14:sldId id="1057"/>
            <p14:sldId id="339"/>
            <p14:sldId id="1052"/>
            <p14:sldId id="946"/>
            <p14:sldId id="943"/>
            <p14:sldId id="945"/>
            <p14:sldId id="936"/>
            <p14:sldId id="937"/>
            <p14:sldId id="951"/>
            <p14:sldId id="950"/>
            <p14:sldId id="949"/>
            <p14:sldId id="759"/>
            <p14:sldId id="1054"/>
            <p14:sldId id="1049"/>
            <p14:sldId id="1050"/>
            <p14:sldId id="1042"/>
            <p14:sldId id="1041"/>
            <p14:sldId id="1051"/>
            <p14:sldId id="1040"/>
            <p14:sldId id="960"/>
            <p14:sldId id="33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25" autoAdjust="0"/>
    <p:restoredTop sz="71037" autoAdjust="0"/>
  </p:normalViewPr>
  <p:slideViewPr>
    <p:cSldViewPr snapToGrid="0">
      <p:cViewPr varScale="1">
        <p:scale>
          <a:sx n="47" d="100"/>
          <a:sy n="47" d="100"/>
        </p:scale>
        <p:origin x="92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theme" Target="theme/theme1.xml"/><Relationship Id="rId16" Type="http://schemas.openxmlformats.org/officeDocument/2006/relationships/slide" Target="slides/slide2.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5" Type="http://schemas.openxmlformats.org/officeDocument/2006/relationships/slideMaster" Target="slideMasters/slideMaster5.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7" Type="http://schemas.openxmlformats.org/officeDocument/2006/relationships/slideMaster" Target="slideMasters/slideMaster7.xml"/><Relationship Id="rId71" Type="http://schemas.openxmlformats.org/officeDocument/2006/relationships/slide" Target="slides/slide57.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61" Type="http://schemas.openxmlformats.org/officeDocument/2006/relationships/slide" Target="slides/slide47.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2E8977-2D09-489F-8B79-72A5C0D274EB}" type="datetimeFigureOut">
              <a:rPr lang="fi-FI" smtClean="0"/>
              <a:t>22.9.2022</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D9D374-501E-4FCB-A4C2-7856216AF66E}" type="slidenum">
              <a:rPr lang="fi-FI" smtClean="0"/>
              <a:t>‹#›</a:t>
            </a:fld>
            <a:endParaRPr lang="fi-FI"/>
          </a:p>
        </p:txBody>
      </p:sp>
    </p:spTree>
    <p:extLst>
      <p:ext uri="{BB962C8B-B14F-4D97-AF65-F5344CB8AC3E}">
        <p14:creationId xmlns:p14="http://schemas.microsoft.com/office/powerpoint/2010/main" val="4250782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mieli.sharepoint.com/sistiedotteet/Lists/Viestit/Post.aspx?List=b8f1c73d%2D5936%2D420e%2Da892%2De022e2d36066&amp;ID=352&amp;RootFolder=%2Fsistiedotteet%2FLists%2FViestit&amp;Source=https%3A%2F%2Fmieli%2Esharepoint%2Ecom%2FSivut%2Fkotisivu%2Easpx&amp;Web=e7ea3bcc%2D54e2%2D471f%2D9037%2Dad4e5f211983"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www.mieli.fi/"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youtu.be/eY4d9bAJBPM"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BCD9D374-501E-4FCB-A4C2-7856216AF66E}" type="slidenum">
              <a:rPr lang="fi-FI" smtClean="0"/>
              <a:t>3</a:t>
            </a:fld>
            <a:endParaRPr lang="fi-FI"/>
          </a:p>
        </p:txBody>
      </p:sp>
    </p:spTree>
    <p:extLst>
      <p:ext uri="{BB962C8B-B14F-4D97-AF65-F5344CB8AC3E}">
        <p14:creationId xmlns:p14="http://schemas.microsoft.com/office/powerpoint/2010/main" val="919078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Growth</a:t>
            </a:r>
            <a:r>
              <a:rPr lang="fi-FI" dirty="0"/>
              <a:t> </a:t>
            </a:r>
            <a:r>
              <a:rPr lang="fi-FI" dirty="0" err="1"/>
              <a:t>mindset</a:t>
            </a:r>
            <a:r>
              <a:rPr lang="fi-FI" dirty="0"/>
              <a:t> </a:t>
            </a:r>
            <a:r>
              <a:rPr lang="fi-FI" dirty="0" err="1"/>
              <a:t>motivation</a:t>
            </a:r>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9D374-501E-4FCB-A4C2-7856216AF66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821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Growth</a:t>
            </a:r>
            <a:r>
              <a:rPr lang="fi-FI" dirty="0"/>
              <a:t> </a:t>
            </a:r>
            <a:r>
              <a:rPr lang="fi-FI" dirty="0" err="1"/>
              <a:t>mindset</a:t>
            </a:r>
            <a:r>
              <a:rPr lang="fi-FI" dirty="0"/>
              <a:t> </a:t>
            </a:r>
            <a:r>
              <a:rPr lang="fi-FI" dirty="0" err="1"/>
              <a:t>motivation</a:t>
            </a:r>
            <a:endParaRPr lang="fi-FI"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6A6E73"/>
                </a:solidFill>
              </a:rPr>
              <a:t> Focus was on the problems</a:t>
            </a:r>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9D374-501E-4FCB-A4C2-7856216AF66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762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9460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8104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Lisää määritelmät mielenterveystaitoihin.</a:t>
            </a:r>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2660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Growth</a:t>
            </a:r>
            <a:r>
              <a:rPr lang="fi-FI" dirty="0"/>
              <a:t> </a:t>
            </a:r>
            <a:r>
              <a:rPr lang="fi-FI" dirty="0" err="1"/>
              <a:t>mindset</a:t>
            </a:r>
            <a:r>
              <a:rPr lang="fi-FI" dirty="0"/>
              <a:t> </a:t>
            </a:r>
            <a:r>
              <a:rPr lang="fi-FI" dirty="0" err="1"/>
              <a:t>motivation</a:t>
            </a:r>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9D374-501E-4FCB-A4C2-7856216AF66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1652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784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2"/>
                </a:solidFill>
                <a:latin typeface="Calibri"/>
              </a:rPr>
              <a:t>Mental health and motivation </a:t>
            </a:r>
          </a:p>
          <a:p>
            <a:endParaRPr lang="fi-FI" dirty="0"/>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9639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1754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9D374-501E-4FCB-A4C2-7856216AF66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182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Ruohonjuuritason työ on kaikkein tärkeintä ja jokainen pystyy siihen. </a:t>
            </a:r>
          </a:p>
          <a:p>
            <a:r>
              <a:rPr lang="fi-FI" b="1" dirty="0"/>
              <a:t>Ohjaamojen työ myös </a:t>
            </a:r>
            <a:r>
              <a:rPr lang="fi-FI" b="1" dirty="0" err="1"/>
              <a:t>vihreää..rajapinnassa</a:t>
            </a:r>
            <a:endParaRPr lang="fi-FI" b="1" dirty="0"/>
          </a:p>
          <a:p>
            <a:r>
              <a:rPr lang="fi-FI" dirty="0"/>
              <a:t>Mielenterveyden edistäjä ei toimi ”parantajan” roolissa sillä promootion ala on lääketieteellisen määrittelyn ja hoidon tuolla puolen. </a:t>
            </a:r>
          </a:p>
          <a:p>
            <a:r>
              <a:rPr lang="fi-FI" dirty="0"/>
              <a:t>Ihmistä lähestytään </a:t>
            </a:r>
            <a:r>
              <a:rPr lang="fi-FI" b="1" dirty="0"/>
              <a:t>voimavaroin varustettuna kokonaisuutena. </a:t>
            </a:r>
            <a:r>
              <a:rPr lang="fi-FI" dirty="0"/>
              <a:t>Arkikontekstit tulevat keskiöön. </a:t>
            </a:r>
          </a:p>
          <a:p>
            <a:r>
              <a:rPr lang="fi-FI" dirty="0"/>
              <a:t>Riskiryhmien kartoittamisen sijaan edistämistyössä edistetään ja vahvistetaan kaikkien ihmisten terveystekijöitä.  </a:t>
            </a:r>
          </a:p>
          <a:p>
            <a:r>
              <a:rPr lang="fi-FI" dirty="0"/>
              <a:t>Kun vaikutetaan koko ikäryhmään, se vaikuttaa myös huonompiosaisiin. Lapsen köyhyys työryhmästä esimerkki: mitä enemmän on karsittu yleisiä tukia ja panostettu erityistukiin, on huomattu, että apu tulee liian myöhään. </a:t>
            </a:r>
          </a:p>
          <a:p>
            <a:endParaRPr lang="fi-FI" dirty="0"/>
          </a:p>
          <a:p>
            <a:r>
              <a:rPr lang="fi-FI" dirty="0"/>
              <a:t>Mitä vahvempi harmaa kaikille tarkoitettu palvelu on sitä vähemmän tarvitaan erikoishoitoa</a:t>
            </a:r>
          </a:p>
          <a:p>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399"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399" rtl="0" eaLnBrk="1" fontAlgn="auto" latinLnBrk="0" hangingPunct="1">
                <a:lnSpc>
                  <a:spcPct val="100000"/>
                </a:lnSpc>
                <a:spcBef>
                  <a:spcPts val="0"/>
                </a:spcBef>
                <a:spcAft>
                  <a:spcPts val="0"/>
                </a:spcAft>
                <a:buClrTx/>
                <a:buSzTx/>
                <a:buFontTx/>
                <a:buNone/>
                <a:tabLst/>
                <a:defRPr/>
              </a:pPr>
              <a:t>4</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0825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BCD9D374-501E-4FCB-A4C2-7856216AF66E}" type="slidenum">
              <a:rPr lang="fi-FI" smtClean="0"/>
              <a:t>24</a:t>
            </a:fld>
            <a:endParaRPr lang="fi-FI"/>
          </a:p>
        </p:txBody>
      </p:sp>
    </p:spTree>
    <p:extLst>
      <p:ext uri="{BB962C8B-B14F-4D97-AF65-F5344CB8AC3E}">
        <p14:creationId xmlns:p14="http://schemas.microsoft.com/office/powerpoint/2010/main" val="816570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AB4873-269B-479B-A0D9-7FF7B487DE58}"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21861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14307"/>
            <a:r>
              <a:rPr lang="fi-FI" dirty="0">
                <a:sym typeface="Wingdings" panose="05000000000000000000" pitchFamily="2" charset="2"/>
              </a:rPr>
              <a:t>Tässä kohtaa ryhmäkeskustelu 3-4 hengen ryhmiin: </a:t>
            </a:r>
          </a:p>
          <a:p>
            <a:pPr defTabSz="914307"/>
            <a:r>
              <a:rPr lang="fi-FI" dirty="0" err="1">
                <a:sym typeface="Wingdings" panose="05000000000000000000" pitchFamily="2" charset="2"/>
              </a:rPr>
              <a:t>hmissuhteiden</a:t>
            </a:r>
            <a:r>
              <a:rPr lang="fi-FI" dirty="0">
                <a:sym typeface="Wingdings" panose="05000000000000000000" pitchFamily="2" charset="2"/>
              </a:rPr>
              <a:t> merkitys, luonto ja ulkoilu, ympäristöasiat tulleet uuteen valoon; </a:t>
            </a:r>
          </a:p>
          <a:p>
            <a:pPr defTabSz="914307"/>
            <a:r>
              <a:rPr lang="fi-FI" dirty="0">
                <a:sym typeface="Wingdings" panose="05000000000000000000" pitchFamily="2" charset="2"/>
              </a:rPr>
              <a:t>Hyvän tekeminen, vapaaehtoistyö ja ystävälliset teot vahvistavat mielenterveyttä</a:t>
            </a:r>
          </a:p>
          <a:p>
            <a:pPr marL="257151" indent="-257151">
              <a:buFont typeface="Arial" panose="020B0604020202020204" pitchFamily="34" charset="0"/>
              <a:buChar char="•"/>
            </a:pPr>
            <a:r>
              <a:rPr lang="fi-FI" dirty="0">
                <a:solidFill>
                  <a:srgbClr val="4D4D4D"/>
                </a:solidFill>
                <a:latin typeface="Lato" panose="020F0502020204030203" pitchFamily="34" charset="0"/>
              </a:rPr>
              <a:t>Voimavarat = hyvää tuottavia ja jaksamista tukevia asioita (ihmiset, tunteet, toiminta, vahvuudet…)</a:t>
            </a:r>
          </a:p>
          <a:p>
            <a:pPr marL="257151" indent="-257151">
              <a:buFont typeface="Arial" panose="020B0604020202020204" pitchFamily="34" charset="0"/>
              <a:buChar char="•"/>
            </a:pPr>
            <a:r>
              <a:rPr lang="fi-FI" dirty="0">
                <a:solidFill>
                  <a:srgbClr val="4D4D4D"/>
                </a:solidFill>
                <a:latin typeface="Lato" panose="020F0502020204030203" pitchFamily="34" charset="0"/>
              </a:rPr>
              <a:t>Tukevat etenkin haastavissa tilanteissa, myös perusarjessa</a:t>
            </a:r>
          </a:p>
          <a:p>
            <a:pPr marL="257151" indent="-257151">
              <a:buFont typeface="Arial" panose="020B0604020202020204" pitchFamily="34" charset="0"/>
              <a:buChar char="•"/>
            </a:pPr>
            <a:r>
              <a:rPr lang="fi-FI" dirty="0">
                <a:solidFill>
                  <a:srgbClr val="4D4D4D"/>
                </a:solidFill>
                <a:latin typeface="Lato" panose="020F0502020204030203" pitchFamily="34" charset="0"/>
              </a:rPr>
              <a:t>Mielenterveyden voimavaroja käytetään ja kulutetaan päivittäin, eli tulee myös vahvistaa päivittäin</a:t>
            </a:r>
          </a:p>
          <a:p>
            <a:pPr marL="257151" indent="-257151">
              <a:buFont typeface="Arial" panose="020B0604020202020204" pitchFamily="34" charset="0"/>
              <a:buChar char="•"/>
            </a:pPr>
            <a:r>
              <a:rPr lang="fi-FI" dirty="0">
                <a:solidFill>
                  <a:srgbClr val="4D4D4D"/>
                </a:solidFill>
                <a:latin typeface="Lato" panose="020F0502020204030203" pitchFamily="34" charset="0"/>
              </a:rPr>
              <a:t>Voimavarojen pohdinta: </a:t>
            </a:r>
          </a:p>
          <a:p>
            <a:pPr marL="628587" lvl="1" indent="-285723">
              <a:buFont typeface="Arial" panose="020B0604020202020204" pitchFamily="34" charset="0"/>
              <a:buChar char="•"/>
            </a:pPr>
            <a:r>
              <a:rPr lang="fi-FI" i="1" dirty="0">
                <a:solidFill>
                  <a:srgbClr val="4D4D4D"/>
                </a:solidFill>
                <a:latin typeface="Lato" panose="020F0502020204030203" pitchFamily="34" charset="0"/>
              </a:rPr>
              <a:t>Mistä olet kiitollinen? </a:t>
            </a:r>
          </a:p>
          <a:p>
            <a:pPr marL="628587" lvl="1" indent="-285723">
              <a:buFont typeface="Arial" panose="020B0604020202020204" pitchFamily="34" charset="0"/>
              <a:buChar char="•"/>
            </a:pPr>
            <a:r>
              <a:rPr lang="fi-FI" i="1" dirty="0">
                <a:solidFill>
                  <a:srgbClr val="4D4D4D"/>
                </a:solidFill>
                <a:latin typeface="Lato" panose="020F0502020204030203" pitchFamily="34" charset="0"/>
              </a:rPr>
              <a:t>Mitkä asiat ovat tuoneet tällä viikolla hyvää mieltä? (</a:t>
            </a:r>
            <a:r>
              <a:rPr lang="fi-FI" dirty="0">
                <a:solidFill>
                  <a:srgbClr val="4D4D4D"/>
                </a:solidFill>
                <a:latin typeface="Lato" panose="020F0502020204030203" pitchFamily="34" charset="0"/>
              </a:rPr>
              <a:t>treenivihko apuna)</a:t>
            </a:r>
            <a:endParaRPr lang="fi-FI" i="1" dirty="0">
              <a:solidFill>
                <a:srgbClr val="4D4D4D"/>
              </a:solidFill>
              <a:latin typeface="Lato" panose="020F0502020204030203" pitchFamily="34" charset="0"/>
            </a:endParaRPr>
          </a:p>
          <a:p>
            <a:pPr marL="600015" lvl="1" indent="-257151">
              <a:buFont typeface="Arial" panose="020B0604020202020204" pitchFamily="34" charset="0"/>
              <a:buChar char="•"/>
            </a:pPr>
            <a:r>
              <a:rPr lang="fi-FI" sz="1800" i="1" dirty="0">
                <a:solidFill>
                  <a:srgbClr val="4D4D4D"/>
                </a:solidFill>
                <a:latin typeface="Lato" panose="020F0502020204030203" pitchFamily="34" charset="0"/>
              </a:rPr>
              <a:t>Miten tyytyväinen olet elämääsi asteikolla 4-10? Mikä olosi on nyt asteikolla 4-10?</a:t>
            </a:r>
          </a:p>
          <a:p>
            <a:pPr marL="600015" lvl="1" indent="-257151">
              <a:buFont typeface="Arial" panose="020B0604020202020204" pitchFamily="34" charset="0"/>
              <a:buChar char="•"/>
            </a:pPr>
            <a:r>
              <a:rPr lang="fi-FI" sz="1800" i="1" dirty="0">
                <a:solidFill>
                  <a:srgbClr val="4D4D4D"/>
                </a:solidFill>
                <a:latin typeface="Lato" panose="020F0502020204030203" pitchFamily="34" charset="0"/>
              </a:rPr>
              <a:t>Mistä olo koostuu? Miksi tunnet näin?</a:t>
            </a:r>
          </a:p>
          <a:p>
            <a:pPr marL="600015" lvl="1" indent="-257151">
              <a:buFont typeface="Arial" panose="020B0604020202020204" pitchFamily="34" charset="0"/>
              <a:buChar char="•"/>
            </a:pPr>
            <a:r>
              <a:rPr lang="fi-FI" sz="1800" i="1" dirty="0">
                <a:solidFill>
                  <a:srgbClr val="4D4D4D"/>
                </a:solidFill>
                <a:latin typeface="Lato" panose="020F0502020204030203" pitchFamily="34" charset="0"/>
              </a:rPr>
              <a:t>Minkä asian pitäisi muuttua, jotta pääsisit 7:sta 7+?</a:t>
            </a:r>
          </a:p>
          <a:p>
            <a:pPr marL="600015" lvl="1" indent="-257151">
              <a:buFont typeface="Arial" panose="020B0604020202020204" pitchFamily="34" charset="0"/>
              <a:buChar char="•"/>
            </a:pPr>
            <a:r>
              <a:rPr lang="fi-FI" sz="1800" i="1" dirty="0">
                <a:solidFill>
                  <a:srgbClr val="4D4D4D"/>
                </a:solidFill>
                <a:latin typeface="Lato" panose="020F0502020204030203" pitchFamily="34" charset="0"/>
              </a:rPr>
              <a:t>Mitä positiivista pitäisi olla enemmän? </a:t>
            </a:r>
          </a:p>
          <a:p>
            <a:pPr marL="600015" lvl="1" indent="-257151">
              <a:buFont typeface="Arial" panose="020B0604020202020204" pitchFamily="34" charset="0"/>
              <a:buChar char="•"/>
            </a:pPr>
            <a:r>
              <a:rPr lang="fi-FI" sz="1800" i="1" dirty="0">
                <a:solidFill>
                  <a:srgbClr val="4D4D4D"/>
                </a:solidFill>
                <a:latin typeface="Lato" panose="020F0502020204030203" pitchFamily="34" charset="0"/>
              </a:rPr>
              <a:t>Mitä negatiivista vähemmän?”</a:t>
            </a:r>
          </a:p>
          <a:p>
            <a:pPr marL="600015" lvl="1" indent="-257151">
              <a:buFont typeface="Arial" panose="020B0604020202020204" pitchFamily="34" charset="0"/>
              <a:buChar char="•"/>
            </a:pPr>
            <a:r>
              <a:rPr lang="fi-FI" sz="1800" i="1" dirty="0">
                <a:solidFill>
                  <a:srgbClr val="4D4D4D"/>
                </a:solidFill>
                <a:latin typeface="Lato" panose="020F0502020204030203" pitchFamily="34" charset="0"/>
              </a:rPr>
              <a:t>Mitä voit itse tehdä muutoksen eteen? </a:t>
            </a:r>
          </a:p>
          <a:p>
            <a:pPr marL="600015" lvl="1" indent="-257151">
              <a:buFont typeface="Arial" panose="020B0604020202020204" pitchFamily="34" charset="0"/>
              <a:buChar char="•"/>
            </a:pPr>
            <a:r>
              <a:rPr lang="fi-FI" sz="1800" i="1" dirty="0">
                <a:solidFill>
                  <a:srgbClr val="4D4D4D"/>
                </a:solidFill>
                <a:latin typeface="Lato" panose="020F0502020204030203" pitchFamily="34" charset="0"/>
              </a:rPr>
              <a:t>Millaista apua kaipaat? </a:t>
            </a:r>
          </a:p>
          <a:p>
            <a:pPr marL="600015" lvl="1" indent="-257151">
              <a:buFont typeface="Arial" panose="020B0604020202020204" pitchFamily="34" charset="0"/>
              <a:buChar char="•"/>
            </a:pPr>
            <a:r>
              <a:rPr lang="fi-FI" sz="1800" i="1" dirty="0">
                <a:solidFill>
                  <a:srgbClr val="4D4D4D"/>
                </a:solidFill>
                <a:latin typeface="Lato" panose="020F0502020204030203" pitchFamily="34" charset="0"/>
              </a:rPr>
              <a:t>Mihin kiinnität huomiota? </a:t>
            </a:r>
          </a:p>
          <a:p>
            <a:pPr defTabSz="914307"/>
            <a:endParaRPr lang="fi-FI" dirty="0">
              <a:sym typeface="Wingdings" panose="05000000000000000000" pitchFamily="2" charset="2"/>
            </a:endParaRPr>
          </a:p>
          <a:p>
            <a:pPr defTabSz="914307"/>
            <a:endParaRPr lang="fi-FI" dirty="0">
              <a:sym typeface="Wingdings" panose="05000000000000000000" pitchFamily="2" charset="2"/>
            </a:endParaRPr>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0237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BCD9D374-501E-4FCB-A4C2-7856216AF66E}" type="slidenum">
              <a:rPr lang="fi-FI" smtClean="0"/>
              <a:t>27</a:t>
            </a:fld>
            <a:endParaRPr lang="fi-FI"/>
          </a:p>
        </p:txBody>
      </p:sp>
    </p:spTree>
    <p:extLst>
      <p:ext uri="{BB962C8B-B14F-4D97-AF65-F5344CB8AC3E}">
        <p14:creationId xmlns:p14="http://schemas.microsoft.com/office/powerpoint/2010/main" val="4199488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err="1">
                <a:latin typeface="Calibri"/>
              </a:rPr>
              <a:t>So</a:t>
            </a:r>
            <a:r>
              <a:rPr lang="fi-FI" sz="1200" dirty="0">
                <a:latin typeface="Calibri"/>
              </a:rPr>
              <a:t>, </a:t>
            </a:r>
            <a:r>
              <a:rPr lang="fi-FI" sz="1200" dirty="0" err="1">
                <a:latin typeface="Calibri"/>
              </a:rPr>
              <a:t>we</a:t>
            </a:r>
            <a:r>
              <a:rPr lang="fi-FI" sz="1200" dirty="0">
                <a:latin typeface="Calibri"/>
              </a:rPr>
              <a:t> </a:t>
            </a:r>
            <a:r>
              <a:rPr lang="fi-FI" sz="1200" dirty="0" err="1">
                <a:latin typeface="Calibri"/>
              </a:rPr>
              <a:t>owe</a:t>
            </a:r>
            <a:r>
              <a:rPr lang="fi-FI" sz="1200" dirty="0">
                <a:latin typeface="Calibri"/>
              </a:rPr>
              <a:t> </a:t>
            </a:r>
            <a:r>
              <a:rPr lang="fi-FI" sz="1200" dirty="0" err="1">
                <a:latin typeface="Calibri"/>
              </a:rPr>
              <a:t>much</a:t>
            </a:r>
            <a:r>
              <a:rPr lang="fi-FI" sz="1200" dirty="0">
                <a:latin typeface="Calibri"/>
              </a:rPr>
              <a:t> to </a:t>
            </a:r>
            <a:r>
              <a:rPr lang="fi-FI" sz="1200" dirty="0" err="1">
                <a:latin typeface="Calibri"/>
              </a:rPr>
              <a:t>the</a:t>
            </a:r>
            <a:r>
              <a:rPr lang="fi-FI" sz="1200" dirty="0">
                <a:latin typeface="Calibri"/>
              </a:rPr>
              <a:t> </a:t>
            </a:r>
            <a:r>
              <a:rPr lang="fi-FI" sz="1200" dirty="0" err="1">
                <a:latin typeface="Calibri"/>
              </a:rPr>
              <a:t>students</a:t>
            </a:r>
            <a:r>
              <a:rPr lang="fi-FI" sz="1200" dirty="0">
                <a:latin typeface="Calibri"/>
              </a:rPr>
              <a:t> </a:t>
            </a:r>
            <a:r>
              <a:rPr lang="fi-FI" sz="1200" dirty="0" err="1">
                <a:latin typeface="Calibri"/>
              </a:rPr>
              <a:t>that</a:t>
            </a:r>
            <a:r>
              <a:rPr lang="fi-FI" sz="1200" dirty="0">
                <a:latin typeface="Calibri"/>
              </a:rPr>
              <a:t> </a:t>
            </a:r>
            <a:r>
              <a:rPr lang="fi-FI" sz="1200" dirty="0" err="1">
                <a:latin typeface="Calibri"/>
              </a:rPr>
              <a:t>bring</a:t>
            </a:r>
            <a:r>
              <a:rPr lang="fi-FI" sz="1200" dirty="0">
                <a:latin typeface="Calibri"/>
              </a:rPr>
              <a:t> us </a:t>
            </a:r>
            <a:r>
              <a:rPr lang="fi-FI" sz="1200" dirty="0" err="1">
                <a:latin typeface="Calibri"/>
              </a:rPr>
              <a:t>new</a:t>
            </a:r>
            <a:r>
              <a:rPr lang="fi-FI" sz="1200" dirty="0">
                <a:latin typeface="Calibri"/>
              </a:rPr>
              <a:t> </a:t>
            </a:r>
            <a:r>
              <a:rPr lang="fi-FI" sz="1200" dirty="0" err="1">
                <a:latin typeface="Calibri"/>
              </a:rPr>
              <a:t>ideas</a:t>
            </a:r>
            <a:endParaRPr lang="fi-FI" sz="1200" dirty="0">
              <a:latin typeface="Calibri"/>
            </a:endParaRPr>
          </a:p>
          <a:p>
            <a:endParaRPr lang="fi-FI" dirty="0"/>
          </a:p>
        </p:txBody>
      </p:sp>
      <p:sp>
        <p:nvSpPr>
          <p:cNvPr id="4" name="Dian numeron paikkamerkki 3"/>
          <p:cNvSpPr>
            <a:spLocks noGrp="1"/>
          </p:cNvSpPr>
          <p:nvPr>
            <p:ph type="sldNum" sz="quarter" idx="5"/>
          </p:nvPr>
        </p:nvSpPr>
        <p:spPr/>
        <p:txBody>
          <a:bodyPr/>
          <a:lstStyle/>
          <a:p>
            <a:fld id="{BCD9D374-501E-4FCB-A4C2-7856216AF66E}" type="slidenum">
              <a:rPr lang="fi-FI" smtClean="0"/>
              <a:t>30</a:t>
            </a:fld>
            <a:endParaRPr lang="fi-FI"/>
          </a:p>
        </p:txBody>
      </p:sp>
    </p:spTree>
    <p:extLst>
      <p:ext uri="{BB962C8B-B14F-4D97-AF65-F5344CB8AC3E}">
        <p14:creationId xmlns:p14="http://schemas.microsoft.com/office/powerpoint/2010/main" val="1355531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m</a:t>
            </a:r>
            <a:r>
              <a:rPr lang="fi-FI" sz="1200" dirty="0" err="1"/>
              <a:t>KAMU</a:t>
            </a:r>
            <a:r>
              <a:rPr lang="fi-FI" sz="1200" dirty="0"/>
              <a:t>-tunnit on suunniteltu ensisijaisesti nuorisotyöntekijän ja koulun muiden </a:t>
            </a:r>
            <a:br>
              <a:rPr lang="fi-FI" sz="1200" dirty="0"/>
            </a:br>
            <a:r>
              <a:rPr lang="fi-FI" sz="1200" dirty="0"/>
              <a:t>ammattilaisen työparitoiminnan välineeksi. and Nuori saa välineitä omasta  jaksamisesta ja mielenterveydestä huolehtimiseen, kaverin tukemiseen, huolen puheeksi ottamiseen kaverin kanssa sekä siihen, milloin kaverin tilanne on vietävä aikuisen tai ammattilaisen tietoon.</a:t>
            </a:r>
          </a:p>
          <a:p>
            <a:r>
              <a:rPr lang="fi-FI" sz="1200" dirty="0"/>
              <a:t>Tunnit sisältävät tietoa, pohdintatehtäviä sekä toiminnallisia </a:t>
            </a:r>
            <a:r>
              <a:rPr lang="fi-FI" sz="1200" dirty="0" err="1"/>
              <a:t>harjoitteita.Tunnit</a:t>
            </a:r>
            <a:r>
              <a:rPr lang="fi-FI" sz="1200" dirty="0"/>
              <a:t> ovat muokattavissa sopivaksi myös pidemmille tuokioille/oppitunneille </a:t>
            </a:r>
            <a:br>
              <a:rPr lang="fi-FI" sz="1200" dirty="0"/>
            </a:br>
            <a:r>
              <a:rPr lang="fi-FI" sz="1200" dirty="0"/>
              <a:t>(esim. 60 min, 75 min)</a:t>
            </a:r>
          </a:p>
          <a:p>
            <a:pPr lvl="1" fontAlgn="base"/>
            <a:r>
              <a:rPr lang="fi-FI" sz="1200" dirty="0">
                <a:hlinkClick r:id="rId3"/>
              </a:rPr>
              <a:t>KAMU-tunnit</a:t>
            </a:r>
            <a:r>
              <a:rPr lang="fi-FI" sz="1200" dirty="0"/>
              <a:t> löydät </a:t>
            </a:r>
            <a:r>
              <a:rPr lang="fi-FI" sz="1200" dirty="0">
                <a:hlinkClick r:id="rId4"/>
              </a:rPr>
              <a:t>www.mieli.fi</a:t>
            </a:r>
            <a:r>
              <a:rPr lang="fi-FI" sz="1200" dirty="0"/>
              <a:t> –verkko-</a:t>
            </a:r>
            <a:br>
              <a:rPr lang="fi-FI" sz="1200" dirty="0"/>
            </a:br>
            <a:r>
              <a:rPr lang="fi-FI" sz="1200" dirty="0"/>
              <a:t>sivuilta.</a:t>
            </a:r>
          </a:p>
          <a:p>
            <a:pPr marL="457200" lvl="1" indent="0" fontAlgn="base">
              <a:buNone/>
            </a:pPr>
            <a:endParaRPr lang="fi-FI" sz="1200" dirty="0"/>
          </a:p>
          <a:p>
            <a:endParaRPr lang="fi-FI" dirty="0"/>
          </a:p>
        </p:txBody>
      </p:sp>
      <p:sp>
        <p:nvSpPr>
          <p:cNvPr id="4" name="Dian numeron paikkamerkki 3"/>
          <p:cNvSpPr>
            <a:spLocks noGrp="1"/>
          </p:cNvSpPr>
          <p:nvPr>
            <p:ph type="sldNum" sz="quarter" idx="10"/>
          </p:nvPr>
        </p:nvSpPr>
        <p:spPr/>
        <p:txBody>
          <a:bodyPr/>
          <a:lstStyle/>
          <a:p>
            <a:fld id="{19C33224-F3B8-2040-9DCB-49891AD1DAB5}" type="slidenum">
              <a:rPr lang="en-FI" smtClean="0"/>
              <a:t>34</a:t>
            </a:fld>
            <a:endParaRPr lang="en-FI"/>
          </a:p>
        </p:txBody>
      </p:sp>
    </p:spTree>
    <p:extLst>
      <p:ext uri="{BB962C8B-B14F-4D97-AF65-F5344CB8AC3E}">
        <p14:creationId xmlns:p14="http://schemas.microsoft.com/office/powerpoint/2010/main" val="7832075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KAMU Kaveri mielessä -tuntien osiot</a:t>
            </a:r>
            <a:endParaRPr lang="fi-FI" sz="1200" b="1"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DIA 3</a:t>
            </a:r>
            <a:br>
              <a:rPr lang="fi-FI" sz="1200" b="1" kern="1200" dirty="0">
                <a:solidFill>
                  <a:schemeClr val="tx1"/>
                </a:solidFill>
                <a:effectLst/>
                <a:latin typeface="+mn-lt"/>
                <a:ea typeface="+mn-ea"/>
                <a:cs typeface="+mn-cs"/>
              </a:rPr>
            </a:br>
            <a:r>
              <a:rPr lang="fi-FI" sz="1200" b="1" kern="1200" dirty="0">
                <a:solidFill>
                  <a:schemeClr val="tx1"/>
                </a:solidFill>
                <a:effectLst/>
                <a:latin typeface="+mn-lt"/>
                <a:ea typeface="+mn-ea"/>
                <a:cs typeface="+mn-cs"/>
              </a:rPr>
              <a:t>Aika: 3 min</a:t>
            </a:r>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 </a:t>
            </a:r>
          </a:p>
          <a:p>
            <a:r>
              <a:rPr lang="fi-FI" sz="1200" kern="1200" dirty="0">
                <a:solidFill>
                  <a:schemeClr val="tx1"/>
                </a:solidFill>
                <a:effectLst/>
                <a:latin typeface="+mn-lt"/>
                <a:ea typeface="+mn-ea"/>
                <a:cs typeface="+mn-cs"/>
              </a:rPr>
              <a:t>Kerro, mitkä ovat Kamu-tuntien osiot ja mitä ne pitävät sisällään.</a:t>
            </a:r>
          </a:p>
          <a:p>
            <a:pPr marL="457200" indent="-457200">
              <a:buAutoNum type="arabicPeriod"/>
            </a:pPr>
            <a:r>
              <a:rPr lang="fi-FI" b="1" dirty="0"/>
              <a:t>”Mikä auttaa minua voimaan hyvin?” </a:t>
            </a:r>
            <a:br>
              <a:rPr lang="fi-FI" dirty="0"/>
            </a:br>
            <a:r>
              <a:rPr lang="fi-FI" dirty="0"/>
              <a:t>Tässä osiossa saat vinkkejä, miten omasta mielenterveydestä ja jaksamisesta voi huolehtia.</a:t>
            </a:r>
          </a:p>
          <a:p>
            <a:pPr marL="457200" indent="-457200">
              <a:buAutoNum type="arabicPeriod"/>
            </a:pPr>
            <a:r>
              <a:rPr lang="fi-FI" b="1" dirty="0"/>
              <a:t>”Miten voin tukea kaveriani?”</a:t>
            </a:r>
            <a:br>
              <a:rPr lang="fi-FI" dirty="0"/>
            </a:br>
            <a:r>
              <a:rPr lang="fi-FI" dirty="0"/>
              <a:t>Tässä osiossa pohdit kaveritaitojasi ja tunnetaitoja.</a:t>
            </a:r>
          </a:p>
          <a:p>
            <a:pPr marL="457200" indent="-457200">
              <a:buAutoNum type="arabicPeriod"/>
            </a:pPr>
            <a:r>
              <a:rPr lang="fi-FI" b="1" dirty="0"/>
              <a:t>”Miten kuuntelen empaattisesti ja otan huolta aiheuttavan asian puheeksi?”</a:t>
            </a:r>
            <a:br>
              <a:rPr lang="fi-FI" dirty="0"/>
            </a:br>
            <a:r>
              <a:rPr lang="fi-FI" dirty="0"/>
              <a:t>Tässä osiossa lisäät ymmärrystä empaattisen kuuntelemisen tärkeydestä sekä saat vinkkejä siihen, miten huolta aiheuttavan asian voi ottaa puheeksi kaverin kanssa.</a:t>
            </a:r>
          </a:p>
          <a:p>
            <a:pPr marL="457200" indent="-457200">
              <a:buAutoNum type="arabicPeriod"/>
            </a:pPr>
            <a:r>
              <a:rPr lang="fi-FI" b="1" dirty="0"/>
              <a:t>”Milloin tarvitaan aikuisen tukea?” </a:t>
            </a:r>
            <a:br>
              <a:rPr lang="fi-FI" dirty="0"/>
            </a:br>
            <a:r>
              <a:rPr lang="fi-FI" dirty="0"/>
              <a:t>Tässä osiossa opit tunnistamaan, milloin aina tarvitaan aikuisen tai ammattilaiset tukea ja apua ja saat tietoa eri auttamistahoista.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 </a:t>
            </a:r>
          </a:p>
          <a:p>
            <a:endParaRPr lang="fi-FI" dirty="0"/>
          </a:p>
        </p:txBody>
      </p:sp>
      <p:sp>
        <p:nvSpPr>
          <p:cNvPr id="4" name="Dian numeron paikkamerkki 3"/>
          <p:cNvSpPr>
            <a:spLocks noGrp="1"/>
          </p:cNvSpPr>
          <p:nvPr>
            <p:ph type="sldNum" sz="quarter" idx="10"/>
          </p:nvPr>
        </p:nvSpPr>
        <p:spPr/>
        <p:txBody>
          <a:bodyPr/>
          <a:lstStyle/>
          <a:p>
            <a:fld id="{19C33224-F3B8-2040-9DCB-49891AD1DAB5}" type="slidenum">
              <a:rPr lang="en-FI" smtClean="0"/>
              <a:t>35</a:t>
            </a:fld>
            <a:endParaRPr lang="en-FI"/>
          </a:p>
        </p:txBody>
      </p:sp>
    </p:spTree>
    <p:extLst>
      <p:ext uri="{BB962C8B-B14F-4D97-AF65-F5344CB8AC3E}">
        <p14:creationId xmlns:p14="http://schemas.microsoft.com/office/powerpoint/2010/main" val="2241737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Oppilaid</a:t>
            </a:r>
            <a:endParaRPr lang="fi-FI" dirty="0"/>
          </a:p>
          <a:p>
            <a:r>
              <a:rPr lang="fi-FI" dirty="0"/>
              <a:t>”Opin tunneilla paljon kaverisuhteista ja niiden ylläpitämisestä sekä tarvittaessa avun hakemisen opin.”</a:t>
            </a:r>
          </a:p>
          <a:p>
            <a:r>
              <a:rPr lang="fi-FI" dirty="0"/>
              <a:t>”Oivalsin tunneilla että joistakin asioista on pakko puhua aikuiselle vaikka kokisi että siitä ei olisi hyötyä.”</a:t>
            </a:r>
          </a:p>
          <a:p>
            <a:r>
              <a:rPr lang="fi-FI" dirty="0"/>
              <a:t>”Voin ehkä auttaa jotain.”</a:t>
            </a:r>
          </a:p>
          <a:p>
            <a:r>
              <a:rPr lang="fi-FI" dirty="0"/>
              <a:t>”Opin miettimään että koska pyydän aikuiselta apua.”</a:t>
            </a:r>
          </a:p>
          <a:p>
            <a:r>
              <a:rPr lang="fi-FI" dirty="0"/>
              <a:t>en palautteita – Mitä oivalsin tunneilla?</a:t>
            </a:r>
          </a:p>
        </p:txBody>
      </p:sp>
      <p:sp>
        <p:nvSpPr>
          <p:cNvPr id="4" name="Dian numeron paikkamerkki 3"/>
          <p:cNvSpPr>
            <a:spLocks noGrp="1"/>
          </p:cNvSpPr>
          <p:nvPr>
            <p:ph type="sldNum" sz="quarter" idx="5"/>
          </p:nvPr>
        </p:nvSpPr>
        <p:spPr/>
        <p:txBody>
          <a:bodyPr/>
          <a:lstStyle/>
          <a:p>
            <a:fld id="{BCD9D374-501E-4FCB-A4C2-7856216AF66E}" type="slidenum">
              <a:rPr lang="fi-FI" smtClean="0"/>
              <a:t>36</a:t>
            </a:fld>
            <a:endParaRPr lang="fi-FI"/>
          </a:p>
        </p:txBody>
      </p:sp>
    </p:spTree>
    <p:extLst>
      <p:ext uri="{BB962C8B-B14F-4D97-AF65-F5344CB8AC3E}">
        <p14:creationId xmlns:p14="http://schemas.microsoft.com/office/powerpoint/2010/main" val="22189997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Peliä kehitettiin yhteistyössä Stadin ammattiopiston ja </a:t>
            </a:r>
            <a:r>
              <a:rPr lang="fi-FI" dirty="0" err="1"/>
              <a:t>HUMAK:n</a:t>
            </a:r>
            <a:r>
              <a:rPr lang="fi-FI" dirty="0"/>
              <a:t> kanssa</a:t>
            </a:r>
          </a:p>
          <a:p>
            <a:r>
              <a:rPr lang="fi-FI" dirty="0"/>
              <a:t>Mukana Petra Schneider ja Suvi Suomela</a:t>
            </a:r>
          </a:p>
          <a:p>
            <a:endParaRPr lang="fi-FI" dirty="0"/>
          </a:p>
          <a:p>
            <a:pPr marL="0" marR="0" lvl="0" indent="0" algn="l" defTabSz="914377" rtl="0" eaLnBrk="1" fontAlgn="auto" latinLnBrk="0" hangingPunct="1">
              <a:lnSpc>
                <a:spcPct val="100000"/>
              </a:lnSpc>
              <a:spcBef>
                <a:spcPts val="0"/>
              </a:spcBef>
              <a:spcAft>
                <a:spcPts val="0"/>
              </a:spcAft>
              <a:buClrTx/>
              <a:buSzTx/>
              <a:buFontTx/>
              <a:buNone/>
              <a:tabLst/>
              <a:defRPr/>
            </a:pPr>
            <a:r>
              <a:rPr lang="fi-FI" dirty="0"/>
              <a:t>Pelikoulutuksen tallenteen löydät</a:t>
            </a:r>
            <a:br>
              <a:rPr lang="fi-FI" dirty="0"/>
            </a:br>
            <a:r>
              <a:rPr lang="fi-FI" dirty="0">
                <a:hlinkClick r:id="rId3"/>
              </a:rPr>
              <a:t>täältä. </a:t>
            </a:r>
            <a:endParaRPr lang="fi-FI" dirty="0"/>
          </a:p>
          <a:p>
            <a:r>
              <a:rPr lang="fi-FI" dirty="0"/>
              <a:t>Kehitetty yläkouluikäisille mielenterveystaitojen vahvistamiseen</a:t>
            </a:r>
          </a:p>
          <a:p>
            <a:r>
              <a:rPr lang="fi-FI" dirty="0"/>
              <a:t>Peliä voi pelata kerrallaan 2-6 henkilöä, jotka toimivat pelissä ryhmänä ja koettavat selvittää kadonneen ystävän, Myrskyn, arvoitusta.</a:t>
            </a:r>
          </a:p>
          <a:p>
            <a:r>
              <a:rPr lang="fi-FI" dirty="0"/>
              <a:t>Pelin kesto 30-60 min.</a:t>
            </a:r>
          </a:p>
          <a:p>
            <a:endParaRPr lang="fi-FI" dirty="0"/>
          </a:p>
        </p:txBody>
      </p:sp>
      <p:sp>
        <p:nvSpPr>
          <p:cNvPr id="4" name="Dian numeron paikkamerkki 3"/>
          <p:cNvSpPr>
            <a:spLocks noGrp="1"/>
          </p:cNvSpPr>
          <p:nvPr>
            <p:ph type="sldNum" sz="quarter" idx="5"/>
          </p:nvPr>
        </p:nvSpPr>
        <p:spPr/>
        <p:txBody>
          <a:bodyPr/>
          <a:lstStyle/>
          <a:p>
            <a:fld id="{19C33224-F3B8-2040-9DCB-49891AD1DAB5}" type="slidenum">
              <a:rPr lang="en-FI" smtClean="0"/>
              <a:t>37</a:t>
            </a:fld>
            <a:endParaRPr lang="en-FI"/>
          </a:p>
        </p:txBody>
      </p:sp>
    </p:spTree>
    <p:extLst>
      <p:ext uri="{BB962C8B-B14F-4D97-AF65-F5344CB8AC3E}">
        <p14:creationId xmlns:p14="http://schemas.microsoft.com/office/powerpoint/2010/main" val="24843093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342900" indent="-342900">
              <a:buFont typeface="Arial" panose="020B0604020202020204" pitchFamily="34" charset="0"/>
              <a:buChar char="•"/>
            </a:pPr>
            <a:r>
              <a:rPr lang="fi-FI" sz="1200" dirty="0">
                <a:solidFill>
                  <a:schemeClr val="bg1"/>
                </a:solidFill>
              </a:rPr>
              <a:t>Tunnetaitoja</a:t>
            </a:r>
          </a:p>
          <a:p>
            <a:pPr marL="342900" indent="-342900">
              <a:buFont typeface="Arial" panose="020B0604020202020204" pitchFamily="34" charset="0"/>
              <a:buChar char="•"/>
            </a:pPr>
            <a:r>
              <a:rPr lang="fi-FI" sz="1200" dirty="0">
                <a:solidFill>
                  <a:schemeClr val="bg1"/>
                </a:solidFill>
              </a:rPr>
              <a:t>Sosiaalisia taitoja</a:t>
            </a:r>
          </a:p>
          <a:p>
            <a:pPr marL="342900" indent="-342900">
              <a:buFont typeface="Arial" panose="020B0604020202020204" pitchFamily="34" charset="0"/>
              <a:buChar char="•"/>
            </a:pPr>
            <a:r>
              <a:rPr lang="fi-FI" sz="1200" dirty="0">
                <a:solidFill>
                  <a:schemeClr val="bg1"/>
                </a:solidFill>
              </a:rPr>
              <a:t>Arjen taitoja</a:t>
            </a:r>
          </a:p>
          <a:p>
            <a:pPr marL="342900" indent="-342900">
              <a:buFont typeface="Arial" panose="020B0604020202020204" pitchFamily="34" charset="0"/>
              <a:buChar char="•"/>
            </a:pPr>
            <a:r>
              <a:rPr lang="fi-FI" sz="1200" dirty="0">
                <a:solidFill>
                  <a:schemeClr val="bg1"/>
                </a:solidFill>
              </a:rPr>
              <a:t>Selviytymistaitoja</a:t>
            </a:r>
          </a:p>
          <a:p>
            <a:pPr marL="342900" indent="-342900">
              <a:buFont typeface="Arial" panose="020B0604020202020204" pitchFamily="34" charset="0"/>
              <a:buChar char="•"/>
            </a:pPr>
            <a:r>
              <a:rPr lang="fi-FI" sz="1200" dirty="0">
                <a:solidFill>
                  <a:schemeClr val="bg1"/>
                </a:solidFill>
              </a:rPr>
              <a:t>Itsetuntemuksen vahvistamisen</a:t>
            </a:r>
            <a:br>
              <a:rPr lang="fi-FI" sz="1200" dirty="0">
                <a:solidFill>
                  <a:schemeClr val="bg1"/>
                </a:solidFill>
              </a:rPr>
            </a:br>
            <a:r>
              <a:rPr lang="fi-FI" sz="1200" dirty="0">
                <a:solidFill>
                  <a:schemeClr val="bg1"/>
                </a:solidFill>
              </a:rPr>
              <a:t>taitoa</a:t>
            </a:r>
          </a:p>
          <a:p>
            <a:pPr marL="342900" indent="-342900">
              <a:buFont typeface="Arial" panose="020B0604020202020204" pitchFamily="34" charset="0"/>
              <a:buChar char="•"/>
            </a:pPr>
            <a:r>
              <a:rPr lang="fi-FI" sz="1200" dirty="0">
                <a:solidFill>
                  <a:schemeClr val="bg1"/>
                </a:solidFill>
              </a:rPr>
              <a:t>Tietoisuustaitoja</a:t>
            </a:r>
          </a:p>
          <a:p>
            <a:endParaRPr lang="fi-FI" dirty="0"/>
          </a:p>
        </p:txBody>
      </p:sp>
      <p:sp>
        <p:nvSpPr>
          <p:cNvPr id="4" name="Dian numeron paikkamerkki 3"/>
          <p:cNvSpPr>
            <a:spLocks noGrp="1"/>
          </p:cNvSpPr>
          <p:nvPr>
            <p:ph type="sldNum" sz="quarter" idx="5"/>
          </p:nvPr>
        </p:nvSpPr>
        <p:spPr/>
        <p:txBody>
          <a:bodyPr/>
          <a:lstStyle/>
          <a:p>
            <a:fld id="{19C33224-F3B8-2040-9DCB-49891AD1DAB5}" type="slidenum">
              <a:rPr lang="en-FI" smtClean="0"/>
              <a:t>38</a:t>
            </a:fld>
            <a:endParaRPr lang="en-FI"/>
          </a:p>
        </p:txBody>
      </p:sp>
    </p:spTree>
    <p:extLst>
      <p:ext uri="{BB962C8B-B14F-4D97-AF65-F5344CB8AC3E}">
        <p14:creationId xmlns:p14="http://schemas.microsoft.com/office/powerpoint/2010/main" val="273245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Ruohonjuuritason työ on kaikkein tärkeintä ja jokainen pystyy siihen. </a:t>
            </a:r>
          </a:p>
          <a:p>
            <a:r>
              <a:rPr lang="fi-FI" b="1" dirty="0"/>
              <a:t>Ohjaamojen työ myös </a:t>
            </a:r>
            <a:r>
              <a:rPr lang="fi-FI" b="1" dirty="0" err="1"/>
              <a:t>vihreää..rajapinnassa</a:t>
            </a:r>
            <a:endParaRPr lang="fi-FI" b="1" dirty="0"/>
          </a:p>
          <a:p>
            <a:r>
              <a:rPr lang="fi-FI" dirty="0"/>
              <a:t>Mielenterveyden edistäjä ei toimi ”parantajan” roolissa sillä promootion ala on lääketieteellisen määrittelyn ja hoidon tuolla puolen. </a:t>
            </a:r>
          </a:p>
          <a:p>
            <a:r>
              <a:rPr lang="fi-FI" dirty="0"/>
              <a:t>Ihmistä lähestytään </a:t>
            </a:r>
            <a:r>
              <a:rPr lang="fi-FI" b="1" dirty="0"/>
              <a:t>voimavaroin varustettuna kokonaisuutena. </a:t>
            </a:r>
            <a:r>
              <a:rPr lang="fi-FI" dirty="0"/>
              <a:t>Arkikontekstit tulevat keskiöön. </a:t>
            </a:r>
          </a:p>
          <a:p>
            <a:r>
              <a:rPr lang="fi-FI" dirty="0"/>
              <a:t>Riskiryhmien kartoittamisen sijaan edistämistyössä edistetään ja vahvistetaan kaikkien ihmisten terveystekijöitä.  </a:t>
            </a:r>
          </a:p>
          <a:p>
            <a:r>
              <a:rPr lang="fi-FI" dirty="0"/>
              <a:t>Kun vaikutetaan koko ikäryhmään, se vaikuttaa myös huonompiosaisiin. Lapsen köyhyys työryhmästä esimerkki: mitä enemmän on karsittu yleisiä tukia ja panostettu erityistukiin, on huomattu, että apu tulee liian myöhään. </a:t>
            </a:r>
          </a:p>
          <a:p>
            <a:endParaRPr lang="fi-FI" dirty="0"/>
          </a:p>
          <a:p>
            <a:r>
              <a:rPr lang="fi-FI" dirty="0"/>
              <a:t>Mitä vahvempi harmaa kaikille tarkoitettu palvelu on sitä vähemmän tarvitaan erikoishoitoa</a:t>
            </a:r>
          </a:p>
          <a:p>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399"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399" rtl="0" eaLnBrk="1" fontAlgn="auto" latinLnBrk="0" hangingPunct="1">
                <a:lnSpc>
                  <a:spcPct val="100000"/>
                </a:lnSpc>
                <a:spcBef>
                  <a:spcPts val="0"/>
                </a:spcBef>
                <a:spcAft>
                  <a:spcPts val="0"/>
                </a:spcAft>
                <a:buClrTx/>
                <a:buSzTx/>
                <a:buFontTx/>
                <a:buNone/>
                <a:tabLst/>
                <a:defRPr/>
              </a:pPr>
              <a:t>5</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7742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9DD246AA-4369-4F7E-927E-4CA92782A493}" type="slidenum">
              <a:rPr lang="fi-FI" smtClean="0"/>
              <a:t>39</a:t>
            </a:fld>
            <a:endParaRPr lang="fi-FI"/>
          </a:p>
        </p:txBody>
      </p:sp>
    </p:spTree>
    <p:extLst>
      <p:ext uri="{BB962C8B-B14F-4D97-AF65-F5344CB8AC3E}">
        <p14:creationId xmlns:p14="http://schemas.microsoft.com/office/powerpoint/2010/main" val="21855728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9DD246AA-4369-4F7E-927E-4CA92782A493}" type="slidenum">
              <a:rPr lang="fi-FI" smtClean="0"/>
              <a:t>40</a:t>
            </a:fld>
            <a:endParaRPr lang="fi-FI"/>
          </a:p>
        </p:txBody>
      </p:sp>
    </p:spTree>
    <p:extLst>
      <p:ext uri="{BB962C8B-B14F-4D97-AF65-F5344CB8AC3E}">
        <p14:creationId xmlns:p14="http://schemas.microsoft.com/office/powerpoint/2010/main" val="835180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A2728A35-92AB-4BA2-B5BC-A5F71663271F}" type="slidenum">
              <a:rPr lang="fi-FI" smtClean="0"/>
              <a:t>44</a:t>
            </a:fld>
            <a:endParaRPr lang="fi-FI"/>
          </a:p>
        </p:txBody>
      </p:sp>
    </p:spTree>
    <p:extLst>
      <p:ext uri="{BB962C8B-B14F-4D97-AF65-F5344CB8AC3E}">
        <p14:creationId xmlns:p14="http://schemas.microsoft.com/office/powerpoint/2010/main" val="3334547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Growth</a:t>
            </a:r>
            <a:r>
              <a:rPr lang="fi-FI" dirty="0"/>
              <a:t> </a:t>
            </a:r>
            <a:r>
              <a:rPr lang="fi-FI" dirty="0" err="1"/>
              <a:t>mindset</a:t>
            </a:r>
            <a:r>
              <a:rPr lang="fi-FI" dirty="0"/>
              <a:t> </a:t>
            </a:r>
            <a:r>
              <a:rPr lang="fi-FI" dirty="0" err="1"/>
              <a:t>motivation</a:t>
            </a:r>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9D374-501E-4FCB-A4C2-7856216AF66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1652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I am </a:t>
            </a:r>
            <a:r>
              <a:rPr lang="fi-FI" dirty="0" err="1"/>
              <a:t>happy</a:t>
            </a:r>
            <a:r>
              <a:rPr lang="fi-FI" dirty="0"/>
              <a:t> </a:t>
            </a:r>
            <a:r>
              <a:rPr lang="fi-FI" dirty="0" err="1"/>
              <a:t>that</a:t>
            </a:r>
            <a:r>
              <a:rPr lang="fi-FI" dirty="0"/>
              <a:t> </a:t>
            </a:r>
            <a:r>
              <a:rPr lang="fi-FI" dirty="0" err="1"/>
              <a:t>we</a:t>
            </a:r>
            <a:r>
              <a:rPr lang="fi-FI" dirty="0"/>
              <a:t> </a:t>
            </a:r>
            <a:r>
              <a:rPr lang="fi-FI" dirty="0" err="1"/>
              <a:t>have</a:t>
            </a:r>
            <a:r>
              <a:rPr lang="fi-FI" dirty="0"/>
              <a:t> </a:t>
            </a:r>
            <a:r>
              <a:rPr lang="fi-FI" dirty="0" err="1"/>
              <a:t>Mari’s</a:t>
            </a:r>
            <a:r>
              <a:rPr lang="fi-FI" dirty="0"/>
              <a:t> and </a:t>
            </a:r>
            <a:r>
              <a:rPr lang="fi-FI" dirty="0" err="1"/>
              <a:t>Åses</a:t>
            </a:r>
            <a:r>
              <a:rPr lang="fi-FI" dirty="0"/>
              <a:t> </a:t>
            </a:r>
            <a:r>
              <a:rPr lang="fi-FI" dirty="0" err="1"/>
              <a:t>research</a:t>
            </a:r>
            <a:r>
              <a:rPr lang="fi-FI" dirty="0"/>
              <a:t>. </a:t>
            </a:r>
            <a:r>
              <a:rPr lang="fi-FI" dirty="0" err="1"/>
              <a:t>They</a:t>
            </a:r>
            <a:r>
              <a:rPr lang="fi-FI" dirty="0"/>
              <a:t> </a:t>
            </a:r>
            <a:r>
              <a:rPr lang="fi-FI" dirty="0" err="1"/>
              <a:t>have</a:t>
            </a:r>
            <a:r>
              <a:rPr lang="fi-FI" dirty="0"/>
              <a:t> made </a:t>
            </a:r>
            <a:r>
              <a:rPr lang="fi-FI" dirty="0" err="1"/>
              <a:t>visible</a:t>
            </a:r>
            <a:r>
              <a:rPr lang="fi-FI" dirty="0"/>
              <a:t> </a:t>
            </a:r>
            <a:r>
              <a:rPr lang="fi-FI" dirty="0" err="1"/>
              <a:t>the</a:t>
            </a:r>
            <a:r>
              <a:rPr lang="fi-FI" dirty="0"/>
              <a:t> </a:t>
            </a:r>
            <a:r>
              <a:rPr lang="fi-FI" dirty="0" err="1"/>
              <a:t>effects</a:t>
            </a:r>
            <a:r>
              <a:rPr lang="fi-FI" dirty="0"/>
              <a:t> on </a:t>
            </a:r>
            <a:r>
              <a:rPr lang="fi-FI" dirty="0" err="1"/>
              <a:t>students</a:t>
            </a:r>
            <a:r>
              <a:rPr lang="fi-FI" dirty="0"/>
              <a:t> in </a:t>
            </a:r>
            <a:r>
              <a:rPr lang="fi-FI" dirty="0" err="1"/>
              <a:t>many</a:t>
            </a:r>
            <a:r>
              <a:rPr lang="fi-FI" dirty="0"/>
              <a:t> </a:t>
            </a:r>
            <a:r>
              <a:rPr lang="fi-FI" dirty="0" err="1"/>
              <a:t>ways</a:t>
            </a:r>
            <a:r>
              <a:rPr lang="fi-FI" dirty="0"/>
              <a:t>. </a:t>
            </a:r>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AB4873-269B-479B-A0D9-7FF7B487DE58}" type="slidenum">
              <a:rPr kumimoji="0" lang="fi-FI"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88415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Ruohonjuuritason työ on kaikkein tärkeintä ja jokainen pystyy siihen. </a:t>
            </a:r>
          </a:p>
          <a:p>
            <a:r>
              <a:rPr lang="fi-FI" b="1" dirty="0"/>
              <a:t>Ohjaamojen työ myös </a:t>
            </a:r>
            <a:r>
              <a:rPr lang="fi-FI" b="1" dirty="0" err="1"/>
              <a:t>vihreää..rajapinnassa</a:t>
            </a:r>
            <a:endParaRPr lang="fi-FI" b="1" dirty="0"/>
          </a:p>
          <a:p>
            <a:r>
              <a:rPr lang="fi-FI" dirty="0"/>
              <a:t>Mielenterveyden edistäjä ei toimi ”parantajan” roolissa sillä promootion ala on lääketieteellisen määrittelyn ja hoidon tuolla puolen. </a:t>
            </a:r>
          </a:p>
          <a:p>
            <a:r>
              <a:rPr lang="fi-FI" dirty="0"/>
              <a:t>Ihmistä lähestytään </a:t>
            </a:r>
            <a:r>
              <a:rPr lang="fi-FI" b="1" dirty="0"/>
              <a:t>voimavaroin varustettuna kokonaisuutena. </a:t>
            </a:r>
            <a:r>
              <a:rPr lang="fi-FI" dirty="0"/>
              <a:t>Arkikontekstit tulevat keskiöön. </a:t>
            </a:r>
          </a:p>
          <a:p>
            <a:r>
              <a:rPr lang="fi-FI" dirty="0"/>
              <a:t>Riskiryhmien kartoittamisen sijaan edistämistyössä edistetään ja vahvistetaan kaikkien ihmisten terveystekijöitä.  </a:t>
            </a:r>
          </a:p>
          <a:p>
            <a:r>
              <a:rPr lang="fi-FI" dirty="0"/>
              <a:t>Kun vaikutetaan koko ikäryhmään, se vaikuttaa myös huonompiosaisiin. Lapsen köyhyys työryhmästä esimerkki: mitä enemmän on karsittu yleisiä tukia ja panostettu erityistukiin, on huomattu, että apu tulee liian myöhään. </a:t>
            </a:r>
          </a:p>
          <a:p>
            <a:endParaRPr lang="fi-FI" dirty="0"/>
          </a:p>
          <a:p>
            <a:r>
              <a:rPr lang="fi-FI" dirty="0"/>
              <a:t>Mitä vahvempi harmaa kaikille tarkoitettu palvelu on sitä vähemmän tarvitaan erikoishoitoa</a:t>
            </a:r>
          </a:p>
          <a:p>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399"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399" rtl="0" eaLnBrk="1" fontAlgn="auto" latinLnBrk="0" hangingPunct="1">
                <a:lnSpc>
                  <a:spcPct val="100000"/>
                </a:lnSpc>
                <a:spcBef>
                  <a:spcPts val="0"/>
                </a:spcBef>
                <a:spcAft>
                  <a:spcPts val="0"/>
                </a:spcAft>
                <a:buClrTx/>
                <a:buSzTx/>
                <a:buFontTx/>
                <a:buNone/>
                <a:tabLst/>
                <a:defRPr/>
              </a:pPr>
              <a:t>47</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6107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Myös opettajilla on toivoa! Indikaattori tuottaa tietoa niiden nuorten osuudesta (%), jotka ovat täysin samaa mieltä tai samaa mieltä siitä, että opettajat rohkaisevat heitä ilmaisemaan oman mielipiteensä oppitunneilla, opettajat ovat kiinnostuneita siitä, mitä heille kuuluu ja opettajat kohtelevat oppilaita oikeudenmukaisesti. </a:t>
            </a:r>
          </a:p>
        </p:txBody>
      </p:sp>
      <p:sp>
        <p:nvSpPr>
          <p:cNvPr id="4" name="Dian numeron paikkamerkki 3"/>
          <p:cNvSpPr>
            <a:spLocks noGrp="1"/>
          </p:cNvSpPr>
          <p:nvPr>
            <p:ph type="sldNum" sz="quarter" idx="5"/>
          </p:nvPr>
        </p:nvSpPr>
        <p:spPr/>
        <p:txBody>
          <a:bodyPr/>
          <a:lstStyle/>
          <a:p>
            <a:fld id="{A2728A35-92AB-4BA2-B5BC-A5F71663271F}" type="slidenum">
              <a:rPr lang="fi-FI" smtClean="0"/>
              <a:t>49</a:t>
            </a:fld>
            <a:endParaRPr lang="fi-FI"/>
          </a:p>
        </p:txBody>
      </p:sp>
    </p:spTree>
    <p:extLst>
      <p:ext uri="{BB962C8B-B14F-4D97-AF65-F5344CB8AC3E}">
        <p14:creationId xmlns:p14="http://schemas.microsoft.com/office/powerpoint/2010/main" val="10657142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800" dirty="0">
                <a:effectLst/>
                <a:latin typeface="Calibri" panose="020F0502020204030204" pitchFamily="34" charset="0"/>
                <a:ea typeface="Calibri" panose="020F0502020204030204" pitchFamily="34" charset="0"/>
                <a:cs typeface="Times New Roman" panose="02020603050405020304" pitchFamily="18" charset="0"/>
              </a:rPr>
              <a:t>Jotain on tehty oikein, mitä on tehty oikein? Joskus voidaan kysyä, mitä me oikein on onnistuttu tekemään oikein? </a:t>
            </a:r>
          </a:p>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50</a:t>
            </a:fld>
            <a:endParaRPr lang="fi-FI"/>
          </a:p>
        </p:txBody>
      </p:sp>
    </p:spTree>
    <p:extLst>
      <p:ext uri="{BB962C8B-B14F-4D97-AF65-F5344CB8AC3E}">
        <p14:creationId xmlns:p14="http://schemas.microsoft.com/office/powerpoint/2010/main" val="13110498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51</a:t>
            </a:fld>
            <a:endParaRPr lang="fi-FI"/>
          </a:p>
        </p:txBody>
      </p:sp>
    </p:spTree>
    <p:extLst>
      <p:ext uri="{BB962C8B-B14F-4D97-AF65-F5344CB8AC3E}">
        <p14:creationId xmlns:p14="http://schemas.microsoft.com/office/powerpoint/2010/main" val="41394397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Usein me keskitytään miettimään sitä, mitä ollaan tehty väärin ja siksi voisi välillä vahvistaa ja miettiä, mitä olemme tehneet oikein? </a:t>
            </a:r>
          </a:p>
        </p:txBody>
      </p:sp>
      <p:sp>
        <p:nvSpPr>
          <p:cNvPr id="4" name="Dian numeron paikkamerkki 3"/>
          <p:cNvSpPr>
            <a:spLocks noGrp="1"/>
          </p:cNvSpPr>
          <p:nvPr>
            <p:ph type="sldNum" sz="quarter" idx="5"/>
          </p:nvPr>
        </p:nvSpPr>
        <p:spPr/>
        <p:txBody>
          <a:bodyPr/>
          <a:lstStyle/>
          <a:p>
            <a:fld id="{A2728A35-92AB-4BA2-B5BC-A5F71663271F}" type="slidenum">
              <a:rPr lang="fi-FI" smtClean="0"/>
              <a:t>52</a:t>
            </a:fld>
            <a:endParaRPr lang="fi-FI"/>
          </a:p>
        </p:txBody>
      </p:sp>
    </p:spTree>
    <p:extLst>
      <p:ext uri="{BB962C8B-B14F-4D97-AF65-F5344CB8AC3E}">
        <p14:creationId xmlns:p14="http://schemas.microsoft.com/office/powerpoint/2010/main" val="1777733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environments in which children and young people grow significantly influence their mental health. Good mental health in children and young people is supported when society:</a:t>
            </a:r>
            <a:endParaRPr lang="en" b="1" i="0" dirty="0">
              <a:solidFill>
                <a:schemeClr val="accent3">
                  <a:lumMod val="50000"/>
                </a:schemeClr>
              </a:solidFill>
            </a:endParaRPr>
          </a:p>
          <a:p>
            <a:pPr>
              <a:buFont typeface="Arial" panose="020B0604020202020204" pitchFamily="34" charset="0"/>
              <a:buChar char="•"/>
            </a:pPr>
            <a:r>
              <a:rPr lang="en-US" dirty="0"/>
              <a:t>creates secure conditions for family-life and in other formative environments also during societal change,</a:t>
            </a:r>
          </a:p>
          <a:p>
            <a:pPr>
              <a:buFont typeface="Arial" panose="020B0604020202020204" pitchFamily="34" charset="0"/>
              <a:buChar char="•"/>
            </a:pPr>
            <a:r>
              <a:rPr lang="en-US" dirty="0"/>
              <a:t>ensures that each </a:t>
            </a:r>
            <a:r>
              <a:rPr lang="en-US" b="1" dirty="0"/>
              <a:t>child has equal opportunities for self-esteem, mental health skills, learning and feelings of achievements,</a:t>
            </a:r>
          </a:p>
          <a:p>
            <a:pPr>
              <a:buFont typeface="Arial" panose="020B0604020202020204" pitchFamily="34" charset="0"/>
              <a:buChar char="•"/>
            </a:pPr>
            <a:r>
              <a:rPr lang="en-US" dirty="0"/>
              <a:t>gives each child equal opportunities for engaging in safe recreational activities which promotes their development,</a:t>
            </a:r>
          </a:p>
          <a:p>
            <a:pPr>
              <a:buFont typeface="Arial" panose="020B0604020202020204" pitchFamily="34" charset="0"/>
              <a:buChar char="•"/>
            </a:pPr>
            <a:r>
              <a:rPr lang="en-US" dirty="0"/>
              <a:t>safeguards the rights of vulnerable children and young people and those in challenging life circumstances</a:t>
            </a:r>
          </a:p>
          <a:p>
            <a:pPr>
              <a:buFont typeface="Arial" panose="020B0604020202020204" pitchFamily="34" charset="0"/>
              <a:buChar char="•"/>
            </a:pPr>
            <a:r>
              <a:rPr lang="en-US" dirty="0"/>
              <a:t>reduces childhood poverty in families</a:t>
            </a:r>
          </a:p>
          <a:p>
            <a:pPr>
              <a:buFont typeface="Arial" panose="020B0604020202020204" pitchFamily="34" charset="0"/>
              <a:buChar char="•"/>
            </a:pPr>
            <a:r>
              <a:rPr lang="en-US" dirty="0"/>
              <a:t>reduces social exclusion of children and young people.</a:t>
            </a:r>
          </a:p>
          <a:p>
            <a:endParaRPr lang="fi-FI" dirty="0"/>
          </a:p>
          <a:p>
            <a:endParaRPr lang="fi-FI" dirty="0"/>
          </a:p>
          <a:p>
            <a:r>
              <a:rPr lang="fi-FI" dirty="0"/>
              <a:t>https://thl.fi/en/web/migration-and-cultural-diversity/contact/paloma-center-of-expertise-in-refugee-mental-health-work</a:t>
            </a:r>
          </a:p>
          <a:p>
            <a:r>
              <a:rPr lang="en-US" dirty="0"/>
              <a:t>n 2020–22, implementation will focus on developing services, launching a suicide prevention program and increasing mental health skills in people’s everyday environments as part of a wider promotion of well-being and health.</a:t>
            </a:r>
            <a:endParaRPr lang="fi-FI" dirty="0"/>
          </a:p>
          <a:p>
            <a:endParaRPr lang="fi-FI" dirty="0"/>
          </a:p>
        </p:txBody>
      </p:sp>
      <p:sp>
        <p:nvSpPr>
          <p:cNvPr id="4" name="Dian numeron paikkamerkki 3"/>
          <p:cNvSpPr>
            <a:spLocks noGrp="1"/>
          </p:cNvSpPr>
          <p:nvPr>
            <p:ph type="sldNum" sz="quarter" idx="5"/>
          </p:nvPr>
        </p:nvSpPr>
        <p:spPr/>
        <p:txBody>
          <a:bodyPr/>
          <a:lstStyle/>
          <a:p>
            <a:fld id="{BCD9D374-501E-4FCB-A4C2-7856216AF66E}" type="slidenum">
              <a:rPr lang="fi-FI" smtClean="0"/>
              <a:t>6</a:t>
            </a:fld>
            <a:endParaRPr lang="fi-FI"/>
          </a:p>
        </p:txBody>
      </p:sp>
    </p:spTree>
    <p:extLst>
      <p:ext uri="{BB962C8B-B14F-4D97-AF65-F5344CB8AC3E}">
        <p14:creationId xmlns:p14="http://schemas.microsoft.com/office/powerpoint/2010/main" val="32970894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Usein me keskitytään miettimään sitä, mitä ollaan tehty väärin ja siksi voisi välillä vahvistaa ja miettiä, mitä olemme tehneet oikein? </a:t>
            </a:r>
          </a:p>
        </p:txBody>
      </p:sp>
      <p:sp>
        <p:nvSpPr>
          <p:cNvPr id="4" name="Dian numeron paikkamerkki 3"/>
          <p:cNvSpPr>
            <a:spLocks noGrp="1"/>
          </p:cNvSpPr>
          <p:nvPr>
            <p:ph type="sldNum" sz="quarter" idx="5"/>
          </p:nvPr>
        </p:nvSpPr>
        <p:spPr/>
        <p:txBody>
          <a:bodyPr/>
          <a:lstStyle/>
          <a:p>
            <a:fld id="{A2728A35-92AB-4BA2-B5BC-A5F71663271F}" type="slidenum">
              <a:rPr lang="fi-FI" smtClean="0"/>
              <a:t>53</a:t>
            </a:fld>
            <a:endParaRPr lang="fi-FI"/>
          </a:p>
        </p:txBody>
      </p:sp>
    </p:spTree>
    <p:extLst>
      <p:ext uri="{BB962C8B-B14F-4D97-AF65-F5344CB8AC3E}">
        <p14:creationId xmlns:p14="http://schemas.microsoft.com/office/powerpoint/2010/main" val="40841688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54</a:t>
            </a:fld>
            <a:endParaRPr lang="fi-FI"/>
          </a:p>
        </p:txBody>
      </p:sp>
    </p:spTree>
    <p:extLst>
      <p:ext uri="{BB962C8B-B14F-4D97-AF65-F5344CB8AC3E}">
        <p14:creationId xmlns:p14="http://schemas.microsoft.com/office/powerpoint/2010/main" val="4691704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Usein me keskitytään miettimään sitä, mitä ollaan tehty väärin ja siksi voisi välillä vahvistaa ja miettiä, mitä olemme tehneet oikein? </a:t>
            </a:r>
          </a:p>
        </p:txBody>
      </p:sp>
      <p:sp>
        <p:nvSpPr>
          <p:cNvPr id="4" name="Dian numeron paikkamerkki 3"/>
          <p:cNvSpPr>
            <a:spLocks noGrp="1"/>
          </p:cNvSpPr>
          <p:nvPr>
            <p:ph type="sldNum" sz="quarter" idx="5"/>
          </p:nvPr>
        </p:nvSpPr>
        <p:spPr/>
        <p:txBody>
          <a:bodyPr/>
          <a:lstStyle/>
          <a:p>
            <a:fld id="{A2728A35-92AB-4BA2-B5BC-A5F71663271F}" type="slidenum">
              <a:rPr lang="fi-FI" smtClean="0"/>
              <a:t>55</a:t>
            </a:fld>
            <a:endParaRPr lang="fi-FI"/>
          </a:p>
        </p:txBody>
      </p:sp>
    </p:spTree>
    <p:extLst>
      <p:ext uri="{BB962C8B-B14F-4D97-AF65-F5344CB8AC3E}">
        <p14:creationId xmlns:p14="http://schemas.microsoft.com/office/powerpoint/2010/main" val="29269667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Ruohonjuuritason työ on kaikkein tärkeintä ja jokainen pystyy siihen. </a:t>
            </a:r>
          </a:p>
          <a:p>
            <a:r>
              <a:rPr lang="fi-FI" b="1" dirty="0"/>
              <a:t>Ohjaamojen työ myös </a:t>
            </a:r>
            <a:r>
              <a:rPr lang="fi-FI" b="1" dirty="0" err="1"/>
              <a:t>vihreää..rajapinnassa</a:t>
            </a:r>
            <a:endParaRPr lang="fi-FI" b="1" dirty="0"/>
          </a:p>
          <a:p>
            <a:r>
              <a:rPr lang="fi-FI" dirty="0"/>
              <a:t>Mielenterveyden edistäjä ei toimi ”parantajan” roolissa sillä promootion ala on lääketieteellisen määrittelyn ja hoidon tuolla puolen. </a:t>
            </a:r>
          </a:p>
          <a:p>
            <a:r>
              <a:rPr lang="fi-FI" dirty="0"/>
              <a:t>Ihmistä lähestytään </a:t>
            </a:r>
            <a:r>
              <a:rPr lang="fi-FI" b="1" dirty="0"/>
              <a:t>voimavaroin varustettuna kokonaisuutena. </a:t>
            </a:r>
            <a:r>
              <a:rPr lang="fi-FI" dirty="0"/>
              <a:t>Arkikontekstit tulevat keskiöön. </a:t>
            </a:r>
          </a:p>
          <a:p>
            <a:r>
              <a:rPr lang="fi-FI" dirty="0"/>
              <a:t>Riskiryhmien kartoittamisen sijaan edistämistyössä edistetään ja vahvistetaan kaikkien ihmisten terveystekijöitä.  </a:t>
            </a:r>
          </a:p>
          <a:p>
            <a:r>
              <a:rPr lang="fi-FI" dirty="0"/>
              <a:t>Kun vaikutetaan koko ikäryhmään, se vaikuttaa myös huonompiosaisiin. Lapsen köyhyys työryhmästä esimerkki: mitä enemmän on karsittu yleisiä tukia ja panostettu erityistukiin, on huomattu, että apu tulee liian myöhään. </a:t>
            </a:r>
          </a:p>
          <a:p>
            <a:endParaRPr lang="fi-FI" dirty="0"/>
          </a:p>
          <a:p>
            <a:r>
              <a:rPr lang="fi-FI" dirty="0"/>
              <a:t>Mitä vahvempi harmaa kaikille tarkoitettu palvelu on sitä vähemmän tarvitaan erikoishoitoa</a:t>
            </a:r>
          </a:p>
          <a:p>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399"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399" rtl="0" eaLnBrk="1" fontAlgn="auto" latinLnBrk="0" hangingPunct="1">
                <a:lnSpc>
                  <a:spcPct val="100000"/>
                </a:lnSpc>
                <a:spcBef>
                  <a:spcPts val="0"/>
                </a:spcBef>
                <a:spcAft>
                  <a:spcPts val="0"/>
                </a:spcAft>
                <a:buClrTx/>
                <a:buSzTx/>
                <a:buFontTx/>
                <a:buNone/>
                <a:tabLst/>
                <a:defRPr/>
              </a:pPr>
              <a:t>56</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4048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Ruohonjuuritason työ on kaikkein tärkeintä ja jokainen pystyy siihen. </a:t>
            </a:r>
          </a:p>
          <a:p>
            <a:r>
              <a:rPr lang="fi-FI" b="1" dirty="0"/>
              <a:t>Ohjaamojen työ myös </a:t>
            </a:r>
            <a:r>
              <a:rPr lang="fi-FI" b="1" dirty="0" err="1"/>
              <a:t>vihreää..rajapinnassa</a:t>
            </a:r>
            <a:endParaRPr lang="fi-FI" b="1" dirty="0"/>
          </a:p>
          <a:p>
            <a:r>
              <a:rPr lang="fi-FI" dirty="0"/>
              <a:t>Mielenterveyden edistäjä ei toimi ”parantajan” roolissa sillä promootion ala on lääketieteellisen määrittelyn ja hoidon tuolla puolen. </a:t>
            </a:r>
          </a:p>
          <a:p>
            <a:r>
              <a:rPr lang="fi-FI" dirty="0"/>
              <a:t>Ihmistä lähestytään </a:t>
            </a:r>
            <a:r>
              <a:rPr lang="fi-FI" b="1" dirty="0"/>
              <a:t>voimavaroin varustettuna kokonaisuutena. </a:t>
            </a:r>
            <a:r>
              <a:rPr lang="fi-FI" dirty="0"/>
              <a:t>Arkikontekstit tulevat keskiöön. </a:t>
            </a:r>
          </a:p>
          <a:p>
            <a:r>
              <a:rPr lang="fi-FI" dirty="0"/>
              <a:t>Riskiryhmien kartoittamisen sijaan edistämistyössä edistetään ja vahvistetaan kaikkien ihmisten terveystekijöitä.  </a:t>
            </a:r>
          </a:p>
          <a:p>
            <a:r>
              <a:rPr lang="fi-FI" dirty="0"/>
              <a:t>Kun vaikutetaan koko ikäryhmään, se vaikuttaa myös huonompiosaisiin. Lapsen köyhyys työryhmästä esimerkki: mitä enemmän on karsittu yleisiä tukia ja panostettu erityistukiin, on huomattu, että apu tulee liian myöhään. </a:t>
            </a:r>
          </a:p>
          <a:p>
            <a:endParaRPr lang="fi-FI" dirty="0"/>
          </a:p>
          <a:p>
            <a:r>
              <a:rPr lang="fi-FI" dirty="0"/>
              <a:t>Mitä vahvempi harmaa kaikille tarkoitettu palvelu on sitä vähemmän tarvitaan erikoishoitoa</a:t>
            </a:r>
          </a:p>
          <a:p>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399"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399" rtl="0" eaLnBrk="1" fontAlgn="auto" latinLnBrk="0" hangingPunct="1">
                <a:lnSpc>
                  <a:spcPct val="100000"/>
                </a:lnSpc>
                <a:spcBef>
                  <a:spcPts val="0"/>
                </a:spcBef>
                <a:spcAft>
                  <a:spcPts val="0"/>
                </a:spcAft>
                <a:buClrTx/>
                <a:buSzTx/>
                <a:buFontTx/>
                <a:buNone/>
                <a:tabLst/>
                <a:defRPr/>
              </a:pPr>
              <a:t>57</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51064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Pojat 7,9 % 8. – ja 9. luokkalaisista</a:t>
            </a:r>
          </a:p>
          <a:p>
            <a:r>
              <a:rPr lang="fi-FI" dirty="0"/>
              <a:t>Tytöt 30,3 % kaikissa ikäluokissa</a:t>
            </a:r>
          </a:p>
          <a:p>
            <a:r>
              <a:rPr lang="fi-FI" dirty="0"/>
              <a:t>Yhteensä 19,7 %</a:t>
            </a:r>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54850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Pojat 7,9 % 8. – ja 9. luokkalaisista</a:t>
            </a:r>
          </a:p>
          <a:p>
            <a:r>
              <a:rPr lang="fi-FI" dirty="0"/>
              <a:t>Tytöt 30,3 % kaikissa ikäluokissa</a:t>
            </a:r>
          </a:p>
          <a:p>
            <a:r>
              <a:rPr lang="fi-FI" dirty="0"/>
              <a:t>Yhteensä 19,7 %</a:t>
            </a:r>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42801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Pojat 7,9 % 8. – ja 9. luokkalaisista</a:t>
            </a:r>
          </a:p>
          <a:p>
            <a:r>
              <a:rPr lang="fi-FI" dirty="0"/>
              <a:t>Tytöt 30,3 % kaikissa ikäluokissa</a:t>
            </a:r>
          </a:p>
          <a:p>
            <a:r>
              <a:rPr lang="fi-FI" dirty="0"/>
              <a:t>Yhteensä 19,7 %</a:t>
            </a:r>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1324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Pojat 7,9 % 8. – ja 9. luokkalaisista</a:t>
            </a:r>
          </a:p>
          <a:p>
            <a:r>
              <a:rPr lang="fi-FI" dirty="0"/>
              <a:t>Tytöt 30,3 % kaikissa ikäluokissa</a:t>
            </a:r>
          </a:p>
          <a:p>
            <a:r>
              <a:rPr lang="fi-FI" dirty="0"/>
              <a:t>Yhteensä 19,7 %</a:t>
            </a:r>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56367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Ruohonjuuritason työ on kaikkein tärkeintä ja jokainen pystyy siihen. </a:t>
            </a:r>
          </a:p>
          <a:p>
            <a:r>
              <a:rPr lang="fi-FI" b="1" dirty="0"/>
              <a:t>Ohjaamojen työ myös </a:t>
            </a:r>
            <a:r>
              <a:rPr lang="fi-FI" b="1" dirty="0" err="1"/>
              <a:t>vihreää..rajapinnassa</a:t>
            </a:r>
            <a:endParaRPr lang="fi-FI" b="1" dirty="0"/>
          </a:p>
          <a:p>
            <a:r>
              <a:rPr lang="fi-FI" dirty="0"/>
              <a:t>Mielenterveyden edistäjä ei toimi ”parantajan” roolissa sillä promootion ala on lääketieteellisen määrittelyn ja hoidon tuolla puolen. </a:t>
            </a:r>
          </a:p>
          <a:p>
            <a:r>
              <a:rPr lang="fi-FI" dirty="0"/>
              <a:t>Ihmistä lähestytään </a:t>
            </a:r>
            <a:r>
              <a:rPr lang="fi-FI" b="1" dirty="0"/>
              <a:t>voimavaroin varustettuna kokonaisuutena. </a:t>
            </a:r>
            <a:r>
              <a:rPr lang="fi-FI" dirty="0"/>
              <a:t>Arkikontekstit tulevat keskiöön. </a:t>
            </a:r>
          </a:p>
          <a:p>
            <a:r>
              <a:rPr lang="fi-FI" dirty="0"/>
              <a:t>Riskiryhmien kartoittamisen sijaan edistämistyössä edistetään ja vahvistetaan kaikkien ihmisten terveystekijöitä.  </a:t>
            </a:r>
          </a:p>
          <a:p>
            <a:r>
              <a:rPr lang="fi-FI" dirty="0"/>
              <a:t>Kun vaikutetaan koko ikäryhmään, se vaikuttaa myös huonompiosaisiin. Lapsen köyhyys työryhmästä esimerkki: mitä enemmän on karsittu yleisiä tukia ja panostettu erityistukiin, on huomattu, että apu tulee liian myöhään. </a:t>
            </a:r>
          </a:p>
          <a:p>
            <a:endParaRPr lang="fi-FI" dirty="0"/>
          </a:p>
          <a:p>
            <a:r>
              <a:rPr lang="fi-FI" dirty="0"/>
              <a:t>Mitä vahvempi harmaa kaikille tarkoitettu palvelu on sitä vähemmän tarvitaan erikoishoitoa</a:t>
            </a:r>
          </a:p>
          <a:p>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399"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399" rtl="0" eaLnBrk="1" fontAlgn="auto" latinLnBrk="0" hangingPunct="1">
                <a:lnSpc>
                  <a:spcPct val="100000"/>
                </a:lnSpc>
                <a:spcBef>
                  <a:spcPts val="0"/>
                </a:spcBef>
                <a:spcAft>
                  <a:spcPts val="0"/>
                </a:spcAft>
                <a:buClrTx/>
                <a:buSzTx/>
                <a:buFontTx/>
                <a:buNone/>
                <a:tabLst/>
                <a:defRPr/>
              </a:pPr>
              <a:t>62</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91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9D374-501E-4FCB-A4C2-7856216AF66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93437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a:p>
            <a:pPr marL="571500" indent="-342900"/>
            <a:r>
              <a:rPr lang="fi-FI" dirty="0"/>
              <a:t>14% of </a:t>
            </a:r>
            <a:r>
              <a:rPr lang="fi-FI" dirty="0" err="1"/>
              <a:t>children</a:t>
            </a:r>
            <a:r>
              <a:rPr lang="fi-FI" dirty="0"/>
              <a:t> </a:t>
            </a:r>
            <a:r>
              <a:rPr lang="fi-FI" dirty="0" err="1"/>
              <a:t>did</a:t>
            </a:r>
            <a:r>
              <a:rPr lang="fi-FI" dirty="0"/>
              <a:t> </a:t>
            </a:r>
            <a:r>
              <a:rPr lang="fi-FI" dirty="0" err="1"/>
              <a:t>not</a:t>
            </a:r>
            <a:r>
              <a:rPr lang="fi-FI" dirty="0"/>
              <a:t> </a:t>
            </a:r>
            <a:r>
              <a:rPr lang="fi-FI" dirty="0" err="1"/>
              <a:t>enjoy</a:t>
            </a:r>
            <a:r>
              <a:rPr lang="fi-FI" dirty="0"/>
              <a:t> </a:t>
            </a:r>
            <a:r>
              <a:rPr lang="fi-FI" dirty="0" err="1"/>
              <a:t>being</a:t>
            </a:r>
            <a:r>
              <a:rPr lang="fi-FI" dirty="0"/>
              <a:t> </a:t>
            </a:r>
            <a:r>
              <a:rPr lang="fi-FI" dirty="0" err="1"/>
              <a:t>with</a:t>
            </a:r>
            <a:r>
              <a:rPr lang="fi-FI" dirty="0"/>
              <a:t> </a:t>
            </a:r>
            <a:r>
              <a:rPr lang="fi-FI" dirty="0" err="1"/>
              <a:t>each</a:t>
            </a:r>
            <a:r>
              <a:rPr lang="fi-FI" dirty="0"/>
              <a:t> other</a:t>
            </a:r>
          </a:p>
          <a:p>
            <a:pPr marL="571500" indent="-342900"/>
            <a:r>
              <a:rPr lang="fi-FI" dirty="0"/>
              <a:t>12% </a:t>
            </a:r>
            <a:r>
              <a:rPr lang="fi-FI" dirty="0" err="1"/>
              <a:t>felt</a:t>
            </a:r>
            <a:r>
              <a:rPr lang="fi-FI" dirty="0"/>
              <a:t> </a:t>
            </a:r>
            <a:r>
              <a:rPr lang="fi-FI" dirty="0" err="1"/>
              <a:t>that</a:t>
            </a:r>
            <a:r>
              <a:rPr lang="fi-FI" dirty="0"/>
              <a:t> </a:t>
            </a:r>
            <a:r>
              <a:rPr lang="fi-FI" dirty="0" err="1"/>
              <a:t>tehy</a:t>
            </a:r>
            <a:r>
              <a:rPr lang="fi-FI" dirty="0"/>
              <a:t> </a:t>
            </a:r>
            <a:r>
              <a:rPr lang="fi-FI" dirty="0" err="1"/>
              <a:t>have</a:t>
            </a:r>
            <a:r>
              <a:rPr lang="fi-FI" dirty="0"/>
              <a:t> no </a:t>
            </a:r>
            <a:r>
              <a:rPr lang="fi-FI" dirty="0" err="1"/>
              <a:t>skills</a:t>
            </a:r>
            <a:r>
              <a:rPr lang="fi-FI" dirty="0"/>
              <a:t> to </a:t>
            </a:r>
            <a:r>
              <a:rPr lang="fi-FI" dirty="0" err="1"/>
              <a:t>solve</a:t>
            </a:r>
            <a:r>
              <a:rPr lang="fi-FI" dirty="0"/>
              <a:t> </a:t>
            </a:r>
            <a:r>
              <a:rPr lang="fi-FI" dirty="0" err="1"/>
              <a:t>small</a:t>
            </a:r>
            <a:r>
              <a:rPr lang="fi-FI" dirty="0"/>
              <a:t> </a:t>
            </a:r>
            <a:r>
              <a:rPr lang="fi-FI" dirty="0" err="1"/>
              <a:t>arguments</a:t>
            </a:r>
            <a:endParaRPr lang="fi-FI" dirty="0"/>
          </a:p>
          <a:p>
            <a:pPr marL="571500" indent="-342900"/>
            <a:r>
              <a:rPr lang="fi-FI" dirty="0">
                <a:solidFill>
                  <a:prstClr val="black"/>
                </a:solidFill>
              </a:rPr>
              <a:t>60 % of </a:t>
            </a:r>
            <a:r>
              <a:rPr lang="fi-FI" dirty="0" err="1">
                <a:solidFill>
                  <a:prstClr val="black"/>
                </a:solidFill>
              </a:rPr>
              <a:t>the</a:t>
            </a:r>
            <a:r>
              <a:rPr lang="fi-FI" dirty="0">
                <a:solidFill>
                  <a:prstClr val="black"/>
                </a:solidFill>
              </a:rPr>
              <a:t> </a:t>
            </a:r>
            <a:r>
              <a:rPr lang="fi-FI" dirty="0" err="1">
                <a:solidFill>
                  <a:prstClr val="black"/>
                </a:solidFill>
              </a:rPr>
              <a:t>teachers</a:t>
            </a:r>
            <a:r>
              <a:rPr lang="fi-FI" dirty="0">
                <a:solidFill>
                  <a:prstClr val="black"/>
                </a:solidFill>
              </a:rPr>
              <a:t> </a:t>
            </a:r>
            <a:r>
              <a:rPr lang="fi-FI" dirty="0" err="1">
                <a:solidFill>
                  <a:prstClr val="black"/>
                </a:solidFill>
              </a:rPr>
              <a:t>felt</a:t>
            </a:r>
            <a:r>
              <a:rPr lang="fi-FI" dirty="0">
                <a:solidFill>
                  <a:prstClr val="black"/>
                </a:solidFill>
              </a:rPr>
              <a:t> </a:t>
            </a:r>
            <a:r>
              <a:rPr lang="fi-FI" dirty="0" err="1">
                <a:solidFill>
                  <a:prstClr val="black"/>
                </a:solidFill>
              </a:rPr>
              <a:t>that</a:t>
            </a:r>
            <a:r>
              <a:rPr lang="fi-FI" dirty="0">
                <a:solidFill>
                  <a:prstClr val="black"/>
                </a:solidFill>
              </a:rPr>
              <a:t> </a:t>
            </a:r>
            <a:r>
              <a:rPr lang="fi-FI" dirty="0" err="1">
                <a:solidFill>
                  <a:prstClr val="black"/>
                </a:solidFill>
              </a:rPr>
              <a:t>emotion</a:t>
            </a:r>
            <a:r>
              <a:rPr lang="fi-FI" dirty="0">
                <a:solidFill>
                  <a:prstClr val="black"/>
                </a:solidFill>
              </a:rPr>
              <a:t> </a:t>
            </a:r>
            <a:r>
              <a:rPr lang="fi-FI" dirty="0" err="1">
                <a:solidFill>
                  <a:prstClr val="black"/>
                </a:solidFill>
              </a:rPr>
              <a:t>regulation</a:t>
            </a:r>
            <a:r>
              <a:rPr lang="fi-FI" dirty="0">
                <a:solidFill>
                  <a:prstClr val="black"/>
                </a:solidFill>
              </a:rPr>
              <a:t> </a:t>
            </a:r>
            <a:r>
              <a:rPr lang="fi-FI" dirty="0" err="1">
                <a:solidFill>
                  <a:prstClr val="black"/>
                </a:solidFill>
              </a:rPr>
              <a:t>was</a:t>
            </a:r>
            <a:r>
              <a:rPr lang="fi-FI" dirty="0">
                <a:solidFill>
                  <a:prstClr val="black"/>
                </a:solidFill>
              </a:rPr>
              <a:t> a </a:t>
            </a:r>
            <a:r>
              <a:rPr lang="fi-FI" dirty="0" err="1">
                <a:solidFill>
                  <a:prstClr val="black"/>
                </a:solidFill>
              </a:rPr>
              <a:t>constant</a:t>
            </a:r>
            <a:r>
              <a:rPr lang="fi-FI" dirty="0">
                <a:solidFill>
                  <a:prstClr val="black"/>
                </a:solidFill>
              </a:rPr>
              <a:t> </a:t>
            </a:r>
            <a:r>
              <a:rPr lang="fi-FI" dirty="0" err="1">
                <a:solidFill>
                  <a:prstClr val="black"/>
                </a:solidFill>
              </a:rPr>
              <a:t>problem</a:t>
            </a:r>
            <a:r>
              <a:rPr lang="fi-FI" dirty="0">
                <a:solidFill>
                  <a:prstClr val="black"/>
                </a:solidFill>
              </a:rPr>
              <a:t> </a:t>
            </a:r>
            <a:r>
              <a:rPr lang="fi-FI" dirty="0" err="1">
                <a:solidFill>
                  <a:prstClr val="black"/>
                </a:solidFill>
              </a:rPr>
              <a:t>among</a:t>
            </a:r>
            <a:r>
              <a:rPr lang="fi-FI" dirty="0">
                <a:solidFill>
                  <a:prstClr val="black"/>
                </a:solidFill>
              </a:rPr>
              <a:t> </a:t>
            </a:r>
            <a:r>
              <a:rPr lang="fi-FI" dirty="0" err="1">
                <a:solidFill>
                  <a:prstClr val="black"/>
                </a:solidFill>
              </a:rPr>
              <a:t>pupils</a:t>
            </a:r>
            <a:r>
              <a:rPr lang="fi-FI" dirty="0">
                <a:solidFill>
                  <a:prstClr val="black"/>
                </a:solidFill>
              </a:rPr>
              <a:t>; </a:t>
            </a:r>
            <a:r>
              <a:rPr lang="fi-FI" dirty="0" err="1">
                <a:solidFill>
                  <a:prstClr val="black"/>
                </a:solidFill>
              </a:rPr>
              <a:t>temper</a:t>
            </a:r>
            <a:r>
              <a:rPr lang="fi-FI" dirty="0">
                <a:solidFill>
                  <a:prstClr val="black"/>
                </a:solidFill>
              </a:rPr>
              <a:t> </a:t>
            </a:r>
            <a:r>
              <a:rPr lang="fi-FI" dirty="0" err="1">
                <a:solidFill>
                  <a:prstClr val="black"/>
                </a:solidFill>
              </a:rPr>
              <a:t>tantrums</a:t>
            </a:r>
            <a:r>
              <a:rPr lang="fi-FI" dirty="0">
                <a:solidFill>
                  <a:prstClr val="black"/>
                </a:solidFill>
              </a:rPr>
              <a:t> </a:t>
            </a:r>
            <a:r>
              <a:rPr lang="fi-FI" dirty="0" err="1">
                <a:solidFill>
                  <a:prstClr val="black"/>
                </a:solidFill>
              </a:rPr>
              <a:t>were</a:t>
            </a:r>
            <a:r>
              <a:rPr lang="fi-FI" dirty="0">
                <a:solidFill>
                  <a:prstClr val="black"/>
                </a:solidFill>
              </a:rPr>
              <a:t> </a:t>
            </a:r>
            <a:r>
              <a:rPr lang="fi-FI" dirty="0" err="1">
                <a:solidFill>
                  <a:prstClr val="black"/>
                </a:solidFill>
              </a:rPr>
              <a:t>common</a:t>
            </a:r>
            <a:endParaRPr lang="fi-FI" dirty="0">
              <a:solidFill>
                <a:prstClr val="black"/>
              </a:solidFill>
            </a:endParaRPr>
          </a:p>
          <a:p>
            <a:pPr marL="571500" indent="-342900"/>
            <a:r>
              <a:rPr lang="fi-FI" dirty="0">
                <a:solidFill>
                  <a:prstClr val="black"/>
                </a:solidFill>
              </a:rPr>
              <a:t>33 % of </a:t>
            </a:r>
            <a:r>
              <a:rPr lang="fi-FI" dirty="0" err="1">
                <a:solidFill>
                  <a:prstClr val="black"/>
                </a:solidFill>
              </a:rPr>
              <a:t>teachers</a:t>
            </a:r>
            <a:r>
              <a:rPr lang="fi-FI" dirty="0">
                <a:solidFill>
                  <a:prstClr val="black"/>
                </a:solidFill>
              </a:rPr>
              <a:t> </a:t>
            </a:r>
            <a:r>
              <a:rPr lang="fi-FI" dirty="0" err="1">
                <a:solidFill>
                  <a:prstClr val="black"/>
                </a:solidFill>
              </a:rPr>
              <a:t>felt</a:t>
            </a:r>
            <a:r>
              <a:rPr lang="fi-FI" dirty="0">
                <a:solidFill>
                  <a:prstClr val="black"/>
                </a:solidFill>
              </a:rPr>
              <a:t> </a:t>
            </a:r>
            <a:r>
              <a:rPr lang="fi-FI" dirty="0" err="1">
                <a:solidFill>
                  <a:prstClr val="black"/>
                </a:solidFill>
              </a:rPr>
              <a:t>that</a:t>
            </a:r>
            <a:r>
              <a:rPr lang="fi-FI" dirty="0">
                <a:solidFill>
                  <a:prstClr val="black"/>
                </a:solidFill>
              </a:rPr>
              <a:t> </a:t>
            </a:r>
            <a:r>
              <a:rPr lang="fi-FI" dirty="0" err="1">
                <a:solidFill>
                  <a:prstClr val="black"/>
                </a:solidFill>
              </a:rPr>
              <a:t>working</a:t>
            </a:r>
            <a:r>
              <a:rPr lang="fi-FI" dirty="0">
                <a:solidFill>
                  <a:prstClr val="black"/>
                </a:solidFill>
              </a:rPr>
              <a:t> </a:t>
            </a:r>
            <a:r>
              <a:rPr lang="fi-FI" dirty="0" err="1">
                <a:solidFill>
                  <a:prstClr val="black"/>
                </a:solidFill>
              </a:rPr>
              <a:t>together</a:t>
            </a:r>
            <a:r>
              <a:rPr lang="fi-FI" dirty="0">
                <a:solidFill>
                  <a:prstClr val="black"/>
                </a:solidFill>
              </a:rPr>
              <a:t> </a:t>
            </a:r>
            <a:r>
              <a:rPr lang="fi-FI" dirty="0" err="1">
                <a:solidFill>
                  <a:prstClr val="black"/>
                </a:solidFill>
              </a:rPr>
              <a:t>was</a:t>
            </a:r>
            <a:r>
              <a:rPr lang="fi-FI" dirty="0">
                <a:solidFill>
                  <a:prstClr val="black"/>
                </a:solidFill>
              </a:rPr>
              <a:t> </a:t>
            </a:r>
            <a:r>
              <a:rPr lang="fi-FI" dirty="0" err="1">
                <a:solidFill>
                  <a:prstClr val="black"/>
                </a:solidFill>
              </a:rPr>
              <a:t>not</a:t>
            </a:r>
            <a:r>
              <a:rPr lang="fi-FI" dirty="0">
                <a:solidFill>
                  <a:prstClr val="black"/>
                </a:solidFill>
              </a:rPr>
              <a:t> </a:t>
            </a:r>
            <a:r>
              <a:rPr lang="fi-FI" dirty="0" err="1">
                <a:solidFill>
                  <a:prstClr val="black"/>
                </a:solidFill>
              </a:rPr>
              <a:t>good</a:t>
            </a:r>
            <a:endParaRPr lang="fi-FI" b="1" dirty="0">
              <a:solidFill>
                <a:prstClr val="black"/>
              </a:solidFill>
            </a:endParaRPr>
          </a:p>
          <a:p>
            <a:pPr marL="571500" indent="-342900"/>
            <a:r>
              <a:rPr lang="fi-FI" dirty="0"/>
              <a:t>71% of </a:t>
            </a:r>
            <a:r>
              <a:rPr lang="fi-FI" dirty="0" err="1"/>
              <a:t>teachers</a:t>
            </a:r>
            <a:r>
              <a:rPr lang="fi-FI" dirty="0"/>
              <a:t> </a:t>
            </a:r>
            <a:r>
              <a:rPr lang="fi-FI" dirty="0" err="1"/>
              <a:t>reported</a:t>
            </a:r>
            <a:r>
              <a:rPr lang="fi-FI" dirty="0"/>
              <a:t> </a:t>
            </a:r>
            <a:r>
              <a:rPr lang="fi-FI" dirty="0" err="1"/>
              <a:t>about</a:t>
            </a:r>
            <a:r>
              <a:rPr lang="fi-FI" dirty="0"/>
              <a:t> </a:t>
            </a:r>
            <a:r>
              <a:rPr lang="fi-FI" dirty="0" err="1"/>
              <a:t>racism</a:t>
            </a:r>
            <a:r>
              <a:rPr lang="fi-FI" dirty="0"/>
              <a:t> in </a:t>
            </a:r>
            <a:r>
              <a:rPr lang="fi-FI" dirty="0" err="1"/>
              <a:t>the</a:t>
            </a:r>
            <a:r>
              <a:rPr lang="fi-FI" dirty="0"/>
              <a:t> </a:t>
            </a:r>
            <a:r>
              <a:rPr lang="fi-FI" dirty="0" err="1"/>
              <a:t>class</a:t>
            </a:r>
            <a:r>
              <a:rPr lang="fi-FI" dirty="0"/>
              <a:t> </a:t>
            </a:r>
            <a:r>
              <a:rPr lang="fi-FI" dirty="0" err="1"/>
              <a:t>room</a:t>
            </a:r>
            <a:endParaRPr lang="fi-FI" dirty="0"/>
          </a:p>
          <a:p>
            <a:pPr indent="0"/>
            <a:endParaRPr lang="fi-FI" b="1" dirty="0"/>
          </a:p>
          <a:p>
            <a:pPr marL="571500" indent="-342900"/>
            <a:r>
              <a:rPr lang="fi-FI" dirty="0" err="1"/>
              <a:t>Concentration</a:t>
            </a:r>
            <a:r>
              <a:rPr lang="fi-FI" dirty="0"/>
              <a:t> on </a:t>
            </a:r>
            <a:r>
              <a:rPr lang="fi-FI" dirty="0" err="1"/>
              <a:t>school</a:t>
            </a:r>
            <a:r>
              <a:rPr lang="fi-FI" dirty="0"/>
              <a:t> </a:t>
            </a:r>
            <a:r>
              <a:rPr lang="fi-FI" dirty="0" err="1"/>
              <a:t>work</a:t>
            </a:r>
            <a:r>
              <a:rPr lang="fi-FI" dirty="0"/>
              <a:t> </a:t>
            </a:r>
            <a:r>
              <a:rPr lang="fi-FI" dirty="0" err="1"/>
              <a:t>improved</a:t>
            </a:r>
            <a:r>
              <a:rPr lang="fi-FI" dirty="0"/>
              <a:t> (!!)</a:t>
            </a:r>
          </a:p>
          <a:p>
            <a:pPr marL="571500" indent="-342900"/>
            <a:r>
              <a:rPr lang="fi-FI" dirty="0"/>
              <a:t>Social </a:t>
            </a:r>
            <a:r>
              <a:rPr lang="fi-FI" dirty="0" err="1"/>
              <a:t>skills</a:t>
            </a:r>
            <a:r>
              <a:rPr lang="fi-FI" dirty="0"/>
              <a:t> and </a:t>
            </a:r>
            <a:r>
              <a:rPr lang="fi-FI" dirty="0" err="1"/>
              <a:t>emotion</a:t>
            </a:r>
            <a:r>
              <a:rPr lang="fi-FI" dirty="0"/>
              <a:t> </a:t>
            </a:r>
            <a:r>
              <a:rPr lang="fi-FI" dirty="0" err="1"/>
              <a:t>regulation</a:t>
            </a:r>
            <a:r>
              <a:rPr lang="fi-FI" dirty="0"/>
              <a:t> </a:t>
            </a:r>
            <a:r>
              <a:rPr lang="fi-FI" dirty="0" err="1"/>
              <a:t>improved</a:t>
            </a:r>
            <a:r>
              <a:rPr lang="fi-FI" dirty="0"/>
              <a:t> </a:t>
            </a:r>
            <a:r>
              <a:rPr lang="fi-FI" dirty="0" err="1"/>
              <a:t>greatly</a:t>
            </a:r>
            <a:r>
              <a:rPr lang="fi-FI" dirty="0"/>
              <a:t>.</a:t>
            </a:r>
          </a:p>
          <a:p>
            <a:pPr marL="571500" indent="-342900"/>
            <a:r>
              <a:rPr lang="fi-FI" dirty="0" err="1"/>
              <a:t>Almost</a:t>
            </a:r>
            <a:r>
              <a:rPr lang="fi-FI" dirty="0"/>
              <a:t> </a:t>
            </a:r>
            <a:r>
              <a:rPr lang="fi-FI" dirty="0" err="1"/>
              <a:t>all</a:t>
            </a:r>
            <a:r>
              <a:rPr lang="fi-FI" dirty="0"/>
              <a:t> </a:t>
            </a:r>
            <a:r>
              <a:rPr lang="fi-FI" dirty="0" err="1"/>
              <a:t>children</a:t>
            </a:r>
            <a:r>
              <a:rPr lang="fi-FI" dirty="0"/>
              <a:t> </a:t>
            </a:r>
            <a:r>
              <a:rPr lang="fi-FI" dirty="0" err="1"/>
              <a:t>learned</a:t>
            </a:r>
            <a:r>
              <a:rPr lang="fi-FI" dirty="0"/>
              <a:t> to </a:t>
            </a:r>
            <a:r>
              <a:rPr lang="fi-FI" dirty="0" err="1"/>
              <a:t>solve</a:t>
            </a:r>
            <a:r>
              <a:rPr lang="fi-FI" dirty="0"/>
              <a:t> </a:t>
            </a:r>
            <a:r>
              <a:rPr lang="fi-FI" dirty="0" err="1"/>
              <a:t>small</a:t>
            </a:r>
            <a:r>
              <a:rPr lang="fi-FI" dirty="0"/>
              <a:t> </a:t>
            </a:r>
            <a:r>
              <a:rPr lang="fi-FI" dirty="0" err="1"/>
              <a:t>arguments</a:t>
            </a:r>
            <a:r>
              <a:rPr lang="fi-FI" dirty="0"/>
              <a:t>.</a:t>
            </a:r>
          </a:p>
          <a:p>
            <a:pPr marL="571500" indent="-342900"/>
            <a:r>
              <a:rPr lang="fi-FI" dirty="0" err="1"/>
              <a:t>Racism</a:t>
            </a:r>
            <a:r>
              <a:rPr lang="fi-FI" dirty="0"/>
              <a:t>, </a:t>
            </a:r>
            <a:r>
              <a:rPr lang="fi-FI" dirty="0" err="1"/>
              <a:t>bullying</a:t>
            </a:r>
            <a:r>
              <a:rPr lang="fi-FI" dirty="0"/>
              <a:t>, </a:t>
            </a:r>
            <a:r>
              <a:rPr lang="fi-FI" dirty="0" err="1"/>
              <a:t>temper</a:t>
            </a:r>
            <a:r>
              <a:rPr lang="fi-FI" dirty="0"/>
              <a:t> </a:t>
            </a:r>
            <a:r>
              <a:rPr lang="fi-FI" dirty="0" err="1"/>
              <a:t>tantrums</a:t>
            </a:r>
            <a:r>
              <a:rPr lang="fi-FI" dirty="0"/>
              <a:t> and </a:t>
            </a:r>
            <a:r>
              <a:rPr lang="fi-FI" dirty="0" err="1"/>
              <a:t>bad</a:t>
            </a:r>
            <a:r>
              <a:rPr lang="fi-FI" dirty="0"/>
              <a:t> </a:t>
            </a:r>
            <a:r>
              <a:rPr lang="fi-FI" dirty="0" err="1"/>
              <a:t>mood</a:t>
            </a:r>
            <a:r>
              <a:rPr lang="fi-FI" dirty="0"/>
              <a:t> </a:t>
            </a:r>
            <a:r>
              <a:rPr lang="fi-FI" dirty="0" err="1"/>
              <a:t>decreased</a:t>
            </a:r>
            <a:r>
              <a:rPr lang="fi-FI" dirty="0"/>
              <a:t>.</a:t>
            </a:r>
          </a:p>
          <a:p>
            <a:pPr marL="571500" indent="-342900"/>
            <a:r>
              <a:rPr lang="fi-FI" dirty="0" err="1"/>
              <a:t>Helping</a:t>
            </a:r>
            <a:r>
              <a:rPr lang="fi-FI" dirty="0"/>
              <a:t> </a:t>
            </a:r>
            <a:r>
              <a:rPr lang="fi-FI" dirty="0" err="1"/>
              <a:t>others</a:t>
            </a:r>
            <a:r>
              <a:rPr lang="fi-FI" dirty="0"/>
              <a:t> </a:t>
            </a:r>
            <a:r>
              <a:rPr lang="fi-FI" dirty="0" err="1"/>
              <a:t>increased</a:t>
            </a:r>
            <a:r>
              <a:rPr lang="fi-FI" dirty="0"/>
              <a:t>.</a:t>
            </a:r>
          </a:p>
          <a:p>
            <a:r>
              <a:rPr lang="fi-FI" dirty="0" err="1"/>
              <a:t>You</a:t>
            </a:r>
            <a:r>
              <a:rPr lang="fi-FI" dirty="0"/>
              <a:t> </a:t>
            </a:r>
            <a:r>
              <a:rPr lang="fi-FI" dirty="0" err="1"/>
              <a:t>can</a:t>
            </a:r>
            <a:r>
              <a:rPr lang="fi-FI" dirty="0"/>
              <a:t> </a:t>
            </a:r>
            <a:r>
              <a:rPr lang="fi-FI" dirty="0" err="1"/>
              <a:t>all</a:t>
            </a:r>
            <a:r>
              <a:rPr lang="fi-FI" dirty="0"/>
              <a:t> </a:t>
            </a:r>
            <a:r>
              <a:rPr lang="fi-FI" dirty="0" err="1"/>
              <a:t>imagine</a:t>
            </a:r>
            <a:r>
              <a:rPr lang="fi-FI" dirty="0"/>
              <a:t> </a:t>
            </a:r>
            <a:r>
              <a:rPr lang="fi-FI" dirty="0" err="1"/>
              <a:t>how</a:t>
            </a:r>
            <a:r>
              <a:rPr lang="fi-FI" dirty="0"/>
              <a:t> </a:t>
            </a:r>
            <a:r>
              <a:rPr lang="fi-FI" dirty="0" err="1"/>
              <a:t>your</a:t>
            </a:r>
            <a:r>
              <a:rPr lang="fi-FI" dirty="0"/>
              <a:t> </a:t>
            </a:r>
            <a:r>
              <a:rPr lang="fi-FI" dirty="0" err="1"/>
              <a:t>mental</a:t>
            </a:r>
            <a:r>
              <a:rPr lang="fi-FI" dirty="0"/>
              <a:t> </a:t>
            </a:r>
            <a:r>
              <a:rPr lang="fi-FI" dirty="0" err="1"/>
              <a:t>health</a:t>
            </a:r>
            <a:r>
              <a:rPr lang="fi-FI" dirty="0"/>
              <a:t> is </a:t>
            </a:r>
            <a:r>
              <a:rPr lang="fi-FI" dirty="0" err="1"/>
              <a:t>affected</a:t>
            </a:r>
            <a:r>
              <a:rPr lang="fi-FI" dirty="0"/>
              <a:t> </a:t>
            </a:r>
            <a:r>
              <a:rPr lang="fi-FI" dirty="0" err="1"/>
              <a:t>if</a:t>
            </a:r>
            <a:r>
              <a:rPr lang="fi-FI" dirty="0"/>
              <a:t> </a:t>
            </a:r>
            <a:r>
              <a:rPr lang="fi-FI" dirty="0" err="1"/>
              <a:t>you</a:t>
            </a:r>
            <a:r>
              <a:rPr lang="fi-FI" dirty="0"/>
              <a:t> </a:t>
            </a:r>
            <a:r>
              <a:rPr lang="fi-FI" dirty="0" err="1"/>
              <a:t>are</a:t>
            </a:r>
            <a:r>
              <a:rPr lang="fi-FI" dirty="0"/>
              <a:t> </a:t>
            </a:r>
            <a:r>
              <a:rPr lang="fi-FI" dirty="0" err="1"/>
              <a:t>being</a:t>
            </a:r>
            <a:r>
              <a:rPr lang="fi-FI" dirty="0"/>
              <a:t> </a:t>
            </a:r>
            <a:r>
              <a:rPr lang="fi-FI" dirty="0" err="1"/>
              <a:t>bullied</a:t>
            </a:r>
            <a:r>
              <a:rPr lang="fi-FI" dirty="0"/>
              <a:t>, </a:t>
            </a:r>
            <a:r>
              <a:rPr lang="fi-FI" dirty="0" err="1"/>
              <a:t>or</a:t>
            </a:r>
            <a:r>
              <a:rPr lang="fi-FI" dirty="0"/>
              <a:t> </a:t>
            </a:r>
            <a:r>
              <a:rPr lang="fi-FI" dirty="0" err="1"/>
              <a:t>left</a:t>
            </a:r>
            <a:r>
              <a:rPr lang="fi-FI" dirty="0"/>
              <a:t> out of </a:t>
            </a:r>
            <a:r>
              <a:rPr lang="fi-FI" dirty="0" err="1"/>
              <a:t>the</a:t>
            </a:r>
            <a:r>
              <a:rPr lang="fi-FI" dirty="0"/>
              <a:t> </a:t>
            </a:r>
            <a:r>
              <a:rPr lang="fi-FI" dirty="0" err="1"/>
              <a:t>group</a:t>
            </a:r>
            <a:r>
              <a:rPr lang="fi-FI" dirty="0"/>
              <a:t>, </a:t>
            </a:r>
            <a:r>
              <a:rPr lang="fi-FI" dirty="0" err="1"/>
              <a:t>or</a:t>
            </a:r>
            <a:r>
              <a:rPr lang="fi-FI" dirty="0"/>
              <a:t> </a:t>
            </a:r>
            <a:r>
              <a:rPr lang="fi-FI" dirty="0" err="1"/>
              <a:t>constantly</a:t>
            </a:r>
            <a:r>
              <a:rPr lang="fi-FI" dirty="0"/>
              <a:t> </a:t>
            </a:r>
            <a:r>
              <a:rPr lang="fi-FI" dirty="0" err="1"/>
              <a:t>arguing</a:t>
            </a:r>
            <a:r>
              <a:rPr lang="fi-FI" dirty="0"/>
              <a:t> </a:t>
            </a:r>
            <a:r>
              <a:rPr lang="fi-FI" dirty="0" err="1"/>
              <a:t>with</a:t>
            </a:r>
            <a:r>
              <a:rPr lang="fi-FI" dirty="0"/>
              <a:t> </a:t>
            </a:r>
            <a:r>
              <a:rPr lang="fi-FI" dirty="0" err="1"/>
              <a:t>your</a:t>
            </a:r>
            <a:r>
              <a:rPr lang="fi-FI" dirty="0"/>
              <a:t> </a:t>
            </a:r>
            <a:r>
              <a:rPr lang="fi-FI" dirty="0" err="1"/>
              <a:t>work</a:t>
            </a:r>
            <a:r>
              <a:rPr lang="fi-FI" dirty="0"/>
              <a:t> </a:t>
            </a:r>
            <a:r>
              <a:rPr lang="fi-FI" dirty="0" err="1"/>
              <a:t>buddies</a:t>
            </a:r>
            <a:endParaRPr lang="fi-FI" dirty="0"/>
          </a:p>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9D374-501E-4FCB-A4C2-7856216AF66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95511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a:p>
            <a:endParaRPr lang="fi-FI" dirty="0"/>
          </a:p>
        </p:txBody>
      </p:sp>
      <p:sp>
        <p:nvSpPr>
          <p:cNvPr id="4" name="Dian numeron paikkamerkki 3"/>
          <p:cNvSpPr>
            <a:spLocks noGrp="1"/>
          </p:cNvSpPr>
          <p:nvPr>
            <p:ph type="sldNum" sz="quarter" idx="10"/>
          </p:nvPr>
        </p:nvSpPr>
        <p:spPr/>
        <p:txBody>
          <a:bodyPr/>
          <a:lstStyle/>
          <a:p>
            <a:fld id="{A2728A35-92AB-4BA2-B5BC-A5F71663271F}" type="slidenum">
              <a:rPr lang="fi-FI" smtClean="0"/>
              <a:t>65</a:t>
            </a:fld>
            <a:endParaRPr lang="fi-FI"/>
          </a:p>
        </p:txBody>
      </p:sp>
    </p:spTree>
    <p:extLst>
      <p:ext uri="{BB962C8B-B14F-4D97-AF65-F5344CB8AC3E}">
        <p14:creationId xmlns:p14="http://schemas.microsoft.com/office/powerpoint/2010/main" val="2293989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BCD9D374-501E-4FCB-A4C2-7856216AF66E}" type="slidenum">
              <a:rPr lang="fi-FI" smtClean="0"/>
              <a:t>9</a:t>
            </a:fld>
            <a:endParaRPr lang="fi-FI"/>
          </a:p>
        </p:txBody>
      </p:sp>
    </p:spTree>
    <p:extLst>
      <p:ext uri="{BB962C8B-B14F-4D97-AF65-F5344CB8AC3E}">
        <p14:creationId xmlns:p14="http://schemas.microsoft.com/office/powerpoint/2010/main" val="140261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r>
              <a:rPr lang="en-US" sz="2800" dirty="0"/>
              <a:t>The national youth work and youth policy </a:t>
            </a:r>
            <a:r>
              <a:rPr lang="en-US" sz="2800" dirty="0" err="1"/>
              <a:t>programme</a:t>
            </a:r>
            <a:r>
              <a:rPr lang="en-US" sz="2800" dirty="0"/>
              <a:t> (VANUPO) is a statutory cross-administrative </a:t>
            </a:r>
            <a:r>
              <a:rPr lang="en-US" sz="2800" dirty="0" err="1"/>
              <a:t>programme</a:t>
            </a:r>
            <a:r>
              <a:rPr lang="en-US" sz="2800" dirty="0"/>
              <a:t> adopted by the Government every four years with the aim of improving the conditions in which young people live and grow. In this </a:t>
            </a:r>
            <a:r>
              <a:rPr lang="en-US" sz="2800" dirty="0" err="1"/>
              <a:t>programme</a:t>
            </a:r>
            <a:r>
              <a:rPr lang="en-US" sz="2800" dirty="0"/>
              <a:t>, the Government defines its youth policy objectives and the measures for attaining them. In addition, it sets out the policies for youth work, including the priorities of national youth work </a:t>
            </a:r>
            <a:r>
              <a:rPr lang="en-US" sz="2800" dirty="0" err="1"/>
              <a:t>centres</a:t>
            </a:r>
            <a:r>
              <a:rPr lang="en-US" sz="2800" dirty="0"/>
              <a:t> of expertise as well as the national objectives for European and international activities in the youth field. The </a:t>
            </a:r>
            <a:r>
              <a:rPr lang="en-US" sz="2800" dirty="0" err="1"/>
              <a:t>programme</a:t>
            </a:r>
            <a:r>
              <a:rPr lang="en-US" sz="2800" dirty="0"/>
              <a:t> is adopted as a Government resolution.</a:t>
            </a:r>
            <a:endParaRPr lang="fi-FI" sz="1800" dirty="0">
              <a:solidFill>
                <a:srgbClr val="6A6E73"/>
              </a:solidFill>
            </a:endParaRPr>
          </a:p>
          <a:p>
            <a:pPr algn="l"/>
            <a:endParaRPr lang="fi-FI" sz="1800" dirty="0">
              <a:solidFill>
                <a:srgbClr val="6A6E73"/>
              </a:solidFill>
            </a:endParaRPr>
          </a:p>
          <a:p>
            <a:pPr algn="l"/>
            <a:r>
              <a:rPr lang="fi-FI" sz="1800" dirty="0" err="1">
                <a:solidFill>
                  <a:srgbClr val="6A6E73"/>
                </a:solidFill>
              </a:rPr>
              <a:t>There</a:t>
            </a:r>
            <a:r>
              <a:rPr lang="fi-FI" sz="1800" dirty="0">
                <a:solidFill>
                  <a:srgbClr val="6A6E73"/>
                </a:solidFill>
              </a:rPr>
              <a:t> </a:t>
            </a:r>
            <a:r>
              <a:rPr lang="fi-FI" sz="1800" dirty="0" err="1">
                <a:solidFill>
                  <a:srgbClr val="6A6E73"/>
                </a:solidFill>
              </a:rPr>
              <a:t>are</a:t>
            </a:r>
            <a:r>
              <a:rPr lang="fi-FI" sz="1800" dirty="0">
                <a:solidFill>
                  <a:srgbClr val="6A6E73"/>
                </a:solidFill>
              </a:rPr>
              <a:t> </a:t>
            </a:r>
            <a:r>
              <a:rPr lang="fi-FI" sz="1800" dirty="0" err="1">
                <a:solidFill>
                  <a:srgbClr val="6A6E73"/>
                </a:solidFill>
              </a:rPr>
              <a:t>themes</a:t>
            </a:r>
            <a:r>
              <a:rPr lang="fi-FI" sz="1800" dirty="0">
                <a:solidFill>
                  <a:srgbClr val="6A6E73"/>
                </a:solidFill>
              </a:rPr>
              <a:t> </a:t>
            </a:r>
            <a:r>
              <a:rPr lang="fi-FI" sz="1800" dirty="0" err="1">
                <a:solidFill>
                  <a:srgbClr val="6A6E73"/>
                </a:solidFill>
              </a:rPr>
              <a:t>like</a:t>
            </a:r>
            <a:r>
              <a:rPr lang="fi-FI" sz="1800" dirty="0">
                <a:solidFill>
                  <a:srgbClr val="6A6E73"/>
                </a:solidFill>
              </a:rPr>
              <a:t> </a:t>
            </a:r>
            <a:r>
              <a:rPr lang="fi-FI" sz="1800" dirty="0" err="1">
                <a:solidFill>
                  <a:srgbClr val="6A6E73"/>
                </a:solidFill>
              </a:rPr>
              <a:t>digitality</a:t>
            </a:r>
            <a:r>
              <a:rPr lang="fi-FI" sz="1800" dirty="0">
                <a:solidFill>
                  <a:srgbClr val="6A6E73"/>
                </a:solidFill>
              </a:rPr>
              <a:t>, </a:t>
            </a:r>
            <a:r>
              <a:rPr lang="fi-FI" sz="1800" dirty="0" err="1">
                <a:solidFill>
                  <a:srgbClr val="6A6E73"/>
                </a:solidFill>
              </a:rPr>
              <a:t>every</a:t>
            </a:r>
            <a:r>
              <a:rPr lang="fi-FI" sz="1800" dirty="0">
                <a:solidFill>
                  <a:srgbClr val="6A6E73"/>
                </a:solidFill>
              </a:rPr>
              <a:t> </a:t>
            </a:r>
            <a:r>
              <a:rPr lang="fi-FI" sz="1800" dirty="0" err="1">
                <a:solidFill>
                  <a:srgbClr val="6A6E73"/>
                </a:solidFill>
              </a:rPr>
              <a:t>day</a:t>
            </a:r>
            <a:r>
              <a:rPr lang="fi-FI" sz="1800" dirty="0">
                <a:solidFill>
                  <a:srgbClr val="6A6E73"/>
                </a:solidFill>
              </a:rPr>
              <a:t> life </a:t>
            </a:r>
            <a:r>
              <a:rPr lang="fi-FI" sz="1800" dirty="0" err="1">
                <a:solidFill>
                  <a:srgbClr val="6A6E73"/>
                </a:solidFill>
              </a:rPr>
              <a:t>skills</a:t>
            </a:r>
            <a:r>
              <a:rPr lang="fi-FI" sz="1800" dirty="0">
                <a:solidFill>
                  <a:srgbClr val="6A6E73"/>
                </a:solidFill>
              </a:rPr>
              <a:t>, and </a:t>
            </a:r>
            <a:r>
              <a:rPr lang="fi-FI" sz="1800" dirty="0" err="1">
                <a:solidFill>
                  <a:srgbClr val="6A6E73"/>
                </a:solidFill>
              </a:rPr>
              <a:t>six</a:t>
            </a:r>
            <a:r>
              <a:rPr lang="fi-FI" sz="1800" dirty="0">
                <a:solidFill>
                  <a:srgbClr val="6A6E73"/>
                </a:solidFill>
              </a:rPr>
              <a:t> </a:t>
            </a:r>
            <a:r>
              <a:rPr lang="fi-FI" sz="1800" dirty="0" err="1">
                <a:solidFill>
                  <a:srgbClr val="6A6E73"/>
                </a:solidFill>
              </a:rPr>
              <a:t>others</a:t>
            </a:r>
            <a:r>
              <a:rPr lang="fi-FI" sz="1800" dirty="0">
                <a:solidFill>
                  <a:srgbClr val="6A6E73"/>
                </a:solidFill>
              </a:rPr>
              <a:t>, </a:t>
            </a:r>
            <a:r>
              <a:rPr lang="fi-FI" sz="1800" dirty="0" err="1">
                <a:solidFill>
                  <a:srgbClr val="6A6E73"/>
                </a:solidFill>
              </a:rPr>
              <a:t>that</a:t>
            </a:r>
            <a:r>
              <a:rPr lang="fi-FI" sz="1800" dirty="0">
                <a:solidFill>
                  <a:srgbClr val="6A6E73"/>
                </a:solidFill>
              </a:rPr>
              <a:t> go </a:t>
            </a:r>
            <a:r>
              <a:rPr lang="fi-FI" sz="1800" dirty="0" err="1">
                <a:solidFill>
                  <a:srgbClr val="6A6E73"/>
                </a:solidFill>
              </a:rPr>
              <a:t>through</a:t>
            </a:r>
            <a:r>
              <a:rPr lang="fi-FI" sz="1800" dirty="0">
                <a:solidFill>
                  <a:srgbClr val="6A6E73"/>
                </a:solidFill>
              </a:rPr>
              <a:t> </a:t>
            </a:r>
            <a:r>
              <a:rPr lang="fi-FI" sz="1800" dirty="0" err="1">
                <a:solidFill>
                  <a:srgbClr val="6A6E73"/>
                </a:solidFill>
              </a:rPr>
              <a:t>all</a:t>
            </a:r>
            <a:r>
              <a:rPr lang="fi-FI" sz="1800" dirty="0">
                <a:solidFill>
                  <a:srgbClr val="6A6E73"/>
                </a:solidFill>
              </a:rPr>
              <a:t> </a:t>
            </a:r>
            <a:r>
              <a:rPr lang="fi-FI" sz="1800" dirty="0" err="1">
                <a:solidFill>
                  <a:srgbClr val="6A6E73"/>
                </a:solidFill>
              </a:rPr>
              <a:t>the</a:t>
            </a:r>
            <a:r>
              <a:rPr lang="fi-FI" sz="1800" dirty="0">
                <a:solidFill>
                  <a:srgbClr val="6A6E73"/>
                </a:solidFill>
              </a:rPr>
              <a:t> </a:t>
            </a:r>
            <a:r>
              <a:rPr lang="fi-FI" sz="1800" dirty="0" err="1">
                <a:solidFill>
                  <a:srgbClr val="6A6E73"/>
                </a:solidFill>
              </a:rPr>
              <a:t>subjects</a:t>
            </a:r>
            <a:r>
              <a:rPr lang="fi-FI" sz="1800" dirty="0">
                <a:solidFill>
                  <a:srgbClr val="6A6E73"/>
                </a:solidFill>
              </a:rPr>
              <a:t>.. </a:t>
            </a:r>
            <a:r>
              <a:rPr lang="fi-FI" sz="1800" dirty="0" err="1">
                <a:solidFill>
                  <a:srgbClr val="6A6E73"/>
                </a:solidFill>
              </a:rPr>
              <a:t>So</a:t>
            </a:r>
            <a:r>
              <a:rPr lang="fi-FI" sz="1800" dirty="0">
                <a:solidFill>
                  <a:srgbClr val="6A6E73"/>
                </a:solidFill>
              </a:rPr>
              <a:t> </a:t>
            </a:r>
            <a:r>
              <a:rPr lang="fi-FI" sz="1800" dirty="0" err="1">
                <a:solidFill>
                  <a:srgbClr val="6A6E73"/>
                </a:solidFill>
              </a:rPr>
              <a:t>that</a:t>
            </a:r>
            <a:r>
              <a:rPr lang="fi-FI" sz="1800" dirty="0">
                <a:solidFill>
                  <a:srgbClr val="6A6E73"/>
                </a:solidFill>
              </a:rPr>
              <a:t> </a:t>
            </a:r>
            <a:r>
              <a:rPr lang="fi-FI" sz="1800" dirty="0" err="1">
                <a:solidFill>
                  <a:srgbClr val="6A6E73"/>
                </a:solidFill>
              </a:rPr>
              <a:t>every</a:t>
            </a:r>
            <a:r>
              <a:rPr lang="fi-FI" sz="1800" dirty="0">
                <a:solidFill>
                  <a:srgbClr val="6A6E73"/>
                </a:solidFill>
              </a:rPr>
              <a:t> </a:t>
            </a:r>
            <a:r>
              <a:rPr lang="fi-FI" sz="1800" dirty="0" err="1">
                <a:solidFill>
                  <a:srgbClr val="6A6E73"/>
                </a:solidFill>
              </a:rPr>
              <a:t>teacher</a:t>
            </a:r>
            <a:r>
              <a:rPr lang="fi-FI" sz="1800" dirty="0">
                <a:solidFill>
                  <a:srgbClr val="6A6E73"/>
                </a:solidFill>
              </a:rPr>
              <a:t> </a:t>
            </a:r>
            <a:r>
              <a:rPr lang="fi-FI" sz="1800" dirty="0" err="1">
                <a:solidFill>
                  <a:srgbClr val="6A6E73"/>
                </a:solidFill>
              </a:rPr>
              <a:t>should</a:t>
            </a:r>
            <a:r>
              <a:rPr lang="fi-FI" sz="1800" dirty="0">
                <a:solidFill>
                  <a:srgbClr val="6A6E73"/>
                </a:solidFill>
              </a:rPr>
              <a:t> </a:t>
            </a:r>
            <a:r>
              <a:rPr lang="fi-FI" sz="1800" dirty="0" err="1">
                <a:solidFill>
                  <a:srgbClr val="6A6E73"/>
                </a:solidFill>
              </a:rPr>
              <a:t>teach</a:t>
            </a:r>
            <a:r>
              <a:rPr lang="fi-FI" sz="1800" dirty="0">
                <a:solidFill>
                  <a:srgbClr val="6A6E73"/>
                </a:solidFill>
              </a:rPr>
              <a:t> </a:t>
            </a:r>
            <a:r>
              <a:rPr lang="fi-FI" sz="1800" dirty="0" err="1">
                <a:solidFill>
                  <a:srgbClr val="6A6E73"/>
                </a:solidFill>
              </a:rPr>
              <a:t>these</a:t>
            </a:r>
            <a:r>
              <a:rPr lang="fi-FI" sz="1800" dirty="0">
                <a:solidFill>
                  <a:srgbClr val="6A6E73"/>
                </a:solidFill>
              </a:rPr>
              <a:t> </a:t>
            </a:r>
            <a:r>
              <a:rPr lang="fi-FI" sz="1800" dirty="0" err="1">
                <a:solidFill>
                  <a:srgbClr val="6A6E73"/>
                </a:solidFill>
              </a:rPr>
              <a:t>skills</a:t>
            </a:r>
            <a:r>
              <a:rPr lang="fi-FI" sz="1800" dirty="0">
                <a:solidFill>
                  <a:srgbClr val="6A6E73"/>
                </a:solidFill>
              </a:rPr>
              <a:t> and </a:t>
            </a:r>
            <a:r>
              <a:rPr lang="fi-FI" sz="1800" dirty="0" err="1">
                <a:solidFill>
                  <a:srgbClr val="6A6E73"/>
                </a:solidFill>
              </a:rPr>
              <a:t>consider</a:t>
            </a:r>
            <a:r>
              <a:rPr lang="fi-FI" sz="1800" dirty="0">
                <a:solidFill>
                  <a:srgbClr val="6A6E73"/>
                </a:solidFill>
              </a:rPr>
              <a:t> </a:t>
            </a:r>
            <a:r>
              <a:rPr lang="fi-FI" sz="1800" dirty="0" err="1">
                <a:solidFill>
                  <a:srgbClr val="6A6E73"/>
                </a:solidFill>
              </a:rPr>
              <a:t>the</a:t>
            </a:r>
            <a:r>
              <a:rPr lang="fi-FI" sz="1800" dirty="0">
                <a:solidFill>
                  <a:srgbClr val="6A6E73"/>
                </a:solidFill>
              </a:rPr>
              <a:t> </a:t>
            </a:r>
            <a:r>
              <a:rPr lang="fi-FI" sz="1800" dirty="0" err="1">
                <a:solidFill>
                  <a:srgbClr val="6A6E73"/>
                </a:solidFill>
              </a:rPr>
              <a:t>themes</a:t>
            </a:r>
            <a:r>
              <a:rPr lang="fi-FI" sz="1800" dirty="0">
                <a:solidFill>
                  <a:srgbClr val="6A6E73"/>
                </a:solidFill>
              </a:rPr>
              <a:t> no </a:t>
            </a:r>
            <a:r>
              <a:rPr lang="fi-FI" sz="1800" dirty="0" err="1">
                <a:solidFill>
                  <a:srgbClr val="6A6E73"/>
                </a:solidFill>
              </a:rPr>
              <a:t>matter</a:t>
            </a:r>
            <a:r>
              <a:rPr lang="fi-FI" sz="1800" dirty="0">
                <a:solidFill>
                  <a:srgbClr val="6A6E73"/>
                </a:solidFill>
              </a:rPr>
              <a:t> </a:t>
            </a:r>
            <a:r>
              <a:rPr lang="fi-FI" sz="1800" dirty="0" err="1">
                <a:solidFill>
                  <a:srgbClr val="6A6E73"/>
                </a:solidFill>
              </a:rPr>
              <a:t>if</a:t>
            </a:r>
            <a:r>
              <a:rPr lang="fi-FI" sz="1800" dirty="0">
                <a:solidFill>
                  <a:srgbClr val="6A6E73"/>
                </a:solidFill>
              </a:rPr>
              <a:t> </a:t>
            </a:r>
            <a:r>
              <a:rPr lang="fi-FI" sz="1800" dirty="0" err="1">
                <a:solidFill>
                  <a:srgbClr val="6A6E73"/>
                </a:solidFill>
              </a:rPr>
              <a:t>it’s</a:t>
            </a:r>
            <a:r>
              <a:rPr lang="fi-FI" sz="1800" dirty="0">
                <a:solidFill>
                  <a:srgbClr val="6A6E73"/>
                </a:solidFill>
              </a:rPr>
              <a:t> </a:t>
            </a:r>
            <a:r>
              <a:rPr lang="fi-FI" sz="1800" dirty="0" err="1">
                <a:solidFill>
                  <a:srgbClr val="6A6E73"/>
                </a:solidFill>
              </a:rPr>
              <a:t>math</a:t>
            </a:r>
            <a:r>
              <a:rPr lang="fi-FI" sz="1800" dirty="0">
                <a:solidFill>
                  <a:srgbClr val="6A6E73"/>
                </a:solidFill>
              </a:rPr>
              <a:t>, </a:t>
            </a:r>
            <a:r>
              <a:rPr lang="fi-FI" sz="1800" dirty="0" err="1">
                <a:solidFill>
                  <a:srgbClr val="6A6E73"/>
                </a:solidFill>
              </a:rPr>
              <a:t>history</a:t>
            </a:r>
            <a:r>
              <a:rPr lang="fi-FI" sz="1800" dirty="0">
                <a:solidFill>
                  <a:srgbClr val="6A6E73"/>
                </a:solidFill>
              </a:rPr>
              <a:t> </a:t>
            </a:r>
            <a:r>
              <a:rPr lang="fi-FI" sz="1800" dirty="0" err="1">
                <a:solidFill>
                  <a:srgbClr val="6A6E73"/>
                </a:solidFill>
              </a:rPr>
              <a:t>or</a:t>
            </a:r>
            <a:r>
              <a:rPr lang="fi-FI" sz="1800" dirty="0">
                <a:solidFill>
                  <a:srgbClr val="6A6E73"/>
                </a:solidFill>
              </a:rPr>
              <a:t> music… </a:t>
            </a:r>
            <a:r>
              <a:rPr lang="fi-FI" sz="1800" dirty="0" err="1">
                <a:solidFill>
                  <a:srgbClr val="6A6E73"/>
                </a:solidFill>
              </a:rPr>
              <a:t>Every</a:t>
            </a:r>
            <a:r>
              <a:rPr lang="fi-FI" sz="1800" dirty="0">
                <a:solidFill>
                  <a:srgbClr val="6A6E73"/>
                </a:solidFill>
              </a:rPr>
              <a:t> </a:t>
            </a:r>
            <a:r>
              <a:rPr lang="fi-FI" sz="1800" dirty="0" err="1">
                <a:solidFill>
                  <a:srgbClr val="6A6E73"/>
                </a:solidFill>
              </a:rPr>
              <a:t>day</a:t>
            </a:r>
            <a:r>
              <a:rPr lang="fi-FI" sz="1800" dirty="0">
                <a:solidFill>
                  <a:srgbClr val="6A6E73"/>
                </a:solidFill>
              </a:rPr>
              <a:t> life </a:t>
            </a:r>
            <a:r>
              <a:rPr lang="fi-FI" sz="1800" dirty="0" err="1">
                <a:solidFill>
                  <a:srgbClr val="6A6E73"/>
                </a:solidFill>
              </a:rPr>
              <a:t>skills</a:t>
            </a:r>
            <a:r>
              <a:rPr lang="fi-FI" sz="1800" dirty="0">
                <a:solidFill>
                  <a:srgbClr val="6A6E73"/>
                </a:solidFill>
              </a:rPr>
              <a:t> </a:t>
            </a:r>
            <a:r>
              <a:rPr lang="fi-FI" sz="1800" dirty="0" err="1">
                <a:solidFill>
                  <a:srgbClr val="6A6E73"/>
                </a:solidFill>
              </a:rPr>
              <a:t>include</a:t>
            </a:r>
            <a:r>
              <a:rPr lang="fi-FI" sz="1800" dirty="0">
                <a:solidFill>
                  <a:srgbClr val="6A6E73"/>
                </a:solidFill>
              </a:rPr>
              <a:t> a </a:t>
            </a:r>
            <a:r>
              <a:rPr lang="fi-FI" sz="1800" dirty="0" err="1">
                <a:solidFill>
                  <a:srgbClr val="6A6E73"/>
                </a:solidFill>
              </a:rPr>
              <a:t>lot</a:t>
            </a:r>
            <a:r>
              <a:rPr lang="fi-FI" sz="1800" dirty="0">
                <a:solidFill>
                  <a:srgbClr val="6A6E73"/>
                </a:solidFill>
              </a:rPr>
              <a:t> </a:t>
            </a:r>
            <a:r>
              <a:rPr lang="fi-FI" sz="1800" dirty="0" err="1">
                <a:solidFill>
                  <a:srgbClr val="6A6E73"/>
                </a:solidFill>
              </a:rPr>
              <a:t>themes</a:t>
            </a:r>
            <a:r>
              <a:rPr lang="fi-FI" sz="1800" dirty="0">
                <a:solidFill>
                  <a:srgbClr val="6A6E73"/>
                </a:solidFill>
              </a:rPr>
              <a:t> </a:t>
            </a:r>
            <a:r>
              <a:rPr lang="fi-FI" sz="1800" dirty="0" err="1">
                <a:solidFill>
                  <a:srgbClr val="6A6E73"/>
                </a:solidFill>
              </a:rPr>
              <a:t>that</a:t>
            </a:r>
            <a:r>
              <a:rPr lang="fi-FI" sz="1800" dirty="0">
                <a:solidFill>
                  <a:srgbClr val="6A6E73"/>
                </a:solidFill>
              </a:rPr>
              <a:t> </a:t>
            </a:r>
            <a:r>
              <a:rPr lang="fi-FI" sz="1800" dirty="0" err="1">
                <a:solidFill>
                  <a:srgbClr val="6A6E73"/>
                </a:solidFill>
              </a:rPr>
              <a:t>strenghten</a:t>
            </a:r>
            <a:r>
              <a:rPr lang="fi-FI" sz="1800" dirty="0">
                <a:solidFill>
                  <a:srgbClr val="6A6E73"/>
                </a:solidFill>
              </a:rPr>
              <a:t> </a:t>
            </a:r>
            <a:r>
              <a:rPr lang="fi-FI" sz="1800" dirty="0" err="1">
                <a:solidFill>
                  <a:srgbClr val="6A6E73"/>
                </a:solidFill>
              </a:rPr>
              <a:t>mental</a:t>
            </a:r>
            <a:r>
              <a:rPr lang="fi-FI" sz="1800" dirty="0">
                <a:solidFill>
                  <a:srgbClr val="6A6E73"/>
                </a:solidFill>
              </a:rPr>
              <a:t> </a:t>
            </a:r>
            <a:r>
              <a:rPr lang="fi-FI" sz="1800" dirty="0" err="1">
                <a:solidFill>
                  <a:srgbClr val="6A6E73"/>
                </a:solidFill>
              </a:rPr>
              <a:t>health</a:t>
            </a:r>
            <a:r>
              <a:rPr lang="fi-FI" sz="1800" dirty="0">
                <a:solidFill>
                  <a:srgbClr val="6A6E73"/>
                </a:solidFill>
              </a:rPr>
              <a:t>, </a:t>
            </a:r>
            <a:r>
              <a:rPr lang="fi-FI" sz="1800" dirty="0" err="1">
                <a:solidFill>
                  <a:srgbClr val="6A6E73"/>
                </a:solidFill>
              </a:rPr>
              <a:t>like</a:t>
            </a:r>
            <a:r>
              <a:rPr lang="fi-FI" sz="1800" dirty="0">
                <a:solidFill>
                  <a:srgbClr val="6A6E73"/>
                </a:solidFill>
              </a:rPr>
              <a:t> </a:t>
            </a:r>
            <a:r>
              <a:rPr lang="fi-FI" sz="1800" dirty="0" err="1">
                <a:solidFill>
                  <a:srgbClr val="6A6E73"/>
                </a:solidFill>
              </a:rPr>
              <a:t>emotional</a:t>
            </a:r>
            <a:r>
              <a:rPr lang="fi-FI" sz="1800" dirty="0">
                <a:solidFill>
                  <a:srgbClr val="6A6E73"/>
                </a:solidFill>
              </a:rPr>
              <a:t> and </a:t>
            </a:r>
            <a:r>
              <a:rPr lang="fi-FI" sz="1800" dirty="0" err="1">
                <a:solidFill>
                  <a:srgbClr val="6A6E73"/>
                </a:solidFill>
              </a:rPr>
              <a:t>social</a:t>
            </a:r>
            <a:r>
              <a:rPr lang="fi-FI" sz="1800" dirty="0">
                <a:solidFill>
                  <a:srgbClr val="6A6E73"/>
                </a:solidFill>
              </a:rPr>
              <a:t> </a:t>
            </a:r>
            <a:r>
              <a:rPr lang="fi-FI" sz="1800" dirty="0" err="1">
                <a:solidFill>
                  <a:srgbClr val="6A6E73"/>
                </a:solidFill>
              </a:rPr>
              <a:t>skills</a:t>
            </a:r>
            <a:r>
              <a:rPr lang="fi-FI" sz="1800" dirty="0">
                <a:solidFill>
                  <a:srgbClr val="6A6E73"/>
                </a:solidFill>
              </a:rPr>
              <a:t> and </a:t>
            </a:r>
            <a:r>
              <a:rPr lang="fi-FI" sz="1800" dirty="0" err="1">
                <a:solidFill>
                  <a:srgbClr val="6A6E73"/>
                </a:solidFill>
              </a:rPr>
              <a:t>so</a:t>
            </a:r>
            <a:r>
              <a:rPr lang="fi-FI" sz="1800" dirty="0">
                <a:solidFill>
                  <a:srgbClr val="6A6E73"/>
                </a:solidFill>
              </a:rPr>
              <a:t> on.. </a:t>
            </a:r>
          </a:p>
          <a:p>
            <a:pPr algn="ctr"/>
            <a:r>
              <a:rPr lang="fi-FI" sz="1800" dirty="0">
                <a:solidFill>
                  <a:srgbClr val="6A6E73"/>
                </a:solidFill>
              </a:rPr>
              <a:t>Opetussuunnitelma 2016: </a:t>
            </a:r>
          </a:p>
          <a:p>
            <a:pPr algn="ctr"/>
            <a:r>
              <a:rPr lang="fi-FI" dirty="0">
                <a:solidFill>
                  <a:srgbClr val="6A6E73"/>
                </a:solidFill>
              </a:rPr>
              <a:t>Mielenterveystaidot vuosiluokilla 1-9</a:t>
            </a:r>
          </a:p>
          <a:p>
            <a:pPr algn="ctr"/>
            <a:r>
              <a:rPr lang="fi-FI" dirty="0">
                <a:solidFill>
                  <a:schemeClr val="bg1">
                    <a:lumMod val="50000"/>
                  </a:schemeClr>
                </a:solidFill>
              </a:rPr>
              <a:t>Varhaiskasvatuksen suunnitelma 2017 :</a:t>
            </a:r>
          </a:p>
          <a:p>
            <a:pPr algn="ctr"/>
            <a:r>
              <a:rPr lang="fi-FI" dirty="0">
                <a:solidFill>
                  <a:schemeClr val="bg1">
                    <a:lumMod val="50000"/>
                  </a:schemeClr>
                </a:solidFill>
              </a:rPr>
              <a:t>(turvallinen kasvu- ja oppimisympäristö, jossa opitaan </a:t>
            </a:r>
            <a:r>
              <a:rPr lang="fi-FI" dirty="0" err="1">
                <a:solidFill>
                  <a:schemeClr val="bg1">
                    <a:lumMod val="50000"/>
                  </a:schemeClr>
                </a:solidFill>
              </a:rPr>
              <a:t>sosioemotionaalisia</a:t>
            </a:r>
            <a:r>
              <a:rPr lang="fi-FI" dirty="0">
                <a:solidFill>
                  <a:schemeClr val="bg1">
                    <a:lumMod val="50000"/>
                  </a:schemeClr>
                </a:solidFill>
              </a:rPr>
              <a:t> ja mielen hyvinvoinnin taitoja)</a:t>
            </a:r>
          </a:p>
          <a:p>
            <a:r>
              <a:rPr lang="fi-FI" dirty="0"/>
              <a:t>Yhteisöllinen oppilashuolto; jokaisen aikuisen vastuulla on hyvinvoinnin edistäminen, ei vain ongelmiin puuttuminen vaan kokonaisvaltainen </a:t>
            </a:r>
            <a:r>
              <a:rPr lang="fi-FI" dirty="0" err="1"/>
              <a:t>edistäminen,painopiste</a:t>
            </a:r>
            <a:r>
              <a:rPr lang="fi-FI" dirty="0"/>
              <a:t> siellä</a:t>
            </a:r>
            <a:br>
              <a:rPr lang="fi-FI" dirty="0"/>
            </a:br>
            <a:r>
              <a:rPr lang="fi-FI" dirty="0"/>
              <a:t>psykologien rooli</a:t>
            </a:r>
            <a:br>
              <a:rPr lang="fi-FI" dirty="0"/>
            </a:br>
            <a:r>
              <a:rPr lang="fi-FI" dirty="0"/>
              <a:t>psykologian kurssit koulussa: lukion kurssit</a:t>
            </a:r>
            <a:br>
              <a:rPr lang="fi-FI" dirty="0"/>
            </a:br>
            <a:r>
              <a:rPr lang="fi-FI" dirty="0"/>
              <a:t>Mitä oppilaat kaipaa? Millaista psykologista tietoa? Mitä opet on </a:t>
            </a:r>
            <a:r>
              <a:rPr lang="fi-FI" dirty="0" err="1"/>
              <a:t>kommentoinu</a:t>
            </a:r>
            <a:r>
              <a:rPr lang="fi-FI" dirty="0"/>
              <a:t>? Miten vaikuttaa? Jokainen voi opettaa. Oleellista on myös omat taidot. Kukoistava yhteiskunta, ihmiset </a:t>
            </a:r>
            <a:br>
              <a:rPr lang="fi-FI" dirty="0"/>
            </a:br>
            <a:r>
              <a:rPr lang="fi-FI" dirty="0"/>
              <a:t>Mielenterveyden suojatekijät Marjaana Pelkonen, suojatekijät yhteisöllisen opiskeluhuollon lähtökohta, jokaisen vastuu</a:t>
            </a:r>
          </a:p>
        </p:txBody>
      </p:sp>
      <p:sp>
        <p:nvSpPr>
          <p:cNvPr id="4" name="Dian numeron paikkamerkki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5658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lnSpc>
                <a:spcPct val="120000"/>
              </a:lnSpc>
              <a:buNone/>
            </a:pPr>
            <a:r>
              <a:rPr lang="fi-FI" sz="1200" dirty="0"/>
              <a:t>KNOWLEDGE AND UNDERSTANDING</a:t>
            </a:r>
          </a:p>
          <a:p>
            <a:pPr>
              <a:lnSpc>
                <a:spcPct val="120000"/>
              </a:lnSpc>
            </a:pPr>
            <a:r>
              <a:rPr lang="fi-FI" sz="1200" dirty="0" err="1"/>
              <a:t>mental</a:t>
            </a:r>
            <a:r>
              <a:rPr lang="fi-FI" sz="1200" dirty="0"/>
              <a:t> </a:t>
            </a:r>
            <a:r>
              <a:rPr lang="fi-FI" sz="1200" dirty="0" err="1"/>
              <a:t>health</a:t>
            </a:r>
            <a:r>
              <a:rPr lang="fi-FI" sz="1200" dirty="0"/>
              <a:t> as a </a:t>
            </a:r>
            <a:r>
              <a:rPr lang="fi-FI" sz="1200" dirty="0" err="1"/>
              <a:t>resource</a:t>
            </a:r>
            <a:r>
              <a:rPr lang="fi-FI" sz="1200" dirty="0"/>
              <a:t>, </a:t>
            </a:r>
          </a:p>
          <a:p>
            <a:pPr>
              <a:lnSpc>
                <a:spcPct val="120000"/>
              </a:lnSpc>
            </a:pPr>
            <a:r>
              <a:rPr lang="fi-FI" sz="1200" dirty="0" err="1"/>
              <a:t>mental</a:t>
            </a:r>
            <a:r>
              <a:rPr lang="fi-FI" sz="1200" dirty="0"/>
              <a:t> </a:t>
            </a:r>
            <a:r>
              <a:rPr lang="fi-FI" sz="1200" dirty="0" err="1"/>
              <a:t>health</a:t>
            </a:r>
            <a:r>
              <a:rPr lang="fi-FI" sz="1200" dirty="0"/>
              <a:t> as a </a:t>
            </a:r>
            <a:r>
              <a:rPr lang="fi-FI" sz="1200" dirty="0" err="1"/>
              <a:t>part</a:t>
            </a:r>
            <a:r>
              <a:rPr lang="fi-FI" sz="1200" dirty="0"/>
              <a:t> of </a:t>
            </a:r>
            <a:r>
              <a:rPr lang="fi-FI" sz="1200" dirty="0" err="1"/>
              <a:t>overall</a:t>
            </a:r>
            <a:r>
              <a:rPr lang="fi-FI" sz="1200" dirty="0"/>
              <a:t> </a:t>
            </a:r>
            <a:r>
              <a:rPr lang="fi-FI" sz="1200" dirty="0" err="1"/>
              <a:t>health</a:t>
            </a:r>
            <a:r>
              <a:rPr lang="fi-FI" sz="1200" dirty="0"/>
              <a:t>,</a:t>
            </a:r>
          </a:p>
          <a:p>
            <a:pPr>
              <a:lnSpc>
                <a:spcPct val="120000"/>
              </a:lnSpc>
            </a:pPr>
            <a:r>
              <a:rPr lang="fi-FI" sz="1200" dirty="0" err="1"/>
              <a:t>protective</a:t>
            </a:r>
            <a:r>
              <a:rPr lang="fi-FI" sz="1200" dirty="0"/>
              <a:t> and </a:t>
            </a:r>
            <a:r>
              <a:rPr lang="fi-FI" sz="1200" dirty="0" err="1"/>
              <a:t>risk</a:t>
            </a:r>
            <a:r>
              <a:rPr lang="fi-FI" sz="1200" dirty="0"/>
              <a:t> </a:t>
            </a:r>
            <a:r>
              <a:rPr lang="fi-FI" sz="1200" dirty="0" err="1"/>
              <a:t>factors</a:t>
            </a:r>
            <a:r>
              <a:rPr lang="fi-FI" sz="1200" dirty="0"/>
              <a:t> of </a:t>
            </a:r>
            <a:r>
              <a:rPr lang="fi-FI" sz="1200" dirty="0" err="1"/>
              <a:t>mental</a:t>
            </a:r>
            <a:r>
              <a:rPr lang="fi-FI" sz="1200" dirty="0"/>
              <a:t> </a:t>
            </a:r>
            <a:r>
              <a:rPr lang="fi-FI" sz="1200" dirty="0" err="1"/>
              <a:t>health</a:t>
            </a:r>
            <a:r>
              <a:rPr lang="fi-FI" sz="1200" dirty="0"/>
              <a:t>, </a:t>
            </a:r>
          </a:p>
          <a:p>
            <a:pPr>
              <a:lnSpc>
                <a:spcPct val="120000"/>
              </a:lnSpc>
            </a:pPr>
            <a:r>
              <a:rPr lang="fi-FI" sz="1200" dirty="0" err="1"/>
              <a:t>ways</a:t>
            </a:r>
            <a:r>
              <a:rPr lang="fi-FI" sz="1200" dirty="0"/>
              <a:t> to </a:t>
            </a:r>
            <a:r>
              <a:rPr lang="fi-FI" sz="1200" dirty="0" err="1"/>
              <a:t>strengthen</a:t>
            </a:r>
            <a:r>
              <a:rPr lang="fi-FI" sz="1200" dirty="0"/>
              <a:t> </a:t>
            </a:r>
            <a:r>
              <a:rPr lang="fi-FI" sz="1200" dirty="0" err="1"/>
              <a:t>mental</a:t>
            </a:r>
            <a:r>
              <a:rPr lang="fi-FI" sz="1200" dirty="0"/>
              <a:t> </a:t>
            </a:r>
            <a:r>
              <a:rPr lang="fi-FI" sz="1200" dirty="0" err="1"/>
              <a:t>health</a:t>
            </a:r>
            <a:r>
              <a:rPr lang="fi-FI" sz="1200" dirty="0"/>
              <a:t>,</a:t>
            </a:r>
          </a:p>
          <a:p>
            <a:pPr>
              <a:lnSpc>
                <a:spcPct val="120000"/>
              </a:lnSpc>
            </a:pPr>
            <a:r>
              <a:rPr lang="fi-FI" sz="1200" dirty="0" err="1"/>
              <a:t>attitudes</a:t>
            </a:r>
            <a:r>
              <a:rPr lang="fi-FI" sz="1200" dirty="0"/>
              <a:t> and </a:t>
            </a:r>
            <a:r>
              <a:rPr lang="fi-FI" sz="1200" dirty="0" err="1"/>
              <a:t>perceptions</a:t>
            </a:r>
            <a:r>
              <a:rPr lang="fi-FI" sz="1200" dirty="0"/>
              <a:t> </a:t>
            </a:r>
            <a:r>
              <a:rPr lang="fi-FI" sz="1200" dirty="0" err="1"/>
              <a:t>toward</a:t>
            </a:r>
            <a:r>
              <a:rPr lang="fi-FI" sz="1200" dirty="0"/>
              <a:t> </a:t>
            </a:r>
            <a:r>
              <a:rPr lang="fi-FI" sz="1200" dirty="0" err="1"/>
              <a:t>mental</a:t>
            </a:r>
            <a:r>
              <a:rPr lang="fi-FI" sz="1200" dirty="0"/>
              <a:t> </a:t>
            </a:r>
            <a:r>
              <a:rPr lang="fi-FI" sz="1200" dirty="0" err="1"/>
              <a:t>health</a:t>
            </a:r>
            <a:endParaRPr lang="fi-FI" sz="1200" dirty="0"/>
          </a:p>
          <a:p>
            <a:pPr marL="0" indent="0">
              <a:lnSpc>
                <a:spcPct val="120000"/>
              </a:lnSpc>
              <a:buNone/>
            </a:pPr>
            <a:endParaRPr lang="fi-FI" sz="1200" dirty="0"/>
          </a:p>
          <a:p>
            <a:pPr marL="0" indent="0">
              <a:lnSpc>
                <a:spcPct val="120000"/>
              </a:lnSpc>
              <a:buNone/>
            </a:pPr>
            <a:r>
              <a:rPr lang="fi-FI" sz="1200" dirty="0"/>
              <a:t>SKILLS</a:t>
            </a:r>
          </a:p>
          <a:p>
            <a:pPr>
              <a:lnSpc>
                <a:spcPct val="120000"/>
              </a:lnSpc>
            </a:pPr>
            <a:r>
              <a:rPr lang="fi-FI" sz="1200" dirty="0"/>
              <a:t>to </a:t>
            </a:r>
            <a:r>
              <a:rPr lang="fi-FI" sz="1200" dirty="0" err="1"/>
              <a:t>teach</a:t>
            </a:r>
            <a:r>
              <a:rPr lang="fi-FI" sz="1200" dirty="0"/>
              <a:t> and </a:t>
            </a:r>
            <a:r>
              <a:rPr lang="fi-FI" sz="1200" dirty="0" err="1"/>
              <a:t>strengthen</a:t>
            </a:r>
            <a:r>
              <a:rPr lang="fi-FI" sz="1200" dirty="0"/>
              <a:t> </a:t>
            </a:r>
            <a:r>
              <a:rPr lang="fi-FI" sz="1200" dirty="0" err="1"/>
              <a:t>mental</a:t>
            </a:r>
            <a:r>
              <a:rPr lang="fi-FI" sz="1200" dirty="0"/>
              <a:t> </a:t>
            </a:r>
            <a:r>
              <a:rPr lang="fi-FI" sz="1200" dirty="0" err="1"/>
              <a:t>health</a:t>
            </a:r>
            <a:r>
              <a:rPr lang="fi-FI" sz="1200" dirty="0"/>
              <a:t> </a:t>
            </a:r>
            <a:r>
              <a:rPr lang="fi-FI" sz="1200" dirty="0" err="1"/>
              <a:t>skills</a:t>
            </a:r>
            <a:endParaRPr lang="fi-FI" sz="1200" dirty="0"/>
          </a:p>
          <a:p>
            <a:pPr>
              <a:lnSpc>
                <a:spcPct val="120000"/>
              </a:lnSpc>
            </a:pPr>
            <a:r>
              <a:rPr lang="fi-FI" sz="1200" dirty="0"/>
              <a:t>to </a:t>
            </a:r>
            <a:r>
              <a:rPr lang="fi-FI" sz="1200" dirty="0" err="1"/>
              <a:t>engage</a:t>
            </a:r>
            <a:r>
              <a:rPr lang="fi-FI" sz="1200" dirty="0"/>
              <a:t> and </a:t>
            </a:r>
            <a:r>
              <a:rPr lang="fi-FI" sz="1200" dirty="0" err="1"/>
              <a:t>listen</a:t>
            </a:r>
            <a:endParaRPr lang="fi-FI" sz="1200" dirty="0"/>
          </a:p>
          <a:p>
            <a:pPr>
              <a:lnSpc>
                <a:spcPct val="120000"/>
              </a:lnSpc>
            </a:pPr>
            <a:r>
              <a:rPr lang="fi-FI" sz="1200" dirty="0" err="1"/>
              <a:t>how</a:t>
            </a:r>
            <a:r>
              <a:rPr lang="fi-FI" sz="1200" dirty="0"/>
              <a:t> to </a:t>
            </a:r>
            <a:r>
              <a:rPr lang="fi-FI" sz="1200" dirty="0" err="1"/>
              <a:t>ask</a:t>
            </a:r>
            <a:r>
              <a:rPr lang="fi-FI" sz="1200" dirty="0"/>
              <a:t>, </a:t>
            </a:r>
            <a:r>
              <a:rPr lang="fi-FI" sz="1200" dirty="0" err="1"/>
              <a:t>listen</a:t>
            </a:r>
            <a:r>
              <a:rPr lang="fi-FI" sz="1200" dirty="0"/>
              <a:t> and </a:t>
            </a:r>
            <a:r>
              <a:rPr lang="fi-FI" sz="1200" dirty="0" err="1"/>
              <a:t>support</a:t>
            </a:r>
            <a:r>
              <a:rPr lang="fi-FI" sz="1200" dirty="0"/>
              <a:t> </a:t>
            </a:r>
            <a:r>
              <a:rPr lang="fi-FI" sz="1200" dirty="0" err="1"/>
              <a:t>if</a:t>
            </a:r>
            <a:r>
              <a:rPr lang="fi-FI" sz="1200" dirty="0"/>
              <a:t> </a:t>
            </a:r>
            <a:r>
              <a:rPr lang="fi-FI" sz="1200" dirty="0" err="1"/>
              <a:t>concerns</a:t>
            </a:r>
            <a:r>
              <a:rPr lang="fi-FI" sz="1200" dirty="0"/>
              <a:t> </a:t>
            </a:r>
            <a:r>
              <a:rPr lang="fi-FI" sz="1200" dirty="0" err="1"/>
              <a:t>arise</a:t>
            </a:r>
            <a:endParaRPr lang="fi-FI" sz="1200" dirty="0"/>
          </a:p>
          <a:p>
            <a:pPr>
              <a:lnSpc>
                <a:spcPct val="120000"/>
              </a:lnSpc>
            </a:pPr>
            <a:r>
              <a:rPr lang="fi-FI" sz="1200" dirty="0" err="1"/>
              <a:t>know</a:t>
            </a:r>
            <a:r>
              <a:rPr lang="fi-FI" sz="1200" dirty="0"/>
              <a:t> </a:t>
            </a:r>
            <a:r>
              <a:rPr lang="fi-FI" sz="1200" dirty="0" err="1"/>
              <a:t>when</a:t>
            </a:r>
            <a:r>
              <a:rPr lang="fi-FI" sz="1200" dirty="0"/>
              <a:t> and </a:t>
            </a:r>
            <a:r>
              <a:rPr lang="fi-FI" sz="1200" dirty="0" err="1"/>
              <a:t>how</a:t>
            </a:r>
            <a:r>
              <a:rPr lang="fi-FI" sz="1200" dirty="0"/>
              <a:t> to </a:t>
            </a:r>
            <a:r>
              <a:rPr lang="fi-FI" sz="1200" dirty="0" err="1"/>
              <a:t>direct</a:t>
            </a:r>
            <a:r>
              <a:rPr lang="fi-FI" sz="1200" dirty="0"/>
              <a:t> to </a:t>
            </a:r>
            <a:r>
              <a:rPr lang="fi-FI" sz="1200" dirty="0" err="1"/>
              <a:t>receive</a:t>
            </a:r>
            <a:r>
              <a:rPr lang="fi-FI" sz="1200" dirty="0"/>
              <a:t> help</a:t>
            </a:r>
          </a:p>
          <a:p>
            <a:endParaRPr lang="fi-FI" dirty="0"/>
          </a:p>
          <a:p>
            <a:r>
              <a:rPr lang="fi-FI" dirty="0"/>
              <a:t>mielenterveydestä terveyden osa-alueena,</a:t>
            </a:r>
          </a:p>
          <a:p>
            <a:r>
              <a:rPr lang="fi-FI" dirty="0"/>
              <a:t>mielenterveyden suoja- ja riskitekijöistä, </a:t>
            </a:r>
          </a:p>
          <a:p>
            <a:r>
              <a:rPr lang="fi-FI" dirty="0"/>
              <a:t>keinoista vahvistaa mielenterveyttä,</a:t>
            </a:r>
          </a:p>
          <a:p>
            <a:r>
              <a:rPr lang="fi-FI" dirty="0"/>
              <a:t>mielenterveyteen liittyvien asenteiden ja käsitysten tiedostaminen</a:t>
            </a:r>
          </a:p>
          <a:p>
            <a:endParaRPr lang="fi-FI" dirty="0"/>
          </a:p>
          <a:p>
            <a:r>
              <a:rPr lang="fi-FI" dirty="0"/>
              <a:t>opettaa ja vahvistaa mielenterveystaitoja</a:t>
            </a:r>
          </a:p>
          <a:p>
            <a:r>
              <a:rPr lang="fi-FI" dirty="0"/>
              <a:t>kohdata ja kuunnella</a:t>
            </a:r>
          </a:p>
          <a:p>
            <a:r>
              <a:rPr lang="fi-FI" dirty="0"/>
              <a:t>ottaa huoli puheeksi ja tukea</a:t>
            </a:r>
          </a:p>
          <a:p>
            <a:r>
              <a:rPr lang="fi-FI" dirty="0"/>
              <a:t>saattaa avun piiriin</a:t>
            </a:r>
          </a:p>
          <a:p>
            <a:endParaRPr lang="fi-FI" dirty="0"/>
          </a:p>
          <a:p>
            <a:endParaRPr lang="fi-FI" dirty="0"/>
          </a:p>
        </p:txBody>
      </p:sp>
      <p:sp>
        <p:nvSpPr>
          <p:cNvPr id="4" name="Dian numeron paikkamerkki 3"/>
          <p:cNvSpPr>
            <a:spLocks noGrp="1"/>
          </p:cNvSpPr>
          <p:nvPr>
            <p:ph type="sldNum" sz="quarter" idx="10"/>
          </p:nvPr>
        </p:nvSpPr>
        <p:spPr/>
        <p:txBody>
          <a:bodyPr/>
          <a:lstStyle/>
          <a:p>
            <a:pPr marL="0" marR="0" lvl="0" indent="0" algn="r" defTabSz="914033" rtl="0" eaLnBrk="1" fontAlgn="auto" latinLnBrk="0" hangingPunct="1">
              <a:lnSpc>
                <a:spcPct val="100000"/>
              </a:lnSpc>
              <a:spcBef>
                <a:spcPts val="0"/>
              </a:spcBef>
              <a:spcAft>
                <a:spcPts val="0"/>
              </a:spcAft>
              <a:buClrTx/>
              <a:buSzTx/>
              <a:buFontTx/>
              <a:buNone/>
              <a:tabLst/>
              <a:defRPr/>
            </a:pPr>
            <a:fld id="{A2728A35-92AB-4BA2-B5BC-A5F71663271F}" type="slidenum">
              <a:rPr kumimoji="0" lang="fi-FI"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033"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9530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lnSpc>
                <a:spcPct val="120000"/>
              </a:lnSpc>
              <a:buNone/>
            </a:pPr>
            <a:r>
              <a:rPr lang="fi-FI" sz="1200" dirty="0"/>
              <a:t>KNOWLEDGE AND UNDERSTANDING</a:t>
            </a:r>
          </a:p>
          <a:p>
            <a:pPr>
              <a:lnSpc>
                <a:spcPct val="120000"/>
              </a:lnSpc>
            </a:pPr>
            <a:r>
              <a:rPr lang="fi-FI" sz="1200" dirty="0" err="1"/>
              <a:t>mental</a:t>
            </a:r>
            <a:r>
              <a:rPr lang="fi-FI" sz="1200" dirty="0"/>
              <a:t> </a:t>
            </a:r>
            <a:r>
              <a:rPr lang="fi-FI" sz="1200" dirty="0" err="1"/>
              <a:t>health</a:t>
            </a:r>
            <a:r>
              <a:rPr lang="fi-FI" sz="1200" dirty="0"/>
              <a:t> as a </a:t>
            </a:r>
            <a:r>
              <a:rPr lang="fi-FI" sz="1200" dirty="0" err="1"/>
              <a:t>resource</a:t>
            </a:r>
            <a:r>
              <a:rPr lang="fi-FI" sz="1200" dirty="0"/>
              <a:t>, </a:t>
            </a:r>
          </a:p>
          <a:p>
            <a:pPr>
              <a:lnSpc>
                <a:spcPct val="120000"/>
              </a:lnSpc>
            </a:pPr>
            <a:r>
              <a:rPr lang="fi-FI" sz="1200" dirty="0" err="1"/>
              <a:t>mental</a:t>
            </a:r>
            <a:r>
              <a:rPr lang="fi-FI" sz="1200" dirty="0"/>
              <a:t> </a:t>
            </a:r>
            <a:r>
              <a:rPr lang="fi-FI" sz="1200" dirty="0" err="1"/>
              <a:t>health</a:t>
            </a:r>
            <a:r>
              <a:rPr lang="fi-FI" sz="1200" dirty="0"/>
              <a:t> as a </a:t>
            </a:r>
            <a:r>
              <a:rPr lang="fi-FI" sz="1200" dirty="0" err="1"/>
              <a:t>part</a:t>
            </a:r>
            <a:r>
              <a:rPr lang="fi-FI" sz="1200" dirty="0"/>
              <a:t> of </a:t>
            </a:r>
            <a:r>
              <a:rPr lang="fi-FI" sz="1200" dirty="0" err="1"/>
              <a:t>overall</a:t>
            </a:r>
            <a:r>
              <a:rPr lang="fi-FI" sz="1200" dirty="0"/>
              <a:t> </a:t>
            </a:r>
            <a:r>
              <a:rPr lang="fi-FI" sz="1200" dirty="0" err="1"/>
              <a:t>health</a:t>
            </a:r>
            <a:r>
              <a:rPr lang="fi-FI" sz="1200" dirty="0"/>
              <a:t>,</a:t>
            </a:r>
          </a:p>
          <a:p>
            <a:pPr>
              <a:lnSpc>
                <a:spcPct val="120000"/>
              </a:lnSpc>
            </a:pPr>
            <a:r>
              <a:rPr lang="fi-FI" sz="1200" dirty="0" err="1"/>
              <a:t>protective</a:t>
            </a:r>
            <a:r>
              <a:rPr lang="fi-FI" sz="1200" dirty="0"/>
              <a:t> and </a:t>
            </a:r>
            <a:r>
              <a:rPr lang="fi-FI" sz="1200" dirty="0" err="1"/>
              <a:t>risk</a:t>
            </a:r>
            <a:r>
              <a:rPr lang="fi-FI" sz="1200" dirty="0"/>
              <a:t> </a:t>
            </a:r>
            <a:r>
              <a:rPr lang="fi-FI" sz="1200" dirty="0" err="1"/>
              <a:t>factors</a:t>
            </a:r>
            <a:r>
              <a:rPr lang="fi-FI" sz="1200" dirty="0"/>
              <a:t> of </a:t>
            </a:r>
            <a:r>
              <a:rPr lang="fi-FI" sz="1200" dirty="0" err="1"/>
              <a:t>mental</a:t>
            </a:r>
            <a:r>
              <a:rPr lang="fi-FI" sz="1200" dirty="0"/>
              <a:t> </a:t>
            </a:r>
            <a:r>
              <a:rPr lang="fi-FI" sz="1200" dirty="0" err="1"/>
              <a:t>health</a:t>
            </a:r>
            <a:r>
              <a:rPr lang="fi-FI" sz="1200" dirty="0"/>
              <a:t>, </a:t>
            </a:r>
          </a:p>
          <a:p>
            <a:pPr>
              <a:lnSpc>
                <a:spcPct val="120000"/>
              </a:lnSpc>
            </a:pPr>
            <a:r>
              <a:rPr lang="fi-FI" sz="1200" dirty="0" err="1"/>
              <a:t>ways</a:t>
            </a:r>
            <a:r>
              <a:rPr lang="fi-FI" sz="1200" dirty="0"/>
              <a:t> to </a:t>
            </a:r>
            <a:r>
              <a:rPr lang="fi-FI" sz="1200" dirty="0" err="1"/>
              <a:t>strengthen</a:t>
            </a:r>
            <a:r>
              <a:rPr lang="fi-FI" sz="1200" dirty="0"/>
              <a:t> </a:t>
            </a:r>
            <a:r>
              <a:rPr lang="fi-FI" sz="1200" dirty="0" err="1"/>
              <a:t>mental</a:t>
            </a:r>
            <a:r>
              <a:rPr lang="fi-FI" sz="1200" dirty="0"/>
              <a:t> </a:t>
            </a:r>
            <a:r>
              <a:rPr lang="fi-FI" sz="1200" dirty="0" err="1"/>
              <a:t>health</a:t>
            </a:r>
            <a:r>
              <a:rPr lang="fi-FI" sz="1200" dirty="0"/>
              <a:t>,</a:t>
            </a:r>
          </a:p>
          <a:p>
            <a:pPr>
              <a:lnSpc>
                <a:spcPct val="120000"/>
              </a:lnSpc>
            </a:pPr>
            <a:r>
              <a:rPr lang="fi-FI" sz="1200" dirty="0" err="1"/>
              <a:t>attitudes</a:t>
            </a:r>
            <a:r>
              <a:rPr lang="fi-FI" sz="1200" dirty="0"/>
              <a:t> and </a:t>
            </a:r>
            <a:r>
              <a:rPr lang="fi-FI" sz="1200" dirty="0" err="1"/>
              <a:t>perceptions</a:t>
            </a:r>
            <a:r>
              <a:rPr lang="fi-FI" sz="1200" dirty="0"/>
              <a:t> </a:t>
            </a:r>
            <a:r>
              <a:rPr lang="fi-FI" sz="1200" dirty="0" err="1"/>
              <a:t>toward</a:t>
            </a:r>
            <a:r>
              <a:rPr lang="fi-FI" sz="1200" dirty="0"/>
              <a:t> </a:t>
            </a:r>
            <a:r>
              <a:rPr lang="fi-FI" sz="1200" dirty="0" err="1"/>
              <a:t>mental</a:t>
            </a:r>
            <a:r>
              <a:rPr lang="fi-FI" sz="1200" dirty="0"/>
              <a:t> </a:t>
            </a:r>
            <a:r>
              <a:rPr lang="fi-FI" sz="1200" dirty="0" err="1"/>
              <a:t>health</a:t>
            </a:r>
            <a:endParaRPr lang="fi-FI" sz="1200" dirty="0"/>
          </a:p>
          <a:p>
            <a:pPr marL="0" indent="0">
              <a:lnSpc>
                <a:spcPct val="120000"/>
              </a:lnSpc>
              <a:buNone/>
            </a:pPr>
            <a:endParaRPr lang="fi-FI" sz="1200" dirty="0"/>
          </a:p>
          <a:p>
            <a:pPr marL="0" indent="0">
              <a:lnSpc>
                <a:spcPct val="120000"/>
              </a:lnSpc>
              <a:buNone/>
            </a:pPr>
            <a:r>
              <a:rPr lang="fi-FI" sz="1200" dirty="0"/>
              <a:t>SKILLS</a:t>
            </a:r>
          </a:p>
          <a:p>
            <a:pPr>
              <a:lnSpc>
                <a:spcPct val="120000"/>
              </a:lnSpc>
            </a:pPr>
            <a:r>
              <a:rPr lang="fi-FI" sz="1200" dirty="0"/>
              <a:t>to </a:t>
            </a:r>
            <a:r>
              <a:rPr lang="fi-FI" sz="1200" dirty="0" err="1"/>
              <a:t>teach</a:t>
            </a:r>
            <a:r>
              <a:rPr lang="fi-FI" sz="1200" dirty="0"/>
              <a:t> and </a:t>
            </a:r>
            <a:r>
              <a:rPr lang="fi-FI" sz="1200" dirty="0" err="1"/>
              <a:t>strengthen</a:t>
            </a:r>
            <a:r>
              <a:rPr lang="fi-FI" sz="1200" dirty="0"/>
              <a:t> </a:t>
            </a:r>
            <a:r>
              <a:rPr lang="fi-FI" sz="1200" dirty="0" err="1"/>
              <a:t>mental</a:t>
            </a:r>
            <a:r>
              <a:rPr lang="fi-FI" sz="1200" dirty="0"/>
              <a:t> </a:t>
            </a:r>
            <a:r>
              <a:rPr lang="fi-FI" sz="1200" dirty="0" err="1"/>
              <a:t>health</a:t>
            </a:r>
            <a:r>
              <a:rPr lang="fi-FI" sz="1200" dirty="0"/>
              <a:t> </a:t>
            </a:r>
            <a:r>
              <a:rPr lang="fi-FI" sz="1200" dirty="0" err="1"/>
              <a:t>skills</a:t>
            </a:r>
            <a:endParaRPr lang="fi-FI" sz="1200" dirty="0"/>
          </a:p>
          <a:p>
            <a:pPr>
              <a:lnSpc>
                <a:spcPct val="120000"/>
              </a:lnSpc>
            </a:pPr>
            <a:r>
              <a:rPr lang="fi-FI" sz="1200" dirty="0"/>
              <a:t>to </a:t>
            </a:r>
            <a:r>
              <a:rPr lang="fi-FI" sz="1200" dirty="0" err="1"/>
              <a:t>engage</a:t>
            </a:r>
            <a:r>
              <a:rPr lang="fi-FI" sz="1200" dirty="0"/>
              <a:t> and </a:t>
            </a:r>
            <a:r>
              <a:rPr lang="fi-FI" sz="1200" dirty="0" err="1"/>
              <a:t>listen</a:t>
            </a:r>
            <a:endParaRPr lang="fi-FI" sz="1200" dirty="0"/>
          </a:p>
          <a:p>
            <a:pPr>
              <a:lnSpc>
                <a:spcPct val="120000"/>
              </a:lnSpc>
            </a:pPr>
            <a:r>
              <a:rPr lang="fi-FI" sz="1200" dirty="0" err="1"/>
              <a:t>how</a:t>
            </a:r>
            <a:r>
              <a:rPr lang="fi-FI" sz="1200" dirty="0"/>
              <a:t> to </a:t>
            </a:r>
            <a:r>
              <a:rPr lang="fi-FI" sz="1200" dirty="0" err="1"/>
              <a:t>ask</a:t>
            </a:r>
            <a:r>
              <a:rPr lang="fi-FI" sz="1200" dirty="0"/>
              <a:t>, </a:t>
            </a:r>
            <a:r>
              <a:rPr lang="fi-FI" sz="1200" dirty="0" err="1"/>
              <a:t>listen</a:t>
            </a:r>
            <a:r>
              <a:rPr lang="fi-FI" sz="1200" dirty="0"/>
              <a:t> and </a:t>
            </a:r>
            <a:r>
              <a:rPr lang="fi-FI" sz="1200" dirty="0" err="1"/>
              <a:t>support</a:t>
            </a:r>
            <a:r>
              <a:rPr lang="fi-FI" sz="1200" dirty="0"/>
              <a:t> </a:t>
            </a:r>
            <a:r>
              <a:rPr lang="fi-FI" sz="1200" dirty="0" err="1"/>
              <a:t>if</a:t>
            </a:r>
            <a:r>
              <a:rPr lang="fi-FI" sz="1200" dirty="0"/>
              <a:t> </a:t>
            </a:r>
            <a:r>
              <a:rPr lang="fi-FI" sz="1200" dirty="0" err="1"/>
              <a:t>concerns</a:t>
            </a:r>
            <a:r>
              <a:rPr lang="fi-FI" sz="1200" dirty="0"/>
              <a:t> </a:t>
            </a:r>
            <a:r>
              <a:rPr lang="fi-FI" sz="1200" dirty="0" err="1"/>
              <a:t>arise</a:t>
            </a:r>
            <a:endParaRPr lang="fi-FI" sz="1200" dirty="0"/>
          </a:p>
          <a:p>
            <a:pPr>
              <a:lnSpc>
                <a:spcPct val="120000"/>
              </a:lnSpc>
            </a:pPr>
            <a:r>
              <a:rPr lang="fi-FI" sz="1200" dirty="0" err="1"/>
              <a:t>know</a:t>
            </a:r>
            <a:r>
              <a:rPr lang="fi-FI" sz="1200" dirty="0"/>
              <a:t> </a:t>
            </a:r>
            <a:r>
              <a:rPr lang="fi-FI" sz="1200" dirty="0" err="1"/>
              <a:t>when</a:t>
            </a:r>
            <a:r>
              <a:rPr lang="fi-FI" sz="1200" dirty="0"/>
              <a:t> and </a:t>
            </a:r>
            <a:r>
              <a:rPr lang="fi-FI" sz="1200" dirty="0" err="1"/>
              <a:t>how</a:t>
            </a:r>
            <a:r>
              <a:rPr lang="fi-FI" sz="1200" dirty="0"/>
              <a:t> to </a:t>
            </a:r>
            <a:r>
              <a:rPr lang="fi-FI" sz="1200" dirty="0" err="1"/>
              <a:t>direct</a:t>
            </a:r>
            <a:r>
              <a:rPr lang="fi-FI" sz="1200" dirty="0"/>
              <a:t> to </a:t>
            </a:r>
            <a:r>
              <a:rPr lang="fi-FI" sz="1200" dirty="0" err="1"/>
              <a:t>receive</a:t>
            </a:r>
            <a:r>
              <a:rPr lang="fi-FI" sz="1200" dirty="0"/>
              <a:t> help</a:t>
            </a:r>
          </a:p>
          <a:p>
            <a:endParaRPr lang="fi-FI" dirty="0"/>
          </a:p>
        </p:txBody>
      </p:sp>
      <p:sp>
        <p:nvSpPr>
          <p:cNvPr id="4" name="Dian numeron paikkamerkki 3"/>
          <p:cNvSpPr>
            <a:spLocks noGrp="1"/>
          </p:cNvSpPr>
          <p:nvPr>
            <p:ph type="sldNum" sz="quarter" idx="10"/>
          </p:nvPr>
        </p:nvSpPr>
        <p:spPr/>
        <p:txBody>
          <a:bodyPr/>
          <a:lstStyle/>
          <a:p>
            <a:fld id="{A2728A35-92AB-4BA2-B5BC-A5F71663271F}" type="slidenum">
              <a:rPr lang="fi-FI" smtClean="0">
                <a:solidFill>
                  <a:prstClr val="black"/>
                </a:solidFill>
              </a:rPr>
              <a:pPr/>
              <a:t>12</a:t>
            </a:fld>
            <a:endParaRPr lang="fi-FI">
              <a:solidFill>
                <a:prstClr val="black"/>
              </a:solidFill>
            </a:endParaRPr>
          </a:p>
        </p:txBody>
      </p:sp>
    </p:spTree>
    <p:extLst>
      <p:ext uri="{BB962C8B-B14F-4D97-AF65-F5344CB8AC3E}">
        <p14:creationId xmlns:p14="http://schemas.microsoft.com/office/powerpoint/2010/main" val="195936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Master" Target="../slideMasters/slideMaster9.xml"/><Relationship Id="rId4" Type="http://schemas.openxmlformats.org/officeDocument/2006/relationships/image" Target="../media/image6.sv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jpeg"/><Relationship Id="rId1" Type="http://schemas.openxmlformats.org/officeDocument/2006/relationships/slideMaster" Target="../slideMasters/slideMaster12.xml"/><Relationship Id="rId4" Type="http://schemas.openxmlformats.org/officeDocument/2006/relationships/image" Target="../media/image6.sv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2.xml"/><Relationship Id="rId4" Type="http://schemas.openxmlformats.org/officeDocument/2006/relationships/image" Target="../media/image6.sv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eg"/><Relationship Id="rId1" Type="http://schemas.openxmlformats.org/officeDocument/2006/relationships/slideMaster" Target="../slideMasters/slideMaster12.xml"/><Relationship Id="rId4" Type="http://schemas.openxmlformats.org/officeDocument/2006/relationships/image" Target="../media/image6.sv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jpeg"/><Relationship Id="rId1" Type="http://schemas.openxmlformats.org/officeDocument/2006/relationships/slideMaster" Target="../slideMasters/slideMaster12.xml"/><Relationship Id="rId4" Type="http://schemas.openxmlformats.org/officeDocument/2006/relationships/image" Target="../media/image6.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Master" Target="../slideMasters/slideMaster12.xml"/><Relationship Id="rId4" Type="http://schemas.openxmlformats.org/officeDocument/2006/relationships/image" Target="../media/image6.sv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8.jpeg"/><Relationship Id="rId1" Type="http://schemas.openxmlformats.org/officeDocument/2006/relationships/slideMaster" Target="../slideMasters/slideMaster12.xml"/><Relationship Id="rId4" Type="http://schemas.openxmlformats.org/officeDocument/2006/relationships/image" Target="../media/image6.svg"/></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4.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5"/>
            <a:ext cx="11521280" cy="2634343"/>
          </a:xfrm>
        </p:spPr>
        <p:txBody>
          <a:bodyPr anchor="ctr" anchorCtr="0"/>
          <a:lstStyle>
            <a:lvl1pPr algn="ctr">
              <a:defRPr sz="4400">
                <a:solidFill>
                  <a:srgbClr val="00E13C"/>
                </a:solidFill>
              </a:defRPr>
            </a:lvl1pPr>
          </a:lstStyle>
          <a:p>
            <a:r>
              <a:rPr lang="fi-FI" dirty="0"/>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1">
                    <a:tint val="75000"/>
                  </a:schemeClr>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p>
            <a:fld id="{0591B7AA-BB94-4250-BC79-C4B22BFD37CD}"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251823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ksi kuva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0E890EC-5D59-409D-A900-EAFB11A9B7FC}"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534781" cy="2612570"/>
          </a:xfrm>
        </p:spPr>
        <p:txBody>
          <a:bodyPr>
            <a:normAutofit/>
          </a:bodyPr>
          <a:lstStyle>
            <a:lvl1pPr marL="0" indent="0">
              <a:lnSpc>
                <a:spcPct val="100000"/>
              </a:lnSpc>
              <a:buFontTx/>
              <a:buNone/>
              <a:defRPr sz="1600">
                <a:latin typeface="+mn-lt"/>
              </a:defRPr>
            </a:lvl1pPr>
            <a:lvl2pPr marL="269875" indent="-269875">
              <a:lnSpc>
                <a:spcPct val="100000"/>
              </a:lnSpc>
              <a:buFont typeface="Clarendon" pitchFamily="2" charset="0"/>
              <a:buChar char="•"/>
              <a:defRPr sz="1600">
                <a:latin typeface="+mn-lt"/>
              </a:defRPr>
            </a:lvl2pPr>
            <a:lvl3pPr marL="631825" indent="-271463">
              <a:lnSpc>
                <a:spcPct val="100000"/>
              </a:lnSpc>
              <a:buFont typeface="Clarendon" pitchFamily="2" charset="0"/>
              <a:buChar char="•"/>
              <a:defRPr sz="1600">
                <a:latin typeface="+mn-lt"/>
              </a:defRPr>
            </a:lvl3pPr>
            <a:lvl4pPr marL="901700" indent="-269875">
              <a:lnSpc>
                <a:spcPct val="100000"/>
              </a:lnSpc>
              <a:buFont typeface="Clarendon" pitchFamily="2" charset="0"/>
              <a:buChar char="•"/>
              <a:defRPr sz="1600">
                <a:latin typeface="+mn-lt"/>
              </a:defRPr>
            </a:lvl4pPr>
            <a:lvl5pPr marL="1262063" indent="-360363">
              <a:lnSpc>
                <a:spcPct val="100000"/>
              </a:lnSpc>
              <a:buFont typeface="Clarendon" pitchFamily="2"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384629"/>
            <a:ext cx="5102357" cy="2756339"/>
          </a:xfrm>
        </p:spPr>
        <p:txBody>
          <a:bodyPr/>
          <a:lstStyle>
            <a:lvl1pPr>
              <a:defRPr baseline="0"/>
            </a:lvl1pPr>
          </a:lstStyle>
          <a:p>
            <a:r>
              <a:rPr lang="fi-FI" dirty="0"/>
              <a:t>Lisää otsikko</a:t>
            </a:r>
          </a:p>
        </p:txBody>
      </p:sp>
      <p:sp>
        <p:nvSpPr>
          <p:cNvPr id="10" name="Kuvan paikkamerkki 8"/>
          <p:cNvSpPr>
            <a:spLocks noGrp="1"/>
          </p:cNvSpPr>
          <p:nvPr>
            <p:ph type="pic" sz="quarter" idx="13"/>
          </p:nvPr>
        </p:nvSpPr>
        <p:spPr>
          <a:xfrm>
            <a:off x="6479117" y="549276"/>
            <a:ext cx="4993216" cy="2519363"/>
          </a:xfrm>
          <a:solidFill>
            <a:srgbClr val="EAEAEA"/>
          </a:solidFill>
        </p:spPr>
        <p:txBody>
          <a:bodyPr/>
          <a:lstStyle>
            <a:lvl1pPr marL="0" indent="0">
              <a:buFontTx/>
              <a:buNone/>
              <a:defRPr/>
            </a:lvl1pPr>
          </a:lstStyle>
          <a:p>
            <a:r>
              <a:rPr lang="fi-FI"/>
              <a:t>Lisää kuva napsauttamalla kuvaketta</a:t>
            </a:r>
            <a:endParaRPr lang="fi-FI" dirty="0"/>
          </a:p>
        </p:txBody>
      </p:sp>
      <p:sp>
        <p:nvSpPr>
          <p:cNvPr id="9" name="Kuvan paikkamerkki 8"/>
          <p:cNvSpPr>
            <a:spLocks noGrp="1"/>
          </p:cNvSpPr>
          <p:nvPr>
            <p:ph type="pic" sz="quarter" idx="14"/>
          </p:nvPr>
        </p:nvSpPr>
        <p:spPr>
          <a:xfrm>
            <a:off x="721784" y="3662591"/>
            <a:ext cx="4993216" cy="2519363"/>
          </a:xfrm>
          <a:solidFill>
            <a:srgbClr val="EAEAEA"/>
          </a:solidFill>
        </p:spPr>
        <p:txBody>
          <a:bodyPr/>
          <a:lstStyle>
            <a:lvl1pPr marL="0" indent="0">
              <a:buFontTx/>
              <a:buNone/>
              <a:defRPr/>
            </a:lvl1pPr>
          </a:lstStyle>
          <a:p>
            <a:r>
              <a:rPr lang="fi-FI"/>
              <a:t>Lisää kuva napsauttamalla kuvaketta</a:t>
            </a:r>
            <a:endParaRPr lang="fi-FI" dirty="0"/>
          </a:p>
        </p:txBody>
      </p:sp>
    </p:spTree>
    <p:extLst>
      <p:ext uri="{BB962C8B-B14F-4D97-AF65-F5344CB8AC3E}">
        <p14:creationId xmlns:p14="http://schemas.microsoft.com/office/powerpoint/2010/main" val="323493139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55915" y="1704922"/>
            <a:ext cx="9306129" cy="3448155"/>
          </a:xfrm>
        </p:spPr>
        <p:txBody>
          <a:bodyPr anchor="ctr">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5" name="Text Placeholder 4">
            <a:extLst>
              <a:ext uri="{FF2B5EF4-FFF2-40B4-BE49-F238E27FC236}">
                <a16:creationId xmlns:a16="http://schemas.microsoft.com/office/drawing/2014/main" id="{A8968230-B079-BD43-9168-14687771DCFF}"/>
              </a:ext>
            </a:extLst>
          </p:cNvPr>
          <p:cNvSpPr>
            <a:spLocks noGrp="1"/>
          </p:cNvSpPr>
          <p:nvPr>
            <p:ph type="body" sz="quarter" idx="11"/>
          </p:nvPr>
        </p:nvSpPr>
        <p:spPr>
          <a:xfrm>
            <a:off x="6713902" y="5153077"/>
            <a:ext cx="3620044" cy="465138"/>
          </a:xfrm>
        </p:spPr>
        <p:txBody>
          <a:bodyPr anchor="ctr">
            <a:noAutofit/>
          </a:bodyPr>
          <a:lstStyle>
            <a:lvl1pPr marL="0" indent="0" algn="r">
              <a:buNone/>
              <a:defRPr sz="1800">
                <a:solidFill>
                  <a:schemeClr val="bg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dirty="0"/>
              <a:t>Click to edit Master text styles</a:t>
            </a:r>
          </a:p>
        </p:txBody>
      </p:sp>
    </p:spTree>
    <p:extLst>
      <p:ext uri="{BB962C8B-B14F-4D97-AF65-F5344CB8AC3E}">
        <p14:creationId xmlns:p14="http://schemas.microsoft.com/office/powerpoint/2010/main" val="26766715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descr="Logo, icon&#10;&#10;Description automatically generated">
            <a:extLst>
              <a:ext uri="{FF2B5EF4-FFF2-40B4-BE49-F238E27FC236}">
                <a16:creationId xmlns:a16="http://schemas.microsoft.com/office/drawing/2014/main" id="{42727F8D-ECBE-7343-ABD8-29B65D32CAE7}"/>
              </a:ext>
            </a:extLst>
          </p:cNvPr>
          <p:cNvPicPr>
            <a:picLocks noChangeAspect="1"/>
          </p:cNvPicPr>
          <p:nvPr userDrawn="1"/>
        </p:nvPicPr>
        <p:blipFill>
          <a:blip r:embed="rId2">
            <a:biLevel thresh="50000"/>
            <a:alphaModFix amt="5000"/>
          </a:blip>
          <a:stretch>
            <a:fillRect/>
          </a:stretch>
        </p:blipFill>
        <p:spPr>
          <a:xfrm>
            <a:off x="-4213230" y="762001"/>
            <a:ext cx="8460325" cy="5959474"/>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5172149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6BCE3760-8347-D24A-BE4B-48BFDA5927B4}"/>
              </a:ext>
            </a:extLst>
          </p:cNvPr>
          <p:cNvPicPr>
            <a:picLocks noChangeAspect="1"/>
          </p:cNvPicPr>
          <p:nvPr userDrawn="1"/>
        </p:nvPicPr>
        <p:blipFill>
          <a:blip r:embed="rId2" cstate="screen">
            <a:biLevel thresh="50000"/>
            <a:alphaModFix amt="5000"/>
            <a:extLst>
              <a:ext uri="{28A0092B-C50C-407E-A947-70E740481C1C}">
                <a14:useLocalDpi xmlns:a14="http://schemas.microsoft.com/office/drawing/2010/main"/>
              </a:ext>
            </a:extLst>
          </a:blip>
          <a:stretch>
            <a:fillRect/>
          </a:stretch>
        </p:blipFill>
        <p:spPr>
          <a:xfrm>
            <a:off x="-1617515" y="1193888"/>
            <a:ext cx="14966756" cy="4470223"/>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263242215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chemeClr val="bg1"/>
                </a:solidFill>
                <a:latin typeface="+mn-lt"/>
                <a:cs typeface="Poppins" pitchFamily="2" charset="77"/>
              </a:defRPr>
            </a:lvl1pPr>
          </a:lstStyle>
          <a:p>
            <a:r>
              <a:rPr lang="en-GB" dirty="0"/>
              <a:t>Click to edit Master title style</a:t>
            </a:r>
            <a:endParaRPr lang="en-FI" dirty="0"/>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1245713" y="1721285"/>
            <a:ext cx="9909967" cy="2291916"/>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pic>
        <p:nvPicPr>
          <p:cNvPr id="5" name="Picture 4" descr="Icon&#10;&#10;Description automatically generated">
            <a:extLst>
              <a:ext uri="{FF2B5EF4-FFF2-40B4-BE49-F238E27FC236}">
                <a16:creationId xmlns:a16="http://schemas.microsoft.com/office/drawing/2014/main" id="{9AF863DA-25C4-9D49-B85F-CC64FBB2B2A3}"/>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54120" y="3193267"/>
            <a:ext cx="11283759" cy="3370197"/>
          </a:xfrm>
          <a:prstGeom prst="rect">
            <a:avLst/>
          </a:prstGeom>
        </p:spPr>
      </p:pic>
    </p:spTree>
    <p:extLst>
      <p:ext uri="{BB962C8B-B14F-4D97-AF65-F5344CB8AC3E}">
        <p14:creationId xmlns:p14="http://schemas.microsoft.com/office/powerpoint/2010/main" val="40230225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334000" y="0"/>
            <a:ext cx="6858000"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89498" y="2385359"/>
            <a:ext cx="3670392" cy="2087282"/>
          </a:xfrm>
        </p:spPr>
        <p:txBody>
          <a:bodyPr anchor="ctr">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21946127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1" y="1766509"/>
            <a:ext cx="6096000" cy="4466645"/>
          </a:xfrm>
        </p:spPr>
        <p:txBody>
          <a:bodyPr/>
          <a:lstStyle/>
          <a:p>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Picture Placeholder 3">
            <a:extLst>
              <a:ext uri="{FF2B5EF4-FFF2-40B4-BE49-F238E27FC236}">
                <a16:creationId xmlns:a16="http://schemas.microsoft.com/office/drawing/2014/main" id="{7F919555-2602-6A42-8DC5-A517697B547C}"/>
              </a:ext>
            </a:extLst>
          </p:cNvPr>
          <p:cNvSpPr>
            <a:spLocks noGrp="1"/>
          </p:cNvSpPr>
          <p:nvPr>
            <p:ph type="pic" sz="quarter" idx="12"/>
          </p:nvPr>
        </p:nvSpPr>
        <p:spPr>
          <a:xfrm>
            <a:off x="6096000" y="382209"/>
            <a:ext cx="6096000" cy="4466645"/>
          </a:xfrm>
        </p:spPr>
        <p:txBody>
          <a:bodyPr/>
          <a:lstStyle/>
          <a:p>
            <a:endParaRPr lang="en-FI"/>
          </a:p>
        </p:txBody>
      </p:sp>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7110780" y="4973066"/>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dirty="0"/>
              <a:t>Click to edit Master text styles</a:t>
            </a:r>
            <a:endParaRPr lang="en-FI" dirty="0"/>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1014045" y="382209"/>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dirty="0"/>
              <a:t>Click to edit Master text styles</a:t>
            </a:r>
            <a:endParaRPr lang="en-FI" dirty="0"/>
          </a:p>
        </p:txBody>
      </p:sp>
    </p:spTree>
    <p:extLst>
      <p:ext uri="{BB962C8B-B14F-4D97-AF65-F5344CB8AC3E}">
        <p14:creationId xmlns:p14="http://schemas.microsoft.com/office/powerpoint/2010/main" val="184684631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3183F0-2D78-F746-89F0-5785A619CB4B}"/>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417607554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083535"/>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474E92B-EB91-BF4D-9CD7-6E30A39B8875}"/>
              </a:ext>
            </a:extLst>
          </p:cNvPr>
          <p:cNvSpPr>
            <a:spLocks noGrp="1"/>
          </p:cNvSpPr>
          <p:nvPr>
            <p:ph type="ctrTitle"/>
          </p:nvPr>
        </p:nvSpPr>
        <p:spPr>
          <a:xfrm>
            <a:off x="1524000" y="2079371"/>
            <a:ext cx="8083463" cy="1933482"/>
          </a:xfrm>
          <a:prstGeom prst="rect">
            <a:avLst/>
          </a:prstGeom>
        </p:spPr>
        <p:txBody>
          <a:bodyPr anchor="b">
            <a:normAutofit/>
          </a:bodyPr>
          <a:lstStyle>
            <a:lvl1pPr algn="l">
              <a:defRPr sz="5400" b="1" i="0">
                <a:solidFill>
                  <a:schemeClr val="bg1"/>
                </a:solidFill>
                <a:latin typeface="+mn-lt"/>
              </a:defRPr>
            </a:lvl1pPr>
          </a:lstStyle>
          <a:p>
            <a:r>
              <a:rPr lang="en-GB" dirty="0"/>
              <a:t>Click to edit Master title style</a:t>
            </a:r>
            <a:endParaRPr lang="en-FI" dirty="0"/>
          </a:p>
        </p:txBody>
      </p:sp>
      <p:sp>
        <p:nvSpPr>
          <p:cNvPr id="12" name="Subtitle 2">
            <a:extLst>
              <a:ext uri="{FF2B5EF4-FFF2-40B4-BE49-F238E27FC236}">
                <a16:creationId xmlns:a16="http://schemas.microsoft.com/office/drawing/2014/main" id="{56287D4D-D3E4-F042-B919-9E19E7A6C578}"/>
              </a:ext>
            </a:extLst>
          </p:cNvPr>
          <p:cNvSpPr>
            <a:spLocks noGrp="1"/>
          </p:cNvSpPr>
          <p:nvPr>
            <p:ph type="subTitle" idx="1"/>
          </p:nvPr>
        </p:nvSpPr>
        <p:spPr>
          <a:xfrm>
            <a:off x="1524000" y="4422867"/>
            <a:ext cx="8083463" cy="881743"/>
          </a:xfrm>
          <a:prstGeom prst="rect">
            <a:avLst/>
          </a:prstGeom>
        </p:spPr>
        <p:txBody>
          <a:bodyPr/>
          <a:lstStyle>
            <a:lvl1pPr marL="0" indent="0" algn="l">
              <a:buNone/>
              <a:defRPr sz="2400" b="0" i="0">
                <a:solidFill>
                  <a:schemeClr val="bg1"/>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FI" dirty="0"/>
          </a:p>
        </p:txBody>
      </p:sp>
      <p:sp>
        <p:nvSpPr>
          <p:cNvPr id="15" name="Footer Placeholder 14">
            <a:extLst>
              <a:ext uri="{FF2B5EF4-FFF2-40B4-BE49-F238E27FC236}">
                <a16:creationId xmlns:a16="http://schemas.microsoft.com/office/drawing/2014/main" id="{3B82AD89-1171-C64D-95C4-35265262D1DC}"/>
              </a:ext>
            </a:extLst>
          </p:cNvPr>
          <p:cNvSpPr>
            <a:spLocks noGrp="1"/>
          </p:cNvSpPr>
          <p:nvPr>
            <p:ph type="ftr" sz="quarter" idx="11"/>
          </p:nvPr>
        </p:nvSpPr>
        <p:spPr/>
        <p:txBody>
          <a:bodyPr/>
          <a:lstStyle/>
          <a:p>
            <a:r>
              <a:rPr lang="en-GB"/>
              <a:t>MIELI Suomen Mielenterveys ry</a:t>
            </a:r>
            <a:endParaRPr lang="en-FI" dirty="0"/>
          </a:p>
        </p:txBody>
      </p:sp>
      <p:pic>
        <p:nvPicPr>
          <p:cNvPr id="7" name="Graphic 6">
            <a:extLst>
              <a:ext uri="{FF2B5EF4-FFF2-40B4-BE49-F238E27FC236}">
                <a16:creationId xmlns:a16="http://schemas.microsoft.com/office/drawing/2014/main" id="{FA557A36-F896-C44D-90CF-4E9F78CF5E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24000" y="1317533"/>
            <a:ext cx="1473574" cy="736786"/>
          </a:xfrm>
          <a:prstGeom prst="rect">
            <a:avLst/>
          </a:prstGeom>
        </p:spPr>
      </p:pic>
      <p:sp>
        <p:nvSpPr>
          <p:cNvPr id="8" name="Slide Number Placeholder 5">
            <a:extLst>
              <a:ext uri="{FF2B5EF4-FFF2-40B4-BE49-F238E27FC236}">
                <a16:creationId xmlns:a16="http://schemas.microsoft.com/office/drawing/2014/main" id="{4D5529F0-250E-594E-A4C2-48C09AF142E1}"/>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bg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34183000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chemeClr val="tx1"/>
                </a:solidFill>
                <a:latin typeface="+mn-lt"/>
                <a:cs typeface="Poppins" pitchFamily="2" charset="77"/>
              </a:defRPr>
            </a:lvl1pPr>
          </a:lstStyle>
          <a:p>
            <a:r>
              <a:rPr lang="en-GB" dirty="0"/>
              <a:t>Click to edit Master title style</a:t>
            </a:r>
            <a:endParaRPr lang="en-FI" dirty="0"/>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4988268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itle 1">
            <a:extLst>
              <a:ext uri="{FF2B5EF4-FFF2-40B4-BE49-F238E27FC236}">
                <a16:creationId xmlns:a16="http://schemas.microsoft.com/office/drawing/2014/main" id="{759535A5-F716-9440-999C-EF1A45E8222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8" name="Text Placeholder 4">
            <a:extLst>
              <a:ext uri="{FF2B5EF4-FFF2-40B4-BE49-F238E27FC236}">
                <a16:creationId xmlns:a16="http://schemas.microsoft.com/office/drawing/2014/main" id="{7BE89F5F-4875-6549-9F44-4C985DAD0D6A}"/>
              </a:ext>
            </a:extLst>
          </p:cNvPr>
          <p:cNvSpPr>
            <a:spLocks noGrp="1"/>
          </p:cNvSpPr>
          <p:nvPr>
            <p:ph type="body" sz="quarter" idx="11"/>
          </p:nvPr>
        </p:nvSpPr>
        <p:spPr>
          <a:xfrm>
            <a:off x="1245713" y="1721284"/>
            <a:ext cx="485028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9" name="Text Placeholder 4">
            <a:extLst>
              <a:ext uri="{FF2B5EF4-FFF2-40B4-BE49-F238E27FC236}">
                <a16:creationId xmlns:a16="http://schemas.microsoft.com/office/drawing/2014/main" id="{2CFACD2C-3CA3-BA4E-8D25-F03FEA020B78}"/>
              </a:ext>
            </a:extLst>
          </p:cNvPr>
          <p:cNvSpPr>
            <a:spLocks noGrp="1"/>
          </p:cNvSpPr>
          <p:nvPr>
            <p:ph type="body" sz="quarter" idx="12"/>
          </p:nvPr>
        </p:nvSpPr>
        <p:spPr>
          <a:xfrm>
            <a:off x="6198713" y="1721284"/>
            <a:ext cx="485028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3521624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va, teksti ja graafi">
    <p:spTree>
      <p:nvGrpSpPr>
        <p:cNvPr id="1" name=""/>
        <p:cNvGrpSpPr/>
        <p:nvPr/>
      </p:nvGrpSpPr>
      <p:grpSpPr>
        <a:xfrm>
          <a:off x="0" y="0"/>
          <a:ext cx="0" cy="0"/>
          <a:chOff x="0" y="0"/>
          <a:chExt cx="0" cy="0"/>
        </a:xfrm>
      </p:grpSpPr>
      <p:sp>
        <p:nvSpPr>
          <p:cNvPr id="9" name="Kuvan paikkamerkki 8"/>
          <p:cNvSpPr>
            <a:spLocks noGrp="1"/>
          </p:cNvSpPr>
          <p:nvPr>
            <p:ph type="pic" sz="quarter" idx="13"/>
          </p:nvPr>
        </p:nvSpPr>
        <p:spPr>
          <a:xfrm>
            <a:off x="720000" y="549276"/>
            <a:ext cx="4993216" cy="2519363"/>
          </a:xfrm>
          <a:solidFill>
            <a:srgbClr val="EAEAEA"/>
          </a:solidFill>
        </p:spPr>
        <p:txBody>
          <a:bodyPr/>
          <a:lstStyle>
            <a:lvl1pPr marL="0" indent="0">
              <a:buFontTx/>
              <a:buNone/>
              <a:defRPr>
                <a:latin typeface="+mn-lt"/>
              </a:defRPr>
            </a:lvl1pPr>
          </a:lstStyle>
          <a:p>
            <a:r>
              <a:rPr lang="fi-FI"/>
              <a:t>Lisää kuva napsauttamalla kuvaketta</a:t>
            </a:r>
            <a:endParaRPr lang="fi-FI" dirty="0"/>
          </a:p>
        </p:txBody>
      </p:sp>
      <p:sp>
        <p:nvSpPr>
          <p:cNvPr id="4" name="Päivämäärän paikkamerkki 3"/>
          <p:cNvSpPr>
            <a:spLocks noGrp="1"/>
          </p:cNvSpPr>
          <p:nvPr>
            <p:ph type="dt" sz="half" idx="10"/>
          </p:nvPr>
        </p:nvSpPr>
        <p:spPr/>
        <p:txBody>
          <a:bodyPr/>
          <a:lstStyle/>
          <a:p>
            <a:fld id="{50E890EC-5D59-409D-A900-EAFB11A9B7FC}"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534781" cy="2612570"/>
          </a:xfrm>
        </p:spPr>
        <p:txBody>
          <a:bodyPr>
            <a:normAutofit/>
          </a:bodyPr>
          <a:lstStyle>
            <a:lvl1pPr marL="0" indent="0">
              <a:lnSpc>
                <a:spcPct val="100000"/>
              </a:lnSpc>
              <a:buFontTx/>
              <a:buNone/>
              <a:defRPr sz="1600">
                <a:latin typeface="+mn-lt"/>
              </a:defRPr>
            </a:lvl1pPr>
            <a:lvl2pPr marL="269875" indent="-269875">
              <a:lnSpc>
                <a:spcPct val="100000"/>
              </a:lnSpc>
              <a:buFont typeface="Clarendon" pitchFamily="2" charset="0"/>
              <a:buChar char="•"/>
              <a:defRPr sz="1600">
                <a:latin typeface="+mn-lt"/>
              </a:defRPr>
            </a:lvl2pPr>
            <a:lvl3pPr marL="631825" indent="-271463">
              <a:lnSpc>
                <a:spcPct val="100000"/>
              </a:lnSpc>
              <a:buFont typeface="Clarendon" pitchFamily="2" charset="0"/>
              <a:buChar char="•"/>
              <a:defRPr sz="1600">
                <a:latin typeface="+mn-lt"/>
              </a:defRPr>
            </a:lvl3pPr>
            <a:lvl4pPr marL="901700" indent="-269875">
              <a:lnSpc>
                <a:spcPct val="100000"/>
              </a:lnSpc>
              <a:buFont typeface="Clarendon" pitchFamily="2" charset="0"/>
              <a:buChar char="•"/>
              <a:defRPr sz="1600">
                <a:latin typeface="+mn-lt"/>
              </a:defRPr>
            </a:lvl4pPr>
            <a:lvl5pPr marL="1262063" indent="-360363">
              <a:lnSpc>
                <a:spcPct val="100000"/>
              </a:lnSpc>
              <a:buFont typeface="Clarendon" pitchFamily="2"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288022" y="384629"/>
            <a:ext cx="5678421" cy="2756339"/>
          </a:xfrm>
        </p:spPr>
        <p:txBody>
          <a:bodyPr/>
          <a:lstStyle>
            <a:lvl1pPr>
              <a:defRPr baseline="0"/>
            </a:lvl1pPr>
          </a:lstStyle>
          <a:p>
            <a:r>
              <a:rPr lang="fi-FI" dirty="0"/>
              <a:t>Lisää otsikko</a:t>
            </a:r>
          </a:p>
        </p:txBody>
      </p:sp>
      <p:sp>
        <p:nvSpPr>
          <p:cNvPr id="15" name="Sisällön paikkamerkki 2"/>
          <p:cNvSpPr>
            <a:spLocks noGrp="1"/>
          </p:cNvSpPr>
          <p:nvPr>
            <p:ph idx="16"/>
          </p:nvPr>
        </p:nvSpPr>
        <p:spPr>
          <a:xfrm>
            <a:off x="719403" y="3645024"/>
            <a:ext cx="4992555" cy="2520280"/>
          </a:xfrm>
        </p:spPr>
        <p:txBody>
          <a:bodyPr>
            <a:normAutofit/>
          </a:bodyPr>
          <a:lstStyle>
            <a:lvl1pPr marL="0" indent="0">
              <a:lnSpc>
                <a:spcPct val="100000"/>
              </a:lnSpc>
              <a:buFontTx/>
              <a:buNone/>
              <a:defRPr sz="1600">
                <a:latin typeface="+mn-lt"/>
              </a:defRPr>
            </a:lvl1pPr>
            <a:lvl2pPr marL="285750" indent="-285750">
              <a:lnSpc>
                <a:spcPct val="100000"/>
              </a:lnSpc>
              <a:buFont typeface="Arial" panose="020B0604020202020204" pitchFamily="34" charset="0"/>
              <a:buChar char="•"/>
              <a:defRPr sz="1600">
                <a:latin typeface="+mn-lt"/>
              </a:defRPr>
            </a:lvl2pPr>
            <a:lvl3pPr marL="541338" indent="-271463">
              <a:lnSpc>
                <a:spcPct val="100000"/>
              </a:lnSpc>
              <a:buFont typeface="Arial" panose="020B0604020202020204" pitchFamily="34" charset="0"/>
              <a:buChar char="•"/>
              <a:defRPr sz="1600">
                <a:latin typeface="+mn-lt"/>
              </a:defRPr>
            </a:lvl3pPr>
            <a:lvl4pPr marL="811213" indent="-269875">
              <a:lnSpc>
                <a:spcPct val="100000"/>
              </a:lnSpc>
              <a:buFont typeface="Arial" panose="020B0604020202020204" pitchFamily="34" charset="0"/>
              <a:buChar char="•"/>
              <a:defRPr sz="1600">
                <a:latin typeface="+mn-lt"/>
              </a:defRPr>
            </a:lvl4pPr>
            <a:lvl5pPr marL="1081088" indent="-269875">
              <a:lnSpc>
                <a:spcPct val="100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394725512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55915" y="1716390"/>
            <a:ext cx="9306129" cy="3448155"/>
          </a:xfrm>
        </p:spPr>
        <p:txBody>
          <a:bodyPr anchor="ctr">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5" name="Text Placeholder 4">
            <a:extLst>
              <a:ext uri="{FF2B5EF4-FFF2-40B4-BE49-F238E27FC236}">
                <a16:creationId xmlns:a16="http://schemas.microsoft.com/office/drawing/2014/main" id="{048C26C6-AD7C-E64D-8CA5-ABA28E85579F}"/>
              </a:ext>
            </a:extLst>
          </p:cNvPr>
          <p:cNvSpPr>
            <a:spLocks noGrp="1"/>
          </p:cNvSpPr>
          <p:nvPr>
            <p:ph type="body" sz="quarter" idx="11"/>
          </p:nvPr>
        </p:nvSpPr>
        <p:spPr>
          <a:xfrm>
            <a:off x="6742000" y="5164545"/>
            <a:ext cx="3620044" cy="465138"/>
          </a:xfrm>
        </p:spPr>
        <p:txBody>
          <a:bodyPr anchor="ctr">
            <a:noAutofit/>
          </a:bodyPr>
          <a:lstStyle>
            <a:lvl1pPr marL="0" indent="0" algn="r">
              <a:buNone/>
              <a:defRPr sz="1800">
                <a:solidFill>
                  <a:schemeClr val="accent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dirty="0"/>
              <a:t>Click to edit Master text styles</a:t>
            </a:r>
          </a:p>
        </p:txBody>
      </p:sp>
    </p:spTree>
    <p:extLst>
      <p:ext uri="{BB962C8B-B14F-4D97-AF65-F5344CB8AC3E}">
        <p14:creationId xmlns:p14="http://schemas.microsoft.com/office/powerpoint/2010/main" val="334364613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descr="Logo, icon&#10;&#10;Description automatically generated">
            <a:extLst>
              <a:ext uri="{FF2B5EF4-FFF2-40B4-BE49-F238E27FC236}">
                <a16:creationId xmlns:a16="http://schemas.microsoft.com/office/drawing/2014/main" id="{42727F8D-ECBE-7343-ABD8-29B65D32CAE7}"/>
              </a:ext>
            </a:extLst>
          </p:cNvPr>
          <p:cNvPicPr>
            <a:picLocks noChangeAspect="1"/>
          </p:cNvPicPr>
          <p:nvPr userDrawn="1"/>
        </p:nvPicPr>
        <p:blipFill>
          <a:blip r:embed="rId2">
            <a:alphaModFix amt="20000"/>
          </a:blip>
          <a:stretch>
            <a:fillRect/>
          </a:stretch>
        </p:blipFill>
        <p:spPr>
          <a:xfrm>
            <a:off x="-4213230" y="762001"/>
            <a:ext cx="8460325" cy="5959474"/>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33172041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1DD3D633-9F29-4345-BDE0-8B205AA7329A}"/>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tretch>
            <a:fillRect/>
          </a:stretch>
        </p:blipFill>
        <p:spPr>
          <a:xfrm>
            <a:off x="-1617515" y="1193888"/>
            <a:ext cx="14966756" cy="4470223"/>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25671119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chemeClr val="tx1"/>
                </a:solidFill>
                <a:latin typeface="+mn-lt"/>
                <a:cs typeface="Poppins" pitchFamily="2" charset="77"/>
              </a:defRPr>
            </a:lvl1pPr>
          </a:lstStyle>
          <a:p>
            <a:r>
              <a:rPr lang="en-GB" dirty="0"/>
              <a:t>Click to edit Master title style</a:t>
            </a:r>
            <a:endParaRPr lang="en-FI" dirty="0"/>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1245713" y="1721285"/>
            <a:ext cx="9909967" cy="2291916"/>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5" name="Picture 4" descr="Icon&#10;&#10;Description automatically generated">
            <a:extLst>
              <a:ext uri="{FF2B5EF4-FFF2-40B4-BE49-F238E27FC236}">
                <a16:creationId xmlns:a16="http://schemas.microsoft.com/office/drawing/2014/main" id="{9AF863DA-25C4-9D49-B85F-CC64FBB2B2A3}"/>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54120" y="3193267"/>
            <a:ext cx="11283759" cy="3370197"/>
          </a:xfrm>
          <a:prstGeom prst="rect">
            <a:avLst/>
          </a:prstGeom>
        </p:spPr>
      </p:pic>
    </p:spTree>
    <p:extLst>
      <p:ext uri="{BB962C8B-B14F-4D97-AF65-F5344CB8AC3E}">
        <p14:creationId xmlns:p14="http://schemas.microsoft.com/office/powerpoint/2010/main" val="415042380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334000" y="0"/>
            <a:ext cx="6858000"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89498" y="2385359"/>
            <a:ext cx="3670392" cy="2087282"/>
          </a:xfrm>
        </p:spPr>
        <p:txBody>
          <a:bodyPr anchor="ctr">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154121565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1" y="1766509"/>
            <a:ext cx="6096000" cy="4466645"/>
          </a:xfrm>
        </p:spPr>
        <p:txBody>
          <a:bodyPr/>
          <a:lstStyle/>
          <a:p>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Picture Placeholder 3">
            <a:extLst>
              <a:ext uri="{FF2B5EF4-FFF2-40B4-BE49-F238E27FC236}">
                <a16:creationId xmlns:a16="http://schemas.microsoft.com/office/drawing/2014/main" id="{7F919555-2602-6A42-8DC5-A517697B547C}"/>
              </a:ext>
            </a:extLst>
          </p:cNvPr>
          <p:cNvSpPr>
            <a:spLocks noGrp="1"/>
          </p:cNvSpPr>
          <p:nvPr>
            <p:ph type="pic" sz="quarter" idx="12"/>
          </p:nvPr>
        </p:nvSpPr>
        <p:spPr>
          <a:xfrm>
            <a:off x="6095999" y="382209"/>
            <a:ext cx="6096000" cy="4466645"/>
          </a:xfrm>
        </p:spPr>
        <p:txBody>
          <a:bodyPr/>
          <a:lstStyle/>
          <a:p>
            <a:endParaRPr lang="en-FI"/>
          </a:p>
        </p:txBody>
      </p:sp>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7110412" y="4973066"/>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dirty="0"/>
              <a:t>Click to edit Master text styles</a:t>
            </a:r>
            <a:endParaRPr lang="en-FI" dirty="0"/>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1014045" y="382209"/>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dirty="0"/>
              <a:t>Click to edit Master text styles</a:t>
            </a:r>
            <a:endParaRPr lang="en-FI" dirty="0"/>
          </a:p>
        </p:txBody>
      </p:sp>
    </p:spTree>
    <p:extLst>
      <p:ext uri="{BB962C8B-B14F-4D97-AF65-F5344CB8AC3E}">
        <p14:creationId xmlns:p14="http://schemas.microsoft.com/office/powerpoint/2010/main" val="413917556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3183F0-2D78-F746-89F0-5785A619CB4B}"/>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112655817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7_Title Slide">
    <p:bg>
      <p:bgPr>
        <a:solidFill>
          <a:srgbClr val="EDEDED"/>
        </a:solidFill>
        <a:effectLst/>
      </p:bgPr>
    </p:bg>
    <p:spTree>
      <p:nvGrpSpPr>
        <p:cNvPr id="1" name=""/>
        <p:cNvGrpSpPr/>
        <p:nvPr/>
      </p:nvGrpSpPr>
      <p:grpSpPr>
        <a:xfrm>
          <a:off x="0" y="0"/>
          <a:ext cx="0" cy="0"/>
          <a:chOff x="0" y="0"/>
          <a:chExt cx="0" cy="0"/>
        </a:xfrm>
      </p:grpSpPr>
      <p:pic>
        <p:nvPicPr>
          <p:cNvPr id="5" name="Picture 4" descr="A person holding a plant&#10;&#10;Description automatically generated with medium confidence">
            <a:extLst>
              <a:ext uri="{FF2B5EF4-FFF2-40B4-BE49-F238E27FC236}">
                <a16:creationId xmlns:a16="http://schemas.microsoft.com/office/drawing/2014/main" id="{AB7DCCE5-AE3C-B64D-A0B0-172EFE43E3B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6096000" y="-451305"/>
            <a:ext cx="7848601" cy="9622972"/>
          </a:xfrm>
          <a:custGeom>
            <a:avLst/>
            <a:gdLst>
              <a:gd name="connsiteX0" fmla="*/ 4811486 w 7848601"/>
              <a:gd name="connsiteY0" fmla="*/ 0 h 9622972"/>
              <a:gd name="connsiteX1" fmla="*/ 7690275 w 7848601"/>
              <a:gd name="connsiteY1" fmla="*/ 955872 h 9622972"/>
              <a:gd name="connsiteX2" fmla="*/ 7848601 w 7848601"/>
              <a:gd name="connsiteY2" fmla="*/ 1080292 h 9622972"/>
              <a:gd name="connsiteX3" fmla="*/ 7848601 w 7848601"/>
              <a:gd name="connsiteY3" fmla="*/ 8542680 h 9622972"/>
              <a:gd name="connsiteX4" fmla="*/ 7690275 w 7848601"/>
              <a:gd name="connsiteY4" fmla="*/ 8667100 h 9622972"/>
              <a:gd name="connsiteX5" fmla="*/ 4811486 w 7848601"/>
              <a:gd name="connsiteY5" fmla="*/ 9622972 h 9622972"/>
              <a:gd name="connsiteX6" fmla="*/ 0 w 7848601"/>
              <a:gd name="connsiteY6" fmla="*/ 4811486 h 9622972"/>
              <a:gd name="connsiteX7" fmla="*/ 4811486 w 7848601"/>
              <a:gd name="connsiteY7" fmla="*/ 0 h 962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8601" h="9622972">
                <a:moveTo>
                  <a:pt x="4811486" y="0"/>
                </a:moveTo>
                <a:cubicBezTo>
                  <a:pt x="5891018" y="0"/>
                  <a:pt x="6887514" y="355523"/>
                  <a:pt x="7690275" y="955872"/>
                </a:cubicBezTo>
                <a:lnTo>
                  <a:pt x="7848601" y="1080292"/>
                </a:lnTo>
                <a:lnTo>
                  <a:pt x="7848601" y="8542680"/>
                </a:lnTo>
                <a:lnTo>
                  <a:pt x="7690275" y="8667100"/>
                </a:lnTo>
                <a:cubicBezTo>
                  <a:pt x="6887514" y="9267449"/>
                  <a:pt x="5891018" y="9622972"/>
                  <a:pt x="4811486" y="9622972"/>
                </a:cubicBezTo>
                <a:cubicBezTo>
                  <a:pt x="2154176" y="9622972"/>
                  <a:pt x="0" y="7468796"/>
                  <a:pt x="0" y="4811486"/>
                </a:cubicBezTo>
                <a:cubicBezTo>
                  <a:pt x="0" y="2154176"/>
                  <a:pt x="2154176" y="0"/>
                  <a:pt x="4811486" y="0"/>
                </a:cubicBezTo>
                <a:close/>
              </a:path>
            </a:pathLst>
          </a:custGeom>
        </p:spPr>
      </p:pic>
      <p:sp>
        <p:nvSpPr>
          <p:cNvPr id="9" name="Slide Number Placeholder 8">
            <a:extLst>
              <a:ext uri="{FF2B5EF4-FFF2-40B4-BE49-F238E27FC236}">
                <a16:creationId xmlns:a16="http://schemas.microsoft.com/office/drawing/2014/main" id="{3F08634A-FEA9-A74B-B0F8-F88A643E9F64}"/>
              </a:ext>
            </a:extLst>
          </p:cNvPr>
          <p:cNvSpPr>
            <a:spLocks noGrp="1"/>
          </p:cNvSpPr>
          <p:nvPr>
            <p:ph type="sldNum" sz="quarter" idx="12"/>
          </p:nvPr>
        </p:nvSpPr>
        <p:spPr/>
        <p:txBody>
          <a:bodyPr/>
          <a:lstStyle>
            <a:lvl1pPr>
              <a:defRPr>
                <a:solidFill>
                  <a:schemeClr val="tx1"/>
                </a:solidFill>
              </a:defRPr>
            </a:lvl1pPr>
          </a:lstStyle>
          <a:p>
            <a:fld id="{7D0A3693-5CB6-4B45-8859-D19B56E87773}" type="slidenum">
              <a:rPr lang="en-FI" smtClean="0"/>
              <a:pPr/>
              <a:t>‹#›</a:t>
            </a:fld>
            <a:endParaRPr lang="en-FI"/>
          </a:p>
        </p:txBody>
      </p:sp>
      <p:sp>
        <p:nvSpPr>
          <p:cNvPr id="2" name="Title 1">
            <a:extLst>
              <a:ext uri="{FF2B5EF4-FFF2-40B4-BE49-F238E27FC236}">
                <a16:creationId xmlns:a16="http://schemas.microsoft.com/office/drawing/2014/main" id="{F1930C4F-5584-B448-AB45-F9CA52E8331F}"/>
              </a:ext>
            </a:extLst>
          </p:cNvPr>
          <p:cNvSpPr>
            <a:spLocks noGrp="1"/>
          </p:cNvSpPr>
          <p:nvPr>
            <p:ph type="ctrTitle"/>
          </p:nvPr>
        </p:nvSpPr>
        <p:spPr>
          <a:xfrm>
            <a:off x="1089498" y="1860550"/>
            <a:ext cx="4572000" cy="3136900"/>
          </a:xfrm>
          <a:prstGeom prst="rect">
            <a:avLst/>
          </a:prstGeom>
        </p:spPr>
        <p:txBody>
          <a:bodyPr anchor="ctr">
            <a:normAutofit/>
          </a:bodyPr>
          <a:lstStyle>
            <a:lvl1pPr algn="l">
              <a:defRPr sz="4800" b="1" i="0">
                <a:solidFill>
                  <a:schemeClr val="tx1"/>
                </a:solidFill>
                <a:latin typeface="+mn-lt"/>
              </a:defRPr>
            </a:lvl1pPr>
          </a:lstStyle>
          <a:p>
            <a:r>
              <a:rPr lang="en-GB" dirty="0"/>
              <a:t>Click to edit Master title style</a:t>
            </a:r>
            <a:endParaRPr lang="en-FI" dirty="0"/>
          </a:p>
        </p:txBody>
      </p:sp>
      <p:pic>
        <p:nvPicPr>
          <p:cNvPr id="6" name="Graphic 5">
            <a:extLst>
              <a:ext uri="{FF2B5EF4-FFF2-40B4-BE49-F238E27FC236}">
                <a16:creationId xmlns:a16="http://schemas.microsoft.com/office/drawing/2014/main" id="{ADEBE2C1-E3EC-2D49-A17E-5D9CFE75BA8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264509" y="6392997"/>
            <a:ext cx="533400" cy="266700"/>
          </a:xfrm>
          <a:prstGeom prst="rect">
            <a:avLst/>
          </a:prstGeom>
        </p:spPr>
      </p:pic>
      <p:sp>
        <p:nvSpPr>
          <p:cNvPr id="7" name="TextBox 6">
            <a:extLst>
              <a:ext uri="{FF2B5EF4-FFF2-40B4-BE49-F238E27FC236}">
                <a16:creationId xmlns:a16="http://schemas.microsoft.com/office/drawing/2014/main" id="{D107F666-EC97-C540-A04C-0EAA245F482F}"/>
              </a:ext>
            </a:extLst>
          </p:cNvPr>
          <p:cNvSpPr txBox="1"/>
          <p:nvPr userDrawn="1"/>
        </p:nvSpPr>
        <p:spPr>
          <a:xfrm>
            <a:off x="11687902" y="6385674"/>
            <a:ext cx="416416" cy="307777"/>
          </a:xfrm>
          <a:prstGeom prst="rect">
            <a:avLst/>
          </a:prstGeom>
          <a:noFill/>
        </p:spPr>
        <p:txBody>
          <a:bodyPr wrap="square" rtlCol="0">
            <a:spAutoFit/>
          </a:bodyPr>
          <a:lstStyle/>
          <a:p>
            <a:r>
              <a:rPr lang="en-FI" sz="1400" b="1" i="0" dirty="0">
                <a:solidFill>
                  <a:schemeClr val="bg1"/>
                </a:solidFill>
                <a:latin typeface="Georgia" panose="02040502050405020303" pitchFamily="18" charset="0"/>
                <a:cs typeface="Poppins SemiBold" pitchFamily="2" charset="77"/>
              </a:rPr>
              <a:t>.fi</a:t>
            </a:r>
          </a:p>
        </p:txBody>
      </p:sp>
    </p:spTree>
    <p:extLst>
      <p:ext uri="{BB962C8B-B14F-4D97-AF65-F5344CB8AC3E}">
        <p14:creationId xmlns:p14="http://schemas.microsoft.com/office/powerpoint/2010/main" val="259309601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85400497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9" name="Title 1">
            <a:extLst>
              <a:ext uri="{FF2B5EF4-FFF2-40B4-BE49-F238E27FC236}">
                <a16:creationId xmlns:a16="http://schemas.microsoft.com/office/drawing/2014/main" id="{98E0F1B4-0054-F144-BBE0-FA9FDA0B551A}"/>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10" name="Text Placeholder 4">
            <a:extLst>
              <a:ext uri="{FF2B5EF4-FFF2-40B4-BE49-F238E27FC236}">
                <a16:creationId xmlns:a16="http://schemas.microsoft.com/office/drawing/2014/main" id="{33929152-2197-1345-A5AE-F257CFD5B30D}"/>
              </a:ext>
            </a:extLst>
          </p:cNvPr>
          <p:cNvSpPr>
            <a:spLocks noGrp="1"/>
          </p:cNvSpPr>
          <p:nvPr>
            <p:ph type="body" sz="quarter" idx="11"/>
          </p:nvPr>
        </p:nvSpPr>
        <p:spPr>
          <a:xfrm>
            <a:off x="1245713" y="1721284"/>
            <a:ext cx="485028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11" name="Text Placeholder 4">
            <a:extLst>
              <a:ext uri="{FF2B5EF4-FFF2-40B4-BE49-F238E27FC236}">
                <a16:creationId xmlns:a16="http://schemas.microsoft.com/office/drawing/2014/main" id="{A9C6CF21-D31B-2342-85CD-315CE3D2CB76}"/>
              </a:ext>
            </a:extLst>
          </p:cNvPr>
          <p:cNvSpPr>
            <a:spLocks noGrp="1"/>
          </p:cNvSpPr>
          <p:nvPr>
            <p:ph type="body" sz="quarter" idx="12"/>
          </p:nvPr>
        </p:nvSpPr>
        <p:spPr>
          <a:xfrm>
            <a:off x="6198713" y="1721284"/>
            <a:ext cx="485028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4062520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uva">
    <p:spTree>
      <p:nvGrpSpPr>
        <p:cNvPr id="1" name=""/>
        <p:cNvGrpSpPr/>
        <p:nvPr/>
      </p:nvGrpSpPr>
      <p:grpSpPr>
        <a:xfrm>
          <a:off x="0" y="0"/>
          <a:ext cx="0" cy="0"/>
          <a:chOff x="0" y="0"/>
          <a:chExt cx="0" cy="0"/>
        </a:xfrm>
      </p:grpSpPr>
      <p:sp>
        <p:nvSpPr>
          <p:cNvPr id="8" name="Kuvan paikkamerkki 8"/>
          <p:cNvSpPr>
            <a:spLocks noGrp="1"/>
          </p:cNvSpPr>
          <p:nvPr>
            <p:ph type="pic" sz="quarter" idx="14"/>
          </p:nvPr>
        </p:nvSpPr>
        <p:spPr>
          <a:xfrm>
            <a:off x="721784" y="537030"/>
            <a:ext cx="10744501" cy="5644924"/>
          </a:xfrm>
          <a:solidFill>
            <a:srgbClr val="EAEAEA"/>
          </a:solidFill>
        </p:spPr>
        <p:txBody>
          <a:bodyPr/>
          <a:lstStyle>
            <a:lvl1pPr marL="0" indent="0">
              <a:buFontTx/>
              <a:buNone/>
              <a:defRPr/>
            </a:lvl1pPr>
          </a:lstStyle>
          <a:p>
            <a:r>
              <a:rPr lang="fi-FI"/>
              <a:t>Lisää kuva napsauttamalla kuvaketta</a:t>
            </a:r>
            <a:endParaRPr lang="fi-FI" dirty="0"/>
          </a:p>
        </p:txBody>
      </p:sp>
      <p:sp>
        <p:nvSpPr>
          <p:cNvPr id="2" name="Otsikko 1"/>
          <p:cNvSpPr>
            <a:spLocks noGrp="1"/>
          </p:cNvSpPr>
          <p:nvPr>
            <p:ph type="ctrTitle" hasCustomPrompt="1"/>
          </p:nvPr>
        </p:nvSpPr>
        <p:spPr>
          <a:xfrm>
            <a:off x="1017600" y="676800"/>
            <a:ext cx="10166965" cy="2536176"/>
          </a:xfrm>
        </p:spPr>
        <p:txBody>
          <a:bodyPr/>
          <a:lstStyle>
            <a:lvl1pPr>
              <a:defRPr cap="none" baseline="0">
                <a:solidFill>
                  <a:srgbClr val="FFFFFF"/>
                </a:solidFill>
              </a:defRPr>
            </a:lvl1pPr>
          </a:lstStyle>
          <a:p>
            <a:r>
              <a:rPr lang="fi-FI" dirty="0"/>
              <a:t>Lisää otsikko</a:t>
            </a:r>
          </a:p>
        </p:txBody>
      </p:sp>
      <p:sp>
        <p:nvSpPr>
          <p:cNvPr id="3" name="Alaotsikko 2"/>
          <p:cNvSpPr>
            <a:spLocks noGrp="1"/>
          </p:cNvSpPr>
          <p:nvPr>
            <p:ph type="subTitle" idx="1" hasCustomPrompt="1"/>
          </p:nvPr>
        </p:nvSpPr>
        <p:spPr>
          <a:xfrm>
            <a:off x="1017600" y="4725144"/>
            <a:ext cx="8534400" cy="1261999"/>
          </a:xfrm>
        </p:spPr>
        <p:txBody>
          <a:bodyPr anchor="b" anchorCtr="0">
            <a:noAutofit/>
          </a:bodyPr>
          <a:lstStyle>
            <a:lvl1pPr marL="0" indent="0" algn="l">
              <a:buNone/>
              <a:defRPr sz="1600" baseline="0">
                <a:solidFill>
                  <a:srgbClr val="FFFFFF"/>
                </a:solidFill>
                <a:latin typeface="Arial Rounded MT Lt"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p>
            <a:fld id="{92AB73D4-F7BE-4945-8CCF-8E6473D85D2F}" type="datetime1">
              <a:rPr lang="fi-FI" smtClean="0"/>
              <a:t>22.9.2022</a:t>
            </a:fld>
            <a:endParaRPr lang="fi-FI" dirty="0"/>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0056125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55915" y="1704922"/>
            <a:ext cx="9306129" cy="3448155"/>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5" name="Text Placeholder 4">
            <a:extLst>
              <a:ext uri="{FF2B5EF4-FFF2-40B4-BE49-F238E27FC236}">
                <a16:creationId xmlns:a16="http://schemas.microsoft.com/office/drawing/2014/main" id="{A8968230-B079-BD43-9168-14687771DCFF}"/>
              </a:ext>
            </a:extLst>
          </p:cNvPr>
          <p:cNvSpPr>
            <a:spLocks noGrp="1"/>
          </p:cNvSpPr>
          <p:nvPr>
            <p:ph type="body" sz="quarter" idx="11"/>
          </p:nvPr>
        </p:nvSpPr>
        <p:spPr>
          <a:xfrm>
            <a:off x="6713902" y="5153077"/>
            <a:ext cx="3620044" cy="465138"/>
          </a:xfrm>
        </p:spPr>
        <p:txBody>
          <a:bodyPr anchor="ctr">
            <a:noAutofit/>
          </a:bodyPr>
          <a:lstStyle>
            <a:lvl1pPr marL="0" indent="0" algn="r">
              <a:buNone/>
              <a:defRPr sz="1800">
                <a:solidFill>
                  <a:schemeClr val="bg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a:t>Click to edit Master text styles</a:t>
            </a:r>
          </a:p>
        </p:txBody>
      </p:sp>
    </p:spTree>
    <p:extLst>
      <p:ext uri="{BB962C8B-B14F-4D97-AF65-F5344CB8AC3E}">
        <p14:creationId xmlns:p14="http://schemas.microsoft.com/office/powerpoint/2010/main" val="278517381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descr="Logo, icon&#10;&#10;Description automatically generated">
            <a:extLst>
              <a:ext uri="{FF2B5EF4-FFF2-40B4-BE49-F238E27FC236}">
                <a16:creationId xmlns:a16="http://schemas.microsoft.com/office/drawing/2014/main" id="{42727F8D-ECBE-7343-ABD8-29B65D32CAE7}"/>
              </a:ext>
            </a:extLst>
          </p:cNvPr>
          <p:cNvPicPr>
            <a:picLocks noChangeAspect="1"/>
          </p:cNvPicPr>
          <p:nvPr userDrawn="1"/>
        </p:nvPicPr>
        <p:blipFill>
          <a:blip r:embed="rId2">
            <a:biLevel thresh="50000"/>
            <a:alphaModFix amt="5000"/>
          </a:blip>
          <a:stretch>
            <a:fillRect/>
          </a:stretch>
        </p:blipFill>
        <p:spPr>
          <a:xfrm>
            <a:off x="-4213230" y="762001"/>
            <a:ext cx="8460325" cy="5959474"/>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53748291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6BCE3760-8347-D24A-BE4B-48BFDA5927B4}"/>
              </a:ext>
            </a:extLst>
          </p:cNvPr>
          <p:cNvPicPr>
            <a:picLocks noChangeAspect="1"/>
          </p:cNvPicPr>
          <p:nvPr userDrawn="1"/>
        </p:nvPicPr>
        <p:blipFill>
          <a:blip r:embed="rId2" cstate="screen">
            <a:biLevel thresh="50000"/>
            <a:alphaModFix amt="5000"/>
            <a:extLst>
              <a:ext uri="{28A0092B-C50C-407E-A947-70E740481C1C}">
                <a14:useLocalDpi xmlns:a14="http://schemas.microsoft.com/office/drawing/2010/main"/>
              </a:ext>
            </a:extLst>
          </a:blip>
          <a:stretch>
            <a:fillRect/>
          </a:stretch>
        </p:blipFill>
        <p:spPr>
          <a:xfrm>
            <a:off x="-1617515" y="1193888"/>
            <a:ext cx="14966756" cy="4470223"/>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23824163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chemeClr val="bg1"/>
                </a:solidFill>
                <a:latin typeface="+mn-lt"/>
                <a:cs typeface="Poppins" pitchFamily="2" charset="77"/>
              </a:defRPr>
            </a:lvl1pPr>
          </a:lstStyle>
          <a:p>
            <a:r>
              <a:rPr lang="en-GB"/>
              <a:t>Click to edit Master title style</a:t>
            </a:r>
            <a:endParaRPr lang="en-FI"/>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1245713" y="1721285"/>
            <a:ext cx="9909967" cy="2291916"/>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5" name="Picture 4" descr="Icon&#10;&#10;Description automatically generated">
            <a:extLst>
              <a:ext uri="{FF2B5EF4-FFF2-40B4-BE49-F238E27FC236}">
                <a16:creationId xmlns:a16="http://schemas.microsoft.com/office/drawing/2014/main" id="{9AF863DA-25C4-9D49-B85F-CC64FBB2B2A3}"/>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54120" y="3193267"/>
            <a:ext cx="11283759" cy="3370197"/>
          </a:xfrm>
          <a:prstGeom prst="rect">
            <a:avLst/>
          </a:prstGeom>
        </p:spPr>
      </p:pic>
    </p:spTree>
    <p:extLst>
      <p:ext uri="{BB962C8B-B14F-4D97-AF65-F5344CB8AC3E}">
        <p14:creationId xmlns:p14="http://schemas.microsoft.com/office/powerpoint/2010/main" val="26277119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334000" y="0"/>
            <a:ext cx="6858000"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89498"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196897424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1" y="1766509"/>
            <a:ext cx="6096000" cy="4466645"/>
          </a:xfrm>
        </p:spPr>
        <p:txBody>
          <a:bodyPr/>
          <a:lstStyle/>
          <a:p>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Picture Placeholder 3">
            <a:extLst>
              <a:ext uri="{FF2B5EF4-FFF2-40B4-BE49-F238E27FC236}">
                <a16:creationId xmlns:a16="http://schemas.microsoft.com/office/drawing/2014/main" id="{7F919555-2602-6A42-8DC5-A517697B547C}"/>
              </a:ext>
            </a:extLst>
          </p:cNvPr>
          <p:cNvSpPr>
            <a:spLocks noGrp="1"/>
          </p:cNvSpPr>
          <p:nvPr>
            <p:ph type="pic" sz="quarter" idx="12"/>
          </p:nvPr>
        </p:nvSpPr>
        <p:spPr>
          <a:xfrm>
            <a:off x="6096000" y="382209"/>
            <a:ext cx="6096000" cy="4466645"/>
          </a:xfrm>
        </p:spPr>
        <p:txBody>
          <a:bodyPr/>
          <a:lstStyle/>
          <a:p>
            <a:endParaRPr lang="en-FI"/>
          </a:p>
        </p:txBody>
      </p:sp>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7110780" y="4973066"/>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1014045" y="382209"/>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Tree>
    <p:extLst>
      <p:ext uri="{BB962C8B-B14F-4D97-AF65-F5344CB8AC3E}">
        <p14:creationId xmlns:p14="http://schemas.microsoft.com/office/powerpoint/2010/main" val="63279135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3183F0-2D78-F746-89F0-5785A619CB4B}"/>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112279630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425891328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9" name="Title 1">
            <a:extLst>
              <a:ext uri="{FF2B5EF4-FFF2-40B4-BE49-F238E27FC236}">
                <a16:creationId xmlns:a16="http://schemas.microsoft.com/office/drawing/2014/main" id="{98E0F1B4-0054-F144-BBE0-FA9FDA0B551A}"/>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10" name="Text Placeholder 4">
            <a:extLst>
              <a:ext uri="{FF2B5EF4-FFF2-40B4-BE49-F238E27FC236}">
                <a16:creationId xmlns:a16="http://schemas.microsoft.com/office/drawing/2014/main" id="{33929152-2197-1345-A5AE-F257CFD5B30D}"/>
              </a:ext>
            </a:extLst>
          </p:cNvPr>
          <p:cNvSpPr>
            <a:spLocks noGrp="1"/>
          </p:cNvSpPr>
          <p:nvPr>
            <p:ph type="body" sz="quarter" idx="11"/>
          </p:nvPr>
        </p:nvSpPr>
        <p:spPr>
          <a:xfrm>
            <a:off x="1245713" y="1721284"/>
            <a:ext cx="485028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11" name="Text Placeholder 4">
            <a:extLst>
              <a:ext uri="{FF2B5EF4-FFF2-40B4-BE49-F238E27FC236}">
                <a16:creationId xmlns:a16="http://schemas.microsoft.com/office/drawing/2014/main" id="{A9C6CF21-D31B-2342-85CD-315CE3D2CB76}"/>
              </a:ext>
            </a:extLst>
          </p:cNvPr>
          <p:cNvSpPr>
            <a:spLocks noGrp="1"/>
          </p:cNvSpPr>
          <p:nvPr>
            <p:ph type="body" sz="quarter" idx="12"/>
          </p:nvPr>
        </p:nvSpPr>
        <p:spPr>
          <a:xfrm>
            <a:off x="6198713" y="1721284"/>
            <a:ext cx="485028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91051080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55915" y="1704922"/>
            <a:ext cx="9306129" cy="3448155"/>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5" name="Text Placeholder 4">
            <a:extLst>
              <a:ext uri="{FF2B5EF4-FFF2-40B4-BE49-F238E27FC236}">
                <a16:creationId xmlns:a16="http://schemas.microsoft.com/office/drawing/2014/main" id="{A8968230-B079-BD43-9168-14687771DCFF}"/>
              </a:ext>
            </a:extLst>
          </p:cNvPr>
          <p:cNvSpPr>
            <a:spLocks noGrp="1"/>
          </p:cNvSpPr>
          <p:nvPr>
            <p:ph type="body" sz="quarter" idx="11"/>
          </p:nvPr>
        </p:nvSpPr>
        <p:spPr>
          <a:xfrm>
            <a:off x="6713902" y="5153077"/>
            <a:ext cx="3620044" cy="465138"/>
          </a:xfrm>
        </p:spPr>
        <p:txBody>
          <a:bodyPr anchor="ctr">
            <a:noAutofit/>
          </a:bodyPr>
          <a:lstStyle>
            <a:lvl1pPr marL="0" indent="0" algn="r">
              <a:buNone/>
              <a:defRPr sz="1800">
                <a:solidFill>
                  <a:schemeClr val="bg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a:t>Click to edit Master text styles</a:t>
            </a:r>
          </a:p>
        </p:txBody>
      </p:sp>
    </p:spTree>
    <p:extLst>
      <p:ext uri="{BB962C8B-B14F-4D97-AF65-F5344CB8AC3E}">
        <p14:creationId xmlns:p14="http://schemas.microsoft.com/office/powerpoint/2010/main" val="3968247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Sisältöluettel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355600" indent="-355600">
              <a:buFont typeface="+mj-lt"/>
              <a:buAutoNum type="arabicPeriod"/>
              <a:defRPr/>
            </a:lvl1pPr>
            <a:lvl2pPr marL="623888" indent="-268288">
              <a:buFont typeface="Arial" panose="020B0604020202020204" pitchFamily="34" charset="0"/>
              <a:buChar char="•"/>
              <a:defRPr/>
            </a:lvl2pPr>
            <a:lvl3pPr marL="900113" indent="-276225">
              <a:buFont typeface="Arial" panose="020B0604020202020204" pitchFamily="34" charset="0"/>
              <a:buChar char="•"/>
              <a:defRPr/>
            </a:lvl3pPr>
            <a:lvl4pPr marL="1168400" indent="-268288">
              <a:buFont typeface="Arial" panose="020B0604020202020204" pitchFamily="34" charset="0"/>
              <a:buChar char="•"/>
              <a:defRPr/>
            </a:lvl4pPr>
            <a:lvl5pPr marL="1436688"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37A150B7-2352-4B9D-BDAF-068652F32BFA}"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152568783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descr="Logo, icon&#10;&#10;Description automatically generated">
            <a:extLst>
              <a:ext uri="{FF2B5EF4-FFF2-40B4-BE49-F238E27FC236}">
                <a16:creationId xmlns:a16="http://schemas.microsoft.com/office/drawing/2014/main" id="{42727F8D-ECBE-7343-ABD8-29B65D32CAE7}"/>
              </a:ext>
            </a:extLst>
          </p:cNvPr>
          <p:cNvPicPr>
            <a:picLocks noChangeAspect="1"/>
          </p:cNvPicPr>
          <p:nvPr userDrawn="1"/>
        </p:nvPicPr>
        <p:blipFill>
          <a:blip r:embed="rId2">
            <a:biLevel thresh="50000"/>
            <a:alphaModFix amt="5000"/>
          </a:blip>
          <a:stretch>
            <a:fillRect/>
          </a:stretch>
        </p:blipFill>
        <p:spPr>
          <a:xfrm>
            <a:off x="-4213230" y="762001"/>
            <a:ext cx="8460325" cy="5959474"/>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427727362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6BCE3760-8347-D24A-BE4B-48BFDA5927B4}"/>
              </a:ext>
            </a:extLst>
          </p:cNvPr>
          <p:cNvPicPr>
            <a:picLocks noChangeAspect="1"/>
          </p:cNvPicPr>
          <p:nvPr userDrawn="1"/>
        </p:nvPicPr>
        <p:blipFill>
          <a:blip r:embed="rId2" cstate="screen">
            <a:biLevel thresh="50000"/>
            <a:alphaModFix amt="5000"/>
            <a:extLst>
              <a:ext uri="{28A0092B-C50C-407E-A947-70E740481C1C}">
                <a14:useLocalDpi xmlns:a14="http://schemas.microsoft.com/office/drawing/2010/main"/>
              </a:ext>
            </a:extLst>
          </a:blip>
          <a:stretch>
            <a:fillRect/>
          </a:stretch>
        </p:blipFill>
        <p:spPr>
          <a:xfrm>
            <a:off x="-1617515" y="1193888"/>
            <a:ext cx="14966756" cy="4470223"/>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78761220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chemeClr val="bg1"/>
                </a:solidFill>
                <a:latin typeface="+mn-lt"/>
                <a:cs typeface="Poppins" pitchFamily="2" charset="77"/>
              </a:defRPr>
            </a:lvl1pPr>
          </a:lstStyle>
          <a:p>
            <a:r>
              <a:rPr lang="en-GB"/>
              <a:t>Click to edit Master title style</a:t>
            </a:r>
            <a:endParaRPr lang="en-FI"/>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1245713" y="1721285"/>
            <a:ext cx="9909967" cy="2291916"/>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5" name="Picture 4" descr="Icon&#10;&#10;Description automatically generated">
            <a:extLst>
              <a:ext uri="{FF2B5EF4-FFF2-40B4-BE49-F238E27FC236}">
                <a16:creationId xmlns:a16="http://schemas.microsoft.com/office/drawing/2014/main" id="{9AF863DA-25C4-9D49-B85F-CC64FBB2B2A3}"/>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54120" y="3193267"/>
            <a:ext cx="11283759" cy="3370197"/>
          </a:xfrm>
          <a:prstGeom prst="rect">
            <a:avLst/>
          </a:prstGeom>
        </p:spPr>
      </p:pic>
    </p:spTree>
    <p:extLst>
      <p:ext uri="{BB962C8B-B14F-4D97-AF65-F5344CB8AC3E}">
        <p14:creationId xmlns:p14="http://schemas.microsoft.com/office/powerpoint/2010/main" val="27087146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334000" y="0"/>
            <a:ext cx="6858000"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89498"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1574458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1" y="1766509"/>
            <a:ext cx="6096000" cy="4466645"/>
          </a:xfrm>
        </p:spPr>
        <p:txBody>
          <a:bodyPr/>
          <a:lstStyle/>
          <a:p>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Picture Placeholder 3">
            <a:extLst>
              <a:ext uri="{FF2B5EF4-FFF2-40B4-BE49-F238E27FC236}">
                <a16:creationId xmlns:a16="http://schemas.microsoft.com/office/drawing/2014/main" id="{7F919555-2602-6A42-8DC5-A517697B547C}"/>
              </a:ext>
            </a:extLst>
          </p:cNvPr>
          <p:cNvSpPr>
            <a:spLocks noGrp="1"/>
          </p:cNvSpPr>
          <p:nvPr>
            <p:ph type="pic" sz="quarter" idx="12"/>
          </p:nvPr>
        </p:nvSpPr>
        <p:spPr>
          <a:xfrm>
            <a:off x="6096000" y="382209"/>
            <a:ext cx="6096000" cy="4466645"/>
          </a:xfrm>
        </p:spPr>
        <p:txBody>
          <a:bodyPr/>
          <a:lstStyle/>
          <a:p>
            <a:endParaRPr lang="en-FI"/>
          </a:p>
        </p:txBody>
      </p:sp>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7110780" y="4973066"/>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1014045" y="382209"/>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Tree>
    <p:extLst>
      <p:ext uri="{BB962C8B-B14F-4D97-AF65-F5344CB8AC3E}">
        <p14:creationId xmlns:p14="http://schemas.microsoft.com/office/powerpoint/2010/main" val="50901154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3183F0-2D78-F746-89F0-5785A619CB4B}"/>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128726026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1100F4-4EA8-814B-ACF3-E00E727333D6}"/>
              </a:ext>
            </a:extLst>
          </p:cNvPr>
          <p:cNvSpPr>
            <a:spLocks noGrp="1"/>
          </p:cNvSpPr>
          <p:nvPr>
            <p:ph type="dt" sz="half" idx="10"/>
          </p:nvPr>
        </p:nvSpPr>
        <p:spPr/>
        <p:txBody>
          <a:bodyPr/>
          <a:lstStyle/>
          <a:p>
            <a:fld id="{47D02D12-EF6C-C442-90B1-1C70099401F6}" type="datetime1">
              <a:rPr lang="fi-FI" smtClean="0"/>
              <a:t>22.9.2022</a:t>
            </a:fld>
            <a:endParaRPr lang="en-FI" dirty="0"/>
          </a:p>
        </p:txBody>
      </p:sp>
      <p:sp>
        <p:nvSpPr>
          <p:cNvPr id="3" name="Footer Placeholder 2">
            <a:extLst>
              <a:ext uri="{FF2B5EF4-FFF2-40B4-BE49-F238E27FC236}">
                <a16:creationId xmlns:a16="http://schemas.microsoft.com/office/drawing/2014/main" id="{B5EA4670-60B6-EC4C-9D65-FF083FC927AD}"/>
              </a:ext>
            </a:extLst>
          </p:cNvPr>
          <p:cNvSpPr>
            <a:spLocks noGrp="1"/>
          </p:cNvSpPr>
          <p:nvPr>
            <p:ph type="ftr" sz="quarter" idx="11"/>
          </p:nvPr>
        </p:nvSpPr>
        <p:spPr/>
        <p:txBody>
          <a:bodyPr/>
          <a:lstStyle/>
          <a:p>
            <a:r>
              <a:rPr lang="en-GB"/>
              <a:t>Suomen Mielenterveys ry – Psykisk Hälsa Finland rf 
</a:t>
            </a:r>
            <a:endParaRPr lang="en-FI" dirty="0"/>
          </a:p>
        </p:txBody>
      </p:sp>
      <p:grpSp>
        <p:nvGrpSpPr>
          <p:cNvPr id="10" name="Group 9">
            <a:extLst>
              <a:ext uri="{FF2B5EF4-FFF2-40B4-BE49-F238E27FC236}">
                <a16:creationId xmlns:a16="http://schemas.microsoft.com/office/drawing/2014/main" id="{66487E84-75EB-664B-AC32-026403DB6617}"/>
              </a:ext>
            </a:extLst>
          </p:cNvPr>
          <p:cNvGrpSpPr/>
          <p:nvPr userDrawn="1"/>
        </p:nvGrpSpPr>
        <p:grpSpPr>
          <a:xfrm>
            <a:off x="981528" y="943429"/>
            <a:ext cx="3380015" cy="1835274"/>
            <a:chOff x="981528" y="943429"/>
            <a:chExt cx="3380015" cy="1835274"/>
          </a:xfrm>
        </p:grpSpPr>
        <p:pic>
          <p:nvPicPr>
            <p:cNvPr id="11" name="Graphic 10">
              <a:extLst>
                <a:ext uri="{FF2B5EF4-FFF2-40B4-BE49-F238E27FC236}">
                  <a16:creationId xmlns:a16="http://schemas.microsoft.com/office/drawing/2014/main" id="{AF623626-222D-5645-9BD5-1548989713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528" y="943429"/>
              <a:ext cx="3380014" cy="1690007"/>
            </a:xfrm>
            <a:prstGeom prst="rect">
              <a:avLst/>
            </a:prstGeom>
          </p:spPr>
        </p:pic>
        <p:sp>
          <p:nvSpPr>
            <p:cNvPr id="12" name="TextBox 11">
              <a:extLst>
                <a:ext uri="{FF2B5EF4-FFF2-40B4-BE49-F238E27FC236}">
                  <a16:creationId xmlns:a16="http://schemas.microsoft.com/office/drawing/2014/main" id="{E97715FD-DFB7-D147-A6AF-5B0C087BAB19}"/>
                </a:ext>
              </a:extLst>
            </p:cNvPr>
            <p:cNvSpPr txBox="1"/>
            <p:nvPr/>
          </p:nvSpPr>
          <p:spPr>
            <a:xfrm>
              <a:off x="981529" y="2409371"/>
              <a:ext cx="3380014" cy="369332"/>
            </a:xfrm>
            <a:prstGeom prst="rect">
              <a:avLst/>
            </a:prstGeom>
            <a:noFill/>
          </p:spPr>
          <p:txBody>
            <a:bodyPr wrap="square" rtlCol="0" anchor="t">
              <a:spAutoFit/>
            </a:bodyPr>
            <a:lstStyle/>
            <a:p>
              <a:pPr algn="ctr"/>
              <a:r>
                <a:rPr lang="en-FI" b="1" dirty="0">
                  <a:solidFill>
                    <a:schemeClr val="bg1"/>
                  </a:solidFill>
                  <a:latin typeface="Georgia" panose="02040502050405020303" pitchFamily="18" charset="0"/>
                  <a:cs typeface="Poppins" pitchFamily="2" charset="77"/>
                </a:rPr>
                <a:t>Suomen Mielenterveys ry</a:t>
              </a:r>
            </a:p>
          </p:txBody>
        </p:sp>
      </p:grpSp>
    </p:spTree>
    <p:extLst>
      <p:ext uri="{BB962C8B-B14F-4D97-AF65-F5344CB8AC3E}">
        <p14:creationId xmlns:p14="http://schemas.microsoft.com/office/powerpoint/2010/main" val="162142058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EA96E49C-420E-ED4E-9B3C-5FB9931BDB5D}"/>
              </a:ext>
            </a:extLst>
          </p:cNvPr>
          <p:cNvSpPr>
            <a:spLocks noGrp="1"/>
          </p:cNvSpPr>
          <p:nvPr>
            <p:ph type="dt" sz="half" idx="10"/>
          </p:nvPr>
        </p:nvSpPr>
        <p:spPr/>
        <p:txBody>
          <a:bodyPr/>
          <a:lstStyle/>
          <a:p>
            <a:fld id="{A16F4EBA-0DC3-9747-A3CB-4328135FD6AB}" type="datetime1">
              <a:rPr lang="fi-FI" smtClean="0"/>
              <a:t>22.9.2022</a:t>
            </a:fld>
            <a:endParaRPr lang="en-FI" dirty="0"/>
          </a:p>
        </p:txBody>
      </p:sp>
      <p:sp>
        <p:nvSpPr>
          <p:cNvPr id="10" name="Footer Placeholder 9">
            <a:extLst>
              <a:ext uri="{FF2B5EF4-FFF2-40B4-BE49-F238E27FC236}">
                <a16:creationId xmlns:a16="http://schemas.microsoft.com/office/drawing/2014/main" id="{AE8DD876-5F27-7C43-93CB-5E0F55D9D47D}"/>
              </a:ext>
            </a:extLst>
          </p:cNvPr>
          <p:cNvSpPr>
            <a:spLocks noGrp="1"/>
          </p:cNvSpPr>
          <p:nvPr>
            <p:ph type="ftr" sz="quarter" idx="11"/>
          </p:nvPr>
        </p:nvSpPr>
        <p:spPr/>
        <p:txBody>
          <a:bodyPr/>
          <a:lstStyle/>
          <a:p>
            <a:r>
              <a:rPr lang="en-GB"/>
              <a:t>Suomen Mielenterveys ry – Psykisk Hälsa Finland rf 
</a:t>
            </a:r>
            <a:endParaRPr lang="en-FI" dirty="0"/>
          </a:p>
        </p:txBody>
      </p:sp>
      <p:grpSp>
        <p:nvGrpSpPr>
          <p:cNvPr id="12" name="Group 11">
            <a:extLst>
              <a:ext uri="{FF2B5EF4-FFF2-40B4-BE49-F238E27FC236}">
                <a16:creationId xmlns:a16="http://schemas.microsoft.com/office/drawing/2014/main" id="{BFFC0A05-1B43-CE46-B3E7-C41C2A045D1B}"/>
              </a:ext>
            </a:extLst>
          </p:cNvPr>
          <p:cNvGrpSpPr/>
          <p:nvPr userDrawn="1"/>
        </p:nvGrpSpPr>
        <p:grpSpPr>
          <a:xfrm>
            <a:off x="981528" y="943429"/>
            <a:ext cx="3380015" cy="1835274"/>
            <a:chOff x="981528" y="943429"/>
            <a:chExt cx="3380015" cy="1835274"/>
          </a:xfrm>
        </p:grpSpPr>
        <p:pic>
          <p:nvPicPr>
            <p:cNvPr id="13" name="Graphic 12">
              <a:extLst>
                <a:ext uri="{FF2B5EF4-FFF2-40B4-BE49-F238E27FC236}">
                  <a16:creationId xmlns:a16="http://schemas.microsoft.com/office/drawing/2014/main" id="{82FE7D97-9FD9-594F-B5A2-F6828DDDD0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528" y="943429"/>
              <a:ext cx="3380014" cy="1690007"/>
            </a:xfrm>
            <a:prstGeom prst="rect">
              <a:avLst/>
            </a:prstGeom>
          </p:spPr>
        </p:pic>
        <p:sp>
          <p:nvSpPr>
            <p:cNvPr id="14" name="TextBox 13">
              <a:extLst>
                <a:ext uri="{FF2B5EF4-FFF2-40B4-BE49-F238E27FC236}">
                  <a16:creationId xmlns:a16="http://schemas.microsoft.com/office/drawing/2014/main" id="{D022A086-B579-3F4E-924B-C6C999B7785F}"/>
                </a:ext>
              </a:extLst>
            </p:cNvPr>
            <p:cNvSpPr txBox="1"/>
            <p:nvPr/>
          </p:nvSpPr>
          <p:spPr>
            <a:xfrm>
              <a:off x="981529" y="2409371"/>
              <a:ext cx="3380014" cy="369332"/>
            </a:xfrm>
            <a:prstGeom prst="rect">
              <a:avLst/>
            </a:prstGeom>
            <a:noFill/>
          </p:spPr>
          <p:txBody>
            <a:bodyPr wrap="square" rtlCol="0" anchor="t">
              <a:spAutoFit/>
            </a:bodyPr>
            <a:lstStyle/>
            <a:p>
              <a:pPr algn="ctr"/>
              <a:r>
                <a:rPr lang="en-FI" b="1" dirty="0">
                  <a:solidFill>
                    <a:schemeClr val="bg1"/>
                  </a:solidFill>
                  <a:latin typeface="Georgia" panose="02040502050405020303" pitchFamily="18" charset="0"/>
                  <a:cs typeface="Poppins" pitchFamily="2" charset="77"/>
                </a:rPr>
                <a:t>Suomen Mielenterveys ry</a:t>
              </a:r>
            </a:p>
          </p:txBody>
        </p:sp>
      </p:grpSp>
    </p:spTree>
    <p:extLst>
      <p:ext uri="{BB962C8B-B14F-4D97-AF65-F5344CB8AC3E}">
        <p14:creationId xmlns:p14="http://schemas.microsoft.com/office/powerpoint/2010/main" val="307971347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FBF18C-1DFD-3343-8D01-B344035000E6}"/>
              </a:ext>
            </a:extLst>
          </p:cNvPr>
          <p:cNvSpPr>
            <a:spLocks noGrp="1"/>
          </p:cNvSpPr>
          <p:nvPr>
            <p:ph type="dt" sz="half" idx="10"/>
          </p:nvPr>
        </p:nvSpPr>
        <p:spPr/>
        <p:txBody>
          <a:bodyPr/>
          <a:lstStyle/>
          <a:p>
            <a:fld id="{344F16EB-EDE0-324F-8FBF-B55427BEDB90}" type="datetime1">
              <a:rPr lang="fi-FI" smtClean="0"/>
              <a:t>22.9.2022</a:t>
            </a:fld>
            <a:endParaRPr lang="en-FI" dirty="0"/>
          </a:p>
        </p:txBody>
      </p:sp>
      <p:sp>
        <p:nvSpPr>
          <p:cNvPr id="3" name="Footer Placeholder 2">
            <a:extLst>
              <a:ext uri="{FF2B5EF4-FFF2-40B4-BE49-F238E27FC236}">
                <a16:creationId xmlns:a16="http://schemas.microsoft.com/office/drawing/2014/main" id="{1302DF97-99CE-8544-AD00-BF0ED008309F}"/>
              </a:ext>
            </a:extLst>
          </p:cNvPr>
          <p:cNvSpPr>
            <a:spLocks noGrp="1"/>
          </p:cNvSpPr>
          <p:nvPr>
            <p:ph type="ftr" sz="quarter" idx="11"/>
          </p:nvPr>
        </p:nvSpPr>
        <p:spPr/>
        <p:txBody>
          <a:bodyPr/>
          <a:lstStyle/>
          <a:p>
            <a:r>
              <a:rPr lang="en-GB"/>
              <a:t>Suomen Mielenterveys ry – Psykisk Hälsa Finland rf 
</a:t>
            </a:r>
            <a:endParaRPr lang="en-FI" dirty="0"/>
          </a:p>
        </p:txBody>
      </p:sp>
      <p:grpSp>
        <p:nvGrpSpPr>
          <p:cNvPr id="8" name="Group 7">
            <a:extLst>
              <a:ext uri="{FF2B5EF4-FFF2-40B4-BE49-F238E27FC236}">
                <a16:creationId xmlns:a16="http://schemas.microsoft.com/office/drawing/2014/main" id="{7FAE13C4-D162-4A40-B351-18448F011624}"/>
              </a:ext>
            </a:extLst>
          </p:cNvPr>
          <p:cNvGrpSpPr/>
          <p:nvPr userDrawn="1"/>
        </p:nvGrpSpPr>
        <p:grpSpPr>
          <a:xfrm>
            <a:off x="981528" y="943429"/>
            <a:ext cx="3380015" cy="1835274"/>
            <a:chOff x="981528" y="943429"/>
            <a:chExt cx="3380015" cy="1835274"/>
          </a:xfrm>
        </p:grpSpPr>
        <p:pic>
          <p:nvPicPr>
            <p:cNvPr id="9" name="Graphic 8">
              <a:extLst>
                <a:ext uri="{FF2B5EF4-FFF2-40B4-BE49-F238E27FC236}">
                  <a16:creationId xmlns:a16="http://schemas.microsoft.com/office/drawing/2014/main" id="{32A42BB3-46A3-C34B-BE31-53119C9A1B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528" y="943429"/>
              <a:ext cx="3380014" cy="1690007"/>
            </a:xfrm>
            <a:prstGeom prst="rect">
              <a:avLst/>
            </a:prstGeom>
          </p:spPr>
        </p:pic>
        <p:sp>
          <p:nvSpPr>
            <p:cNvPr id="10" name="TextBox 9">
              <a:extLst>
                <a:ext uri="{FF2B5EF4-FFF2-40B4-BE49-F238E27FC236}">
                  <a16:creationId xmlns:a16="http://schemas.microsoft.com/office/drawing/2014/main" id="{C402CB4B-1F12-C74D-A4CD-6A776840674D}"/>
                </a:ext>
              </a:extLst>
            </p:cNvPr>
            <p:cNvSpPr txBox="1"/>
            <p:nvPr/>
          </p:nvSpPr>
          <p:spPr>
            <a:xfrm>
              <a:off x="981529" y="2409371"/>
              <a:ext cx="3380014" cy="369332"/>
            </a:xfrm>
            <a:prstGeom prst="rect">
              <a:avLst/>
            </a:prstGeom>
            <a:noFill/>
          </p:spPr>
          <p:txBody>
            <a:bodyPr wrap="square" rtlCol="0" anchor="t">
              <a:spAutoFit/>
            </a:bodyPr>
            <a:lstStyle/>
            <a:p>
              <a:pPr algn="ctr"/>
              <a:r>
                <a:rPr lang="en-FI" b="1" dirty="0">
                  <a:solidFill>
                    <a:schemeClr val="bg1"/>
                  </a:solidFill>
                  <a:latin typeface="Georgia" panose="02040502050405020303" pitchFamily="18" charset="0"/>
                  <a:cs typeface="Poppins" pitchFamily="2" charset="77"/>
                </a:rPr>
                <a:t>Suomen Mielenterveys ry</a:t>
              </a:r>
            </a:p>
          </p:txBody>
        </p:sp>
      </p:grpSp>
    </p:spTree>
    <p:extLst>
      <p:ext uri="{BB962C8B-B14F-4D97-AF65-F5344CB8AC3E}">
        <p14:creationId xmlns:p14="http://schemas.microsoft.com/office/powerpoint/2010/main" val="143565966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AF1B78-134B-A44E-882F-407F2DB07D76}"/>
              </a:ext>
            </a:extLst>
          </p:cNvPr>
          <p:cNvSpPr>
            <a:spLocks noGrp="1"/>
          </p:cNvSpPr>
          <p:nvPr>
            <p:ph type="dt" sz="half" idx="10"/>
          </p:nvPr>
        </p:nvSpPr>
        <p:spPr/>
        <p:txBody>
          <a:bodyPr/>
          <a:lstStyle/>
          <a:p>
            <a:fld id="{9F41915D-362A-F247-9D65-9F0C482E78DA}" type="datetime1">
              <a:rPr lang="fi-FI" smtClean="0"/>
              <a:t>22.9.2022</a:t>
            </a:fld>
            <a:endParaRPr lang="en-FI" dirty="0"/>
          </a:p>
        </p:txBody>
      </p:sp>
      <p:sp>
        <p:nvSpPr>
          <p:cNvPr id="3" name="Footer Placeholder 2">
            <a:extLst>
              <a:ext uri="{FF2B5EF4-FFF2-40B4-BE49-F238E27FC236}">
                <a16:creationId xmlns:a16="http://schemas.microsoft.com/office/drawing/2014/main" id="{AF7BE671-C315-DD4C-B01D-49042299CD42}"/>
              </a:ext>
            </a:extLst>
          </p:cNvPr>
          <p:cNvSpPr>
            <a:spLocks noGrp="1"/>
          </p:cNvSpPr>
          <p:nvPr>
            <p:ph type="ftr" sz="quarter" idx="11"/>
          </p:nvPr>
        </p:nvSpPr>
        <p:spPr/>
        <p:txBody>
          <a:bodyPr/>
          <a:lstStyle/>
          <a:p>
            <a:r>
              <a:rPr lang="en-GB"/>
              <a:t>Suomen Mielenterveys ry – Psykisk Hälsa Finland rf 
</a:t>
            </a:r>
            <a:endParaRPr lang="en-FI" dirty="0"/>
          </a:p>
        </p:txBody>
      </p:sp>
      <p:grpSp>
        <p:nvGrpSpPr>
          <p:cNvPr id="8" name="Group 7">
            <a:extLst>
              <a:ext uri="{FF2B5EF4-FFF2-40B4-BE49-F238E27FC236}">
                <a16:creationId xmlns:a16="http://schemas.microsoft.com/office/drawing/2014/main" id="{EDFFF174-7245-9146-A99D-78E5758EDE09}"/>
              </a:ext>
            </a:extLst>
          </p:cNvPr>
          <p:cNvGrpSpPr/>
          <p:nvPr userDrawn="1"/>
        </p:nvGrpSpPr>
        <p:grpSpPr>
          <a:xfrm>
            <a:off x="981528" y="943429"/>
            <a:ext cx="3380015" cy="1835274"/>
            <a:chOff x="981528" y="943429"/>
            <a:chExt cx="3380015" cy="1835274"/>
          </a:xfrm>
        </p:grpSpPr>
        <p:pic>
          <p:nvPicPr>
            <p:cNvPr id="9" name="Graphic 8">
              <a:extLst>
                <a:ext uri="{FF2B5EF4-FFF2-40B4-BE49-F238E27FC236}">
                  <a16:creationId xmlns:a16="http://schemas.microsoft.com/office/drawing/2014/main" id="{7558C2E1-6711-FA40-8453-82D36B8C18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528" y="943429"/>
              <a:ext cx="3380014" cy="1690007"/>
            </a:xfrm>
            <a:prstGeom prst="rect">
              <a:avLst/>
            </a:prstGeom>
          </p:spPr>
        </p:pic>
        <p:sp>
          <p:nvSpPr>
            <p:cNvPr id="10" name="TextBox 9">
              <a:extLst>
                <a:ext uri="{FF2B5EF4-FFF2-40B4-BE49-F238E27FC236}">
                  <a16:creationId xmlns:a16="http://schemas.microsoft.com/office/drawing/2014/main" id="{F727A4CD-6B3F-D14B-9A6E-53C2B5266C3C}"/>
                </a:ext>
              </a:extLst>
            </p:cNvPr>
            <p:cNvSpPr txBox="1"/>
            <p:nvPr/>
          </p:nvSpPr>
          <p:spPr>
            <a:xfrm>
              <a:off x="981529" y="2409371"/>
              <a:ext cx="3380014" cy="369332"/>
            </a:xfrm>
            <a:prstGeom prst="rect">
              <a:avLst/>
            </a:prstGeom>
            <a:noFill/>
          </p:spPr>
          <p:txBody>
            <a:bodyPr wrap="square" rtlCol="0" anchor="t">
              <a:spAutoFit/>
            </a:bodyPr>
            <a:lstStyle/>
            <a:p>
              <a:pPr algn="ctr"/>
              <a:r>
                <a:rPr lang="en-FI" b="1" dirty="0">
                  <a:solidFill>
                    <a:schemeClr val="bg1"/>
                  </a:solidFill>
                  <a:latin typeface="Georgia" panose="02040502050405020303" pitchFamily="18" charset="0"/>
                  <a:cs typeface="Poppins" pitchFamily="2" charset="77"/>
                </a:rPr>
                <a:t>Suomen Mielenterveys ry</a:t>
              </a:r>
            </a:p>
          </p:txBody>
        </p:sp>
      </p:grpSp>
    </p:spTree>
    <p:extLst>
      <p:ext uri="{BB962C8B-B14F-4D97-AF65-F5344CB8AC3E}">
        <p14:creationId xmlns:p14="http://schemas.microsoft.com/office/powerpoint/2010/main" val="4213358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Päivämäärän paikkamerkki 2"/>
          <p:cNvSpPr>
            <a:spLocks noGrp="1"/>
          </p:cNvSpPr>
          <p:nvPr>
            <p:ph type="dt" sz="half" idx="10"/>
          </p:nvPr>
        </p:nvSpPr>
        <p:spPr/>
        <p:txBody>
          <a:bodyPr/>
          <a:lstStyle/>
          <a:p>
            <a:fld id="{EAC61F32-6966-4227-9A7F-DD49B38BED1C}" type="datetime1">
              <a:rPr lang="fi-FI" smtClean="0"/>
              <a:t>22.9.2022</a:t>
            </a:fld>
            <a:endParaRPr lang="fi-FI"/>
          </a:p>
        </p:txBody>
      </p:sp>
      <p:sp>
        <p:nvSpPr>
          <p:cNvPr id="4" name="Alatunnisteen paikkamerkki 3"/>
          <p:cNvSpPr>
            <a:spLocks noGrp="1"/>
          </p:cNvSpPr>
          <p:nvPr>
            <p:ph type="ftr" sz="quarter" idx="11"/>
          </p:nvPr>
        </p:nvSpPr>
        <p:spPr/>
        <p:txBody>
          <a:bodyPr/>
          <a:lstStyle/>
          <a:p>
            <a:r>
              <a:rPr lang="fi-FI"/>
              <a:t>mielenterveysseura.fi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7531618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BC081F-2C12-4B49-86BF-AD6502B7A320}"/>
              </a:ext>
            </a:extLst>
          </p:cNvPr>
          <p:cNvSpPr>
            <a:spLocks noGrp="1"/>
          </p:cNvSpPr>
          <p:nvPr>
            <p:ph type="dt" sz="half" idx="10"/>
          </p:nvPr>
        </p:nvSpPr>
        <p:spPr/>
        <p:txBody>
          <a:bodyPr/>
          <a:lstStyle/>
          <a:p>
            <a:fld id="{937F5D8E-38BD-0B4D-AAC6-B5FE1900171C}" type="datetime1">
              <a:rPr lang="fi-FI" smtClean="0"/>
              <a:t>22.9.2022</a:t>
            </a:fld>
            <a:endParaRPr lang="en-FI" dirty="0"/>
          </a:p>
        </p:txBody>
      </p:sp>
      <p:sp>
        <p:nvSpPr>
          <p:cNvPr id="3" name="Footer Placeholder 2">
            <a:extLst>
              <a:ext uri="{FF2B5EF4-FFF2-40B4-BE49-F238E27FC236}">
                <a16:creationId xmlns:a16="http://schemas.microsoft.com/office/drawing/2014/main" id="{6914A678-424C-804B-933A-686C010133BB}"/>
              </a:ext>
            </a:extLst>
          </p:cNvPr>
          <p:cNvSpPr>
            <a:spLocks noGrp="1"/>
          </p:cNvSpPr>
          <p:nvPr>
            <p:ph type="ftr" sz="quarter" idx="11"/>
          </p:nvPr>
        </p:nvSpPr>
        <p:spPr/>
        <p:txBody>
          <a:bodyPr/>
          <a:lstStyle/>
          <a:p>
            <a:r>
              <a:rPr lang="en-GB"/>
              <a:t>Suomen Mielenterveys ry – Psykisk Hälsa Finland rf 
</a:t>
            </a:r>
            <a:endParaRPr lang="en-FI" dirty="0"/>
          </a:p>
        </p:txBody>
      </p:sp>
      <p:grpSp>
        <p:nvGrpSpPr>
          <p:cNvPr id="8" name="Group 7">
            <a:extLst>
              <a:ext uri="{FF2B5EF4-FFF2-40B4-BE49-F238E27FC236}">
                <a16:creationId xmlns:a16="http://schemas.microsoft.com/office/drawing/2014/main" id="{7ED0E6C9-B355-1145-A3EF-09591D02799E}"/>
              </a:ext>
            </a:extLst>
          </p:cNvPr>
          <p:cNvGrpSpPr/>
          <p:nvPr userDrawn="1"/>
        </p:nvGrpSpPr>
        <p:grpSpPr>
          <a:xfrm>
            <a:off x="981528" y="943429"/>
            <a:ext cx="3380015" cy="1835274"/>
            <a:chOff x="981528" y="943429"/>
            <a:chExt cx="3380015" cy="1835274"/>
          </a:xfrm>
        </p:grpSpPr>
        <p:pic>
          <p:nvPicPr>
            <p:cNvPr id="9" name="Graphic 8">
              <a:extLst>
                <a:ext uri="{FF2B5EF4-FFF2-40B4-BE49-F238E27FC236}">
                  <a16:creationId xmlns:a16="http://schemas.microsoft.com/office/drawing/2014/main" id="{4D308430-CD0A-7248-B8DD-F7129EAEFF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528" y="943429"/>
              <a:ext cx="3380014" cy="1690007"/>
            </a:xfrm>
            <a:prstGeom prst="rect">
              <a:avLst/>
            </a:prstGeom>
          </p:spPr>
        </p:pic>
        <p:sp>
          <p:nvSpPr>
            <p:cNvPr id="10" name="TextBox 9">
              <a:extLst>
                <a:ext uri="{FF2B5EF4-FFF2-40B4-BE49-F238E27FC236}">
                  <a16:creationId xmlns:a16="http://schemas.microsoft.com/office/drawing/2014/main" id="{55DD48ED-890C-6945-9E7D-4F18A841C714}"/>
                </a:ext>
              </a:extLst>
            </p:cNvPr>
            <p:cNvSpPr txBox="1"/>
            <p:nvPr/>
          </p:nvSpPr>
          <p:spPr>
            <a:xfrm>
              <a:off x="981529" y="2409371"/>
              <a:ext cx="3380014" cy="369332"/>
            </a:xfrm>
            <a:prstGeom prst="rect">
              <a:avLst/>
            </a:prstGeom>
            <a:noFill/>
          </p:spPr>
          <p:txBody>
            <a:bodyPr wrap="square" rtlCol="0" anchor="t">
              <a:spAutoFit/>
            </a:bodyPr>
            <a:lstStyle/>
            <a:p>
              <a:pPr algn="ctr"/>
              <a:r>
                <a:rPr lang="en-FI" b="1" dirty="0">
                  <a:solidFill>
                    <a:schemeClr val="bg1"/>
                  </a:solidFill>
                  <a:latin typeface="Georgia" panose="02040502050405020303" pitchFamily="18" charset="0"/>
                  <a:cs typeface="Poppins" pitchFamily="2" charset="77"/>
                </a:rPr>
                <a:t>Suomen Mielenterveys ry</a:t>
              </a:r>
            </a:p>
          </p:txBody>
        </p:sp>
      </p:grpSp>
    </p:spTree>
    <p:extLst>
      <p:ext uri="{BB962C8B-B14F-4D97-AF65-F5344CB8AC3E}">
        <p14:creationId xmlns:p14="http://schemas.microsoft.com/office/powerpoint/2010/main" val="132287493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2604AC-C1F2-884A-8C55-AAE6321CFADA}"/>
              </a:ext>
            </a:extLst>
          </p:cNvPr>
          <p:cNvSpPr>
            <a:spLocks noGrp="1"/>
          </p:cNvSpPr>
          <p:nvPr>
            <p:ph type="dt" sz="half" idx="10"/>
          </p:nvPr>
        </p:nvSpPr>
        <p:spPr/>
        <p:txBody>
          <a:bodyPr/>
          <a:lstStyle/>
          <a:p>
            <a:fld id="{53B0E9CE-18F9-634E-B165-1891053B9ED4}" type="datetime1">
              <a:rPr lang="fi-FI" smtClean="0"/>
              <a:t>22.9.2022</a:t>
            </a:fld>
            <a:endParaRPr lang="en-FI" dirty="0"/>
          </a:p>
        </p:txBody>
      </p:sp>
      <p:sp>
        <p:nvSpPr>
          <p:cNvPr id="3" name="Footer Placeholder 2">
            <a:extLst>
              <a:ext uri="{FF2B5EF4-FFF2-40B4-BE49-F238E27FC236}">
                <a16:creationId xmlns:a16="http://schemas.microsoft.com/office/drawing/2014/main" id="{84D3F713-4009-E54C-B19A-E0B50D31745D}"/>
              </a:ext>
            </a:extLst>
          </p:cNvPr>
          <p:cNvSpPr>
            <a:spLocks noGrp="1"/>
          </p:cNvSpPr>
          <p:nvPr>
            <p:ph type="ftr" sz="quarter" idx="11"/>
          </p:nvPr>
        </p:nvSpPr>
        <p:spPr/>
        <p:txBody>
          <a:bodyPr/>
          <a:lstStyle/>
          <a:p>
            <a:r>
              <a:rPr lang="en-GB"/>
              <a:t>Suomen Mielenterveys ry – Psykisk Hälsa Finland rf 
</a:t>
            </a:r>
            <a:endParaRPr lang="en-FI" dirty="0"/>
          </a:p>
        </p:txBody>
      </p:sp>
      <p:grpSp>
        <p:nvGrpSpPr>
          <p:cNvPr id="8" name="Group 7">
            <a:extLst>
              <a:ext uri="{FF2B5EF4-FFF2-40B4-BE49-F238E27FC236}">
                <a16:creationId xmlns:a16="http://schemas.microsoft.com/office/drawing/2014/main" id="{4CD44BF8-F876-7F46-A683-A812CB2934C9}"/>
              </a:ext>
            </a:extLst>
          </p:cNvPr>
          <p:cNvGrpSpPr/>
          <p:nvPr userDrawn="1"/>
        </p:nvGrpSpPr>
        <p:grpSpPr>
          <a:xfrm>
            <a:off x="981528" y="943429"/>
            <a:ext cx="3380015" cy="1835274"/>
            <a:chOff x="981528" y="943429"/>
            <a:chExt cx="3380015" cy="1835274"/>
          </a:xfrm>
        </p:grpSpPr>
        <p:pic>
          <p:nvPicPr>
            <p:cNvPr id="9" name="Graphic 8">
              <a:extLst>
                <a:ext uri="{FF2B5EF4-FFF2-40B4-BE49-F238E27FC236}">
                  <a16:creationId xmlns:a16="http://schemas.microsoft.com/office/drawing/2014/main" id="{C6066C6F-D07A-924E-96D3-169417BAE6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1528" y="943429"/>
              <a:ext cx="3380014" cy="1690007"/>
            </a:xfrm>
            <a:prstGeom prst="rect">
              <a:avLst/>
            </a:prstGeom>
          </p:spPr>
        </p:pic>
        <p:sp>
          <p:nvSpPr>
            <p:cNvPr id="10" name="TextBox 9">
              <a:extLst>
                <a:ext uri="{FF2B5EF4-FFF2-40B4-BE49-F238E27FC236}">
                  <a16:creationId xmlns:a16="http://schemas.microsoft.com/office/drawing/2014/main" id="{933F925F-00CE-8F40-9BD2-099DF9DBC926}"/>
                </a:ext>
              </a:extLst>
            </p:cNvPr>
            <p:cNvSpPr txBox="1"/>
            <p:nvPr/>
          </p:nvSpPr>
          <p:spPr>
            <a:xfrm>
              <a:off x="981529" y="2409371"/>
              <a:ext cx="3380014" cy="369332"/>
            </a:xfrm>
            <a:prstGeom prst="rect">
              <a:avLst/>
            </a:prstGeom>
            <a:noFill/>
          </p:spPr>
          <p:txBody>
            <a:bodyPr wrap="square" rtlCol="0" anchor="t">
              <a:spAutoFit/>
            </a:bodyPr>
            <a:lstStyle/>
            <a:p>
              <a:pPr algn="ctr"/>
              <a:r>
                <a:rPr lang="en-FI" b="1" dirty="0">
                  <a:solidFill>
                    <a:schemeClr val="bg1"/>
                  </a:solidFill>
                  <a:latin typeface="Georgia" panose="02040502050405020303" pitchFamily="18" charset="0"/>
                  <a:cs typeface="Poppins" pitchFamily="2" charset="77"/>
                </a:rPr>
                <a:t>Suomen Mielenterveys ry</a:t>
              </a:r>
            </a:p>
          </p:txBody>
        </p:sp>
      </p:grpSp>
    </p:spTree>
    <p:extLst>
      <p:ext uri="{BB962C8B-B14F-4D97-AF65-F5344CB8AC3E}">
        <p14:creationId xmlns:p14="http://schemas.microsoft.com/office/powerpoint/2010/main" val="207111417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 preserve="1">
  <p:cSld name="Otsikkodia logo Suomi">
    <p:spTree>
      <p:nvGrpSpPr>
        <p:cNvPr id="1" name=""/>
        <p:cNvGrpSpPr/>
        <p:nvPr/>
      </p:nvGrpSpPr>
      <p:grpSpPr>
        <a:xfrm>
          <a:off x="0" y="0"/>
          <a:ext cx="0" cy="0"/>
          <a:chOff x="0" y="0"/>
          <a:chExt cx="0" cy="0"/>
        </a:xfrm>
      </p:grpSpPr>
      <p:pic>
        <p:nvPicPr>
          <p:cNvPr id="21" name="Kuva 20">
            <a:extLst>
              <a:ext uri="{FF2B5EF4-FFF2-40B4-BE49-F238E27FC236}">
                <a16:creationId xmlns:a16="http://schemas.microsoft.com/office/drawing/2014/main" id="{0B4C1F17-5537-4FD0-9322-25F097C1D1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13475" y="667993"/>
            <a:ext cx="1969115" cy="651387"/>
          </a:xfrm>
          <a:prstGeom prst="rect">
            <a:avLst/>
          </a:prstGeom>
        </p:spPr>
      </p:pic>
      <p:sp>
        <p:nvSpPr>
          <p:cNvPr id="2" name="Otsikko 1"/>
          <p:cNvSpPr>
            <a:spLocks noGrp="1"/>
          </p:cNvSpPr>
          <p:nvPr>
            <p:ph type="ctrTitle" hasCustomPrompt="1"/>
          </p:nvPr>
        </p:nvSpPr>
        <p:spPr>
          <a:xfrm>
            <a:off x="335360" y="1792515"/>
            <a:ext cx="11521280" cy="2634343"/>
          </a:xfrm>
        </p:spPr>
        <p:txBody>
          <a:bodyPr anchor="ctr" anchorCtr="0"/>
          <a:lstStyle>
            <a:lvl1pPr algn="ctr">
              <a:defRPr sz="4400" cap="all" baseline="0">
                <a:solidFill>
                  <a:schemeClr val="tx2"/>
                </a:solidFill>
              </a:defRPr>
            </a:lvl1pPr>
          </a:lstStyle>
          <a:p>
            <a:r>
              <a:rPr lang="fi-FI"/>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5BDE9202-BE55-49EC-AB96-60664AC0CBD5}" type="datetime1">
              <a:rPr lang="fi-FI" smtClean="0"/>
              <a:t>22.9.2022</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mieli.fi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spTree>
    <p:extLst>
      <p:ext uri="{BB962C8B-B14F-4D97-AF65-F5344CB8AC3E}">
        <p14:creationId xmlns:p14="http://schemas.microsoft.com/office/powerpoint/2010/main" val="237488864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itle" preserve="1">
  <p:cSld name="Otsikkodia logo Ruotsi">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5"/>
            <a:ext cx="11521280" cy="2634343"/>
          </a:xfrm>
        </p:spPr>
        <p:txBody>
          <a:bodyPr anchor="ctr" anchorCtr="0"/>
          <a:lstStyle>
            <a:lvl1pPr algn="ctr">
              <a:defRPr sz="4400" cap="all" baseline="0">
                <a:solidFill>
                  <a:schemeClr val="tx2"/>
                </a:solidFill>
              </a:defRPr>
            </a:lvl1pPr>
          </a:lstStyle>
          <a:p>
            <a:r>
              <a:rPr lang="fi-FI"/>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74AD0499-4ED6-407E-BB16-794F0641AC6A}" type="datetime1">
              <a:rPr lang="fi-FI" smtClean="0"/>
              <a:t>22.9.2022</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mieli.fi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pic>
        <p:nvPicPr>
          <p:cNvPr id="17" name="Kuva 16">
            <a:extLst>
              <a:ext uri="{FF2B5EF4-FFF2-40B4-BE49-F238E27FC236}">
                <a16:creationId xmlns:a16="http://schemas.microsoft.com/office/drawing/2014/main" id="{533B2660-53C8-490C-8960-AD4BF67433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16490" y="667993"/>
            <a:ext cx="1963084" cy="651387"/>
          </a:xfrm>
          <a:prstGeom prst="rect">
            <a:avLst/>
          </a:prstGeom>
        </p:spPr>
      </p:pic>
    </p:spTree>
    <p:extLst>
      <p:ext uri="{BB962C8B-B14F-4D97-AF65-F5344CB8AC3E}">
        <p14:creationId xmlns:p14="http://schemas.microsoft.com/office/powerpoint/2010/main" val="316241263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Otsikkodia logo Englanti">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5"/>
            <a:ext cx="11521280" cy="2634343"/>
          </a:xfrm>
        </p:spPr>
        <p:txBody>
          <a:bodyPr anchor="ctr" anchorCtr="0"/>
          <a:lstStyle>
            <a:lvl1pPr algn="ctr">
              <a:defRPr sz="4400" cap="all" baseline="0">
                <a:solidFill>
                  <a:schemeClr val="tx2"/>
                </a:solidFill>
              </a:defRPr>
            </a:lvl1pPr>
          </a:lstStyle>
          <a:p>
            <a:r>
              <a:rPr lang="fi-FI"/>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F4D3C82E-FF6B-4F7D-93F7-3CBD7A11A063}" type="datetime1">
              <a:rPr lang="fi-FI" smtClean="0"/>
              <a:t>22.9.2022</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mieli.fi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pic>
        <p:nvPicPr>
          <p:cNvPr id="17" name="Kuva 16">
            <a:extLst>
              <a:ext uri="{FF2B5EF4-FFF2-40B4-BE49-F238E27FC236}">
                <a16:creationId xmlns:a16="http://schemas.microsoft.com/office/drawing/2014/main" id="{1BCE1D2C-F35E-4AAC-B32A-A1E4F6F353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13475" y="666001"/>
            <a:ext cx="1969115" cy="637031"/>
          </a:xfrm>
          <a:prstGeom prst="rect">
            <a:avLst/>
          </a:prstGeom>
        </p:spPr>
      </p:pic>
    </p:spTree>
    <p:extLst>
      <p:ext uri="{BB962C8B-B14F-4D97-AF65-F5344CB8AC3E}">
        <p14:creationId xmlns:p14="http://schemas.microsoft.com/office/powerpoint/2010/main" val="185818070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5"/>
            <a:ext cx="11521280" cy="2634343"/>
          </a:xfrm>
        </p:spPr>
        <p:txBody>
          <a:bodyPr anchor="ctr" anchorCtr="0"/>
          <a:lstStyle>
            <a:lvl1pPr algn="ctr">
              <a:defRPr sz="4400">
                <a:solidFill>
                  <a:schemeClr val="tx2"/>
                </a:solidFill>
              </a:defRPr>
            </a:lvl1pPr>
          </a:lstStyle>
          <a:p>
            <a:r>
              <a:rPr lang="fi-FI"/>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2D03ED22-5DBD-4C99-BCF9-176B020D67B2}" type="datetime1">
              <a:rPr lang="fi-FI" smtClean="0"/>
              <a:t>22.9.2022</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mieli.fi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spTree>
    <p:extLst>
      <p:ext uri="{BB962C8B-B14F-4D97-AF65-F5344CB8AC3E}">
        <p14:creationId xmlns:p14="http://schemas.microsoft.com/office/powerpoint/2010/main" val="280500358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idx="1"/>
          </p:nvPr>
        </p:nvSpPr>
        <p:spPr/>
        <p:txBody>
          <a:bodyPr/>
          <a:lstStyle>
            <a:lvl1pPr marL="0" indent="0">
              <a:buFontTx/>
              <a:buNone/>
              <a:defRPr/>
            </a:lvl1pPr>
            <a:lvl2pPr marL="536575" indent="-268288">
              <a:buFont typeface="Arial" panose="020B0604020202020204" pitchFamily="34" charset="0"/>
              <a:buChar char="•"/>
              <a:defRPr/>
            </a:lvl2pPr>
            <a:lvl3pPr marL="804863" indent="-268288">
              <a:buFont typeface="Arial" panose="020B0604020202020204" pitchFamily="34" charset="0"/>
              <a:buChar char="•"/>
              <a:defRPr/>
            </a:lvl3pPr>
            <a:lvl4pPr marL="1074738" indent="-269875">
              <a:buFont typeface="Arial" panose="020B0604020202020204" pitchFamily="34" charset="0"/>
              <a:buChar char="•"/>
              <a:defRPr/>
            </a:lvl4pPr>
            <a:lvl5pPr marL="1343025"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E91B36C-3D8D-4F41-85B1-1094ACA59989}"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8964862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Otsikko ja sisältö luettelomerkki">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idx="1"/>
          </p:nvPr>
        </p:nvSpPr>
        <p:spPr/>
        <p:txBody>
          <a:bodyPr/>
          <a:lstStyle>
            <a:lvl1pPr marL="268288" indent="-268288">
              <a:lnSpc>
                <a:spcPct val="110000"/>
              </a:lnSpc>
              <a:spcAft>
                <a:spcPts val="300"/>
              </a:spcAft>
              <a:buFont typeface="Arial" panose="020B0604020202020204" pitchFamily="34" charset="0"/>
              <a:buChar char="•"/>
              <a:defRPr/>
            </a:lvl1pPr>
            <a:lvl2pPr marL="536575" indent="-268288">
              <a:lnSpc>
                <a:spcPct val="110000"/>
              </a:lnSpc>
              <a:spcAft>
                <a:spcPts val="300"/>
              </a:spcAft>
              <a:buFont typeface="Arial" panose="020B0604020202020204" pitchFamily="34" charset="0"/>
              <a:buChar char="•"/>
              <a:defRPr/>
            </a:lvl2pPr>
            <a:lvl3pPr marL="804863" indent="-268288">
              <a:lnSpc>
                <a:spcPct val="110000"/>
              </a:lnSpc>
              <a:spcAft>
                <a:spcPts val="300"/>
              </a:spcAft>
              <a:buFont typeface="Arial" panose="020B0604020202020204" pitchFamily="34" charset="0"/>
              <a:buChar char="•"/>
              <a:defRPr/>
            </a:lvl3pPr>
            <a:lvl4pPr marL="1074738" indent="-269875">
              <a:lnSpc>
                <a:spcPct val="110000"/>
              </a:lnSpc>
              <a:spcAft>
                <a:spcPts val="300"/>
              </a:spcAft>
              <a:buFont typeface="Arial" panose="020B0604020202020204" pitchFamily="34" charset="0"/>
              <a:buChar char="•"/>
              <a:defRPr/>
            </a:lvl4pPr>
            <a:lvl5pPr marL="1343025" indent="-268288">
              <a:lnSpc>
                <a:spcPct val="110000"/>
              </a:lnSpc>
              <a:spcAft>
                <a:spcPts val="300"/>
              </a:spcAft>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F84B7D09-5640-4791-A0C2-8524437936DA}"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91212641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Otsikko ja sisältö, toinen taso Arial">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idx="1"/>
          </p:nvPr>
        </p:nvSpPr>
        <p:spPr/>
        <p:txBody>
          <a:bodyPr/>
          <a:lstStyle>
            <a:lvl1pPr marL="0" indent="0">
              <a:spcAft>
                <a:spcPts val="1000"/>
              </a:spcAft>
              <a:buFontTx/>
              <a:buNone/>
              <a:defRPr>
                <a:latin typeface="+mn-lt"/>
              </a:defRPr>
            </a:lvl1pPr>
            <a:lvl2pPr marL="0" indent="0">
              <a:spcAft>
                <a:spcPts val="1000"/>
              </a:spcAft>
              <a:buFontTx/>
              <a:buNone/>
              <a:defRPr sz="1600">
                <a:latin typeface="+mn-lt"/>
              </a:defRPr>
            </a:lvl2pPr>
            <a:lvl3pPr marL="180975" indent="-180975">
              <a:spcAft>
                <a:spcPts val="1000"/>
              </a:spcAft>
              <a:buFont typeface="Arial" panose="020B0604020202020204" pitchFamily="34" charset="0"/>
              <a:buChar char="•"/>
              <a:defRPr sz="1600">
                <a:latin typeface="+mn-lt"/>
              </a:defRPr>
            </a:lvl3pPr>
            <a:lvl4pPr marL="355600" indent="-174625">
              <a:spcAft>
                <a:spcPts val="1000"/>
              </a:spcAft>
              <a:buFont typeface="Arial" panose="020B0604020202020204" pitchFamily="34" charset="0"/>
              <a:buChar char="•"/>
              <a:defRPr sz="1600">
                <a:latin typeface="+mn-lt"/>
              </a:defRPr>
            </a:lvl4pPr>
            <a:lvl5pPr marL="536575" indent="-180975">
              <a:spcAft>
                <a:spcPts val="1000"/>
              </a:spcAft>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179FED2E-FA05-4D05-9735-F138FC5BE1C0}"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30660773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sz="half" idx="1"/>
          </p:nvPr>
        </p:nvSpPr>
        <p:spPr>
          <a:xfrm>
            <a:off x="609600" y="1670400"/>
            <a:ext cx="5384800" cy="4525963"/>
          </a:xfrm>
        </p:spPr>
        <p:txBody>
          <a:bodyPr>
            <a:normAutofit/>
          </a:bodyPr>
          <a:lstStyle>
            <a:lvl1pPr marL="268288" indent="-268288">
              <a:lnSpc>
                <a:spcPct val="110000"/>
              </a:lnSpc>
              <a:spcAft>
                <a:spcPts val="300"/>
              </a:spcAft>
              <a:buFont typeface="Arial" panose="020B0604020202020204" pitchFamily="34" charset="0"/>
              <a:buChar char="•"/>
              <a:defRPr sz="2400"/>
            </a:lvl1pPr>
            <a:lvl2pPr marL="742950" indent="-285750">
              <a:buFont typeface="Arial" panose="020B0604020202020204" pitchFamily="34" charset="0"/>
              <a:buChar char="•"/>
              <a:defRPr sz="20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2000"/>
            </a:lvl4pPr>
            <a:lvl5pPr marL="2057400" indent="-228600">
              <a:buFont typeface="Arial" panose="020B0604020202020204" pitchFamily="34" charset="0"/>
              <a:buChar char="•"/>
              <a:defRPr sz="20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97600" y="1670400"/>
            <a:ext cx="5384800" cy="4525963"/>
          </a:xfrm>
        </p:spPr>
        <p:txBody>
          <a:bodyPr>
            <a:normAutofit/>
          </a:bodyPr>
          <a:lstStyle>
            <a:lvl1pPr marL="268288" indent="-268288">
              <a:lnSpc>
                <a:spcPct val="110000"/>
              </a:lnSpc>
              <a:spcAft>
                <a:spcPts val="300"/>
              </a:spcAft>
              <a:buFont typeface="Arial" panose="020B0604020202020204" pitchFamily="34" charset="0"/>
              <a:buChar char="•"/>
              <a:defRPr sz="2400"/>
            </a:lvl1pPr>
            <a:lvl2pPr marL="742950" indent="-285750">
              <a:buFont typeface="Arial" panose="020B0604020202020204" pitchFamily="34" charset="0"/>
              <a:buChar char="•"/>
              <a:defRPr sz="20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2000"/>
            </a:lvl4pPr>
            <a:lvl5pPr marL="2057400" indent="-228600">
              <a:buFont typeface="Arial" panose="020B0604020202020204" pitchFamily="34" charset="0"/>
              <a:buChar char="•"/>
              <a:defRPr sz="20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1D6E78F8-5885-414A-B8E4-342DF28DDE75}" type="datetime1">
              <a:rPr lang="fi-FI" smtClean="0"/>
              <a:t>22.9.2022</a:t>
            </a:fld>
            <a:endParaRPr lang="fi-FI"/>
          </a:p>
        </p:txBody>
      </p:sp>
      <p:sp>
        <p:nvSpPr>
          <p:cNvPr id="6" name="Alatunnisteen paikkamerkki 5"/>
          <p:cNvSpPr>
            <a:spLocks noGrp="1"/>
          </p:cNvSpPr>
          <p:nvPr>
            <p:ph type="ftr" sz="quarter" idx="11"/>
          </p:nvPr>
        </p:nvSpPr>
        <p:spPr/>
        <p:txBody>
          <a:bodyPr/>
          <a:lstStyle/>
          <a:p>
            <a:r>
              <a:rPr lang="fi-FI"/>
              <a:t>mieli.fi</a:t>
            </a:r>
          </a:p>
        </p:txBody>
      </p:sp>
      <p:sp>
        <p:nvSpPr>
          <p:cNvPr id="7" name="Dian numeron paikkamerkki 6"/>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626688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Only" preserve="1">
  <p:cSld name="Vain otsikko väripohjalla">
    <p:spTree>
      <p:nvGrpSpPr>
        <p:cNvPr id="1" name=""/>
        <p:cNvGrpSpPr/>
        <p:nvPr/>
      </p:nvGrpSpPr>
      <p:grpSpPr>
        <a:xfrm>
          <a:off x="0" y="0"/>
          <a:ext cx="0" cy="0"/>
          <a:chOff x="0" y="0"/>
          <a:chExt cx="0" cy="0"/>
        </a:xfrm>
      </p:grpSpPr>
      <p:sp>
        <p:nvSpPr>
          <p:cNvPr id="6" name="Suorakulmio 5"/>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2" name="Otsikko 1"/>
          <p:cNvSpPr>
            <a:spLocks noGrp="1"/>
          </p:cNvSpPr>
          <p:nvPr>
            <p:ph type="title" hasCustomPrompt="1"/>
          </p:nvPr>
        </p:nvSpPr>
        <p:spPr/>
        <p:txBody>
          <a:bodyPr/>
          <a:lstStyle>
            <a:lvl1pPr>
              <a:defRPr cap="none" baseline="0">
                <a:solidFill>
                  <a:srgbClr val="FFFFFF"/>
                </a:solidFill>
              </a:defRPr>
            </a:lvl1pPr>
          </a:lstStyle>
          <a:p>
            <a:r>
              <a:rPr lang="fi-FI" dirty="0"/>
              <a:t>Lisää otsikko</a:t>
            </a:r>
          </a:p>
        </p:txBody>
      </p:sp>
    </p:spTree>
    <p:extLst>
      <p:ext uri="{BB962C8B-B14F-4D97-AF65-F5344CB8AC3E}">
        <p14:creationId xmlns:p14="http://schemas.microsoft.com/office/powerpoint/2010/main" val="16467369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Neljä sisältökohdett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A25E28A1-CDA2-4D84-A2DD-E7B30209A17C}"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6318552" y="477947"/>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Sisällön paikkamerkki 2">
            <a:extLst>
              <a:ext uri="{FF2B5EF4-FFF2-40B4-BE49-F238E27FC236}">
                <a16:creationId xmlns:a16="http://schemas.microsoft.com/office/drawing/2014/main" id="{8D8FFB7D-3D2D-4CA9-A61B-612C1868AED2}"/>
              </a:ext>
            </a:extLst>
          </p:cNvPr>
          <p:cNvSpPr>
            <a:spLocks noGrp="1"/>
          </p:cNvSpPr>
          <p:nvPr>
            <p:ph idx="19"/>
          </p:nvPr>
        </p:nvSpPr>
        <p:spPr>
          <a:xfrm>
            <a:off x="609600" y="476672"/>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80857065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7DD08CA8-E3A2-40CD-B039-BB903B4AAE5D}"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609600" y="457199"/>
            <a:ext cx="5102357" cy="2696645"/>
          </a:xfrm>
        </p:spPr>
        <p:txBody>
          <a:bodyPr/>
          <a:lstStyle>
            <a:lvl1pPr>
              <a:defRPr baseline="0"/>
            </a:lvl1pPr>
          </a:lstStyle>
          <a:p>
            <a:r>
              <a:rPr lang="fi-FI"/>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6318552" y="541275"/>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29693637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B">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9323461A-42E6-4864-89DA-EE59F44BD3BC}"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609600" y="3579962"/>
            <a:ext cx="5102357" cy="2610381"/>
          </a:xfrm>
        </p:spPr>
        <p:txBody>
          <a:bodyPr/>
          <a:lstStyle>
            <a:lvl1pPr>
              <a:defRPr baseline="0"/>
            </a:lvl1pPr>
          </a:lstStyle>
          <a:p>
            <a:r>
              <a:rPr lang="fi-FI"/>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540000"/>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6318552" y="541275"/>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70034076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Kuv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C1482E1E-2B65-4A1F-A87D-12454372A1EA}"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609600" y="457200"/>
            <a:ext cx="5102357" cy="966158"/>
          </a:xfrm>
        </p:spPr>
        <p:txBody>
          <a:bodyPr/>
          <a:lstStyle>
            <a:lvl1pPr>
              <a:defRPr baseline="0"/>
            </a:lvl1pPr>
          </a:lstStyle>
          <a:p>
            <a:r>
              <a:rPr lang="fi-FI"/>
              <a:t>Lisää otsikko</a:t>
            </a:r>
          </a:p>
        </p:txBody>
      </p:sp>
      <p:sp>
        <p:nvSpPr>
          <p:cNvPr id="10" name="Kuvan paikkamerkki 8"/>
          <p:cNvSpPr>
            <a:spLocks noGrp="1"/>
          </p:cNvSpPr>
          <p:nvPr>
            <p:ph type="pic" sz="quarter" idx="13"/>
          </p:nvPr>
        </p:nvSpPr>
        <p:spPr>
          <a:xfrm>
            <a:off x="6479117" y="549276"/>
            <a:ext cx="4993216" cy="2519363"/>
          </a:xfrm>
          <a:solidFill>
            <a:srgbClr val="EAEAEA"/>
          </a:solidFill>
        </p:spPr>
        <p:txBody>
          <a:bodyPr/>
          <a:lstStyle>
            <a:lvl1pPr marL="0" indent="0">
              <a:buFontTx/>
              <a:buNone/>
              <a:defRPr/>
            </a:lvl1pPr>
          </a:lstStyle>
          <a:p>
            <a:r>
              <a:rPr lang="fi-FI"/>
              <a:t>Lisää kuva napsauttamalla kuvaketta</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50284986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Kaksi kuva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721E04D0-3B18-4757-B0BE-38A5E06811F7}"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609600" y="457200"/>
            <a:ext cx="5102357" cy="966158"/>
          </a:xfrm>
        </p:spPr>
        <p:txBody>
          <a:bodyPr/>
          <a:lstStyle>
            <a:lvl1pPr>
              <a:defRPr baseline="0"/>
            </a:lvl1pPr>
          </a:lstStyle>
          <a:p>
            <a:r>
              <a:rPr lang="fi-FI"/>
              <a:t>Lisää otsikko</a:t>
            </a:r>
          </a:p>
        </p:txBody>
      </p:sp>
      <p:sp>
        <p:nvSpPr>
          <p:cNvPr id="10" name="Kuvan paikkamerkki 8"/>
          <p:cNvSpPr>
            <a:spLocks noGrp="1"/>
          </p:cNvSpPr>
          <p:nvPr>
            <p:ph type="pic" sz="quarter" idx="13"/>
          </p:nvPr>
        </p:nvSpPr>
        <p:spPr>
          <a:xfrm>
            <a:off x="6479117" y="549276"/>
            <a:ext cx="4993216" cy="2519363"/>
          </a:xfrm>
          <a:solidFill>
            <a:srgbClr val="EAEAEA"/>
          </a:solidFill>
        </p:spPr>
        <p:txBody>
          <a:bodyPr/>
          <a:lstStyle>
            <a:lvl1pPr marL="0" indent="0">
              <a:buFontTx/>
              <a:buNone/>
              <a:defRPr/>
            </a:lvl1pPr>
          </a:lstStyle>
          <a:p>
            <a:r>
              <a:rPr lang="fi-FI"/>
              <a:t>Lisää kuva napsauttamalla kuvaketta</a:t>
            </a:r>
          </a:p>
        </p:txBody>
      </p:sp>
      <p:sp>
        <p:nvSpPr>
          <p:cNvPr id="9" name="Kuvan paikkamerkki 8"/>
          <p:cNvSpPr>
            <a:spLocks noGrp="1"/>
          </p:cNvSpPr>
          <p:nvPr>
            <p:ph type="pic" sz="quarter" idx="14"/>
          </p:nvPr>
        </p:nvSpPr>
        <p:spPr>
          <a:xfrm>
            <a:off x="721784" y="3662591"/>
            <a:ext cx="4993216" cy="2519363"/>
          </a:xfrm>
          <a:solidFill>
            <a:srgbClr val="EAEAEA"/>
          </a:solidFill>
        </p:spPr>
        <p:txBody>
          <a:bodyPr/>
          <a:lstStyle>
            <a:lvl1pPr marL="0" indent="0">
              <a:buFontTx/>
              <a:buNone/>
              <a:defRPr/>
            </a:lvl1pPr>
          </a:lstStyle>
          <a:p>
            <a:r>
              <a:rPr lang="fi-FI"/>
              <a:t>Lisää kuva napsauttamalla kuvaketta</a:t>
            </a:r>
          </a:p>
        </p:txBody>
      </p:sp>
      <p:sp>
        <p:nvSpPr>
          <p:cNvPr id="12" name="Sisällön paikkamerkki 2">
            <a:extLst>
              <a:ext uri="{FF2B5EF4-FFF2-40B4-BE49-F238E27FC236}">
                <a16:creationId xmlns:a16="http://schemas.microsoft.com/office/drawing/2014/main" id="{75571089-EE17-4DB5-93DD-CC0674DFB411}"/>
              </a:ext>
            </a:extLst>
          </p:cNvPr>
          <p:cNvSpPr>
            <a:spLocks noGrp="1"/>
          </p:cNvSpPr>
          <p:nvPr>
            <p:ph idx="16"/>
          </p:nvPr>
        </p:nvSpPr>
        <p:spPr>
          <a:xfrm>
            <a:off x="609600" y="1423358"/>
            <a:ext cx="5102357" cy="1772052"/>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51349596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Kuva, teksti ja graaf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B3CCB952-4DCD-4FDF-8012-A8D122A7AD8F}"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6326038" y="457200"/>
            <a:ext cx="5102357" cy="966158"/>
          </a:xfrm>
        </p:spPr>
        <p:txBody>
          <a:bodyPr/>
          <a:lstStyle>
            <a:lvl1pPr>
              <a:defRPr baseline="0"/>
            </a:lvl1pPr>
          </a:lstStyle>
          <a:p>
            <a:r>
              <a:rPr lang="fi-FI"/>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Kuvan paikkamerkki 8">
            <a:extLst>
              <a:ext uri="{FF2B5EF4-FFF2-40B4-BE49-F238E27FC236}">
                <a16:creationId xmlns:a16="http://schemas.microsoft.com/office/drawing/2014/main" id="{F7B57505-C0A8-4EBC-8009-79C88A5CACE5}"/>
              </a:ext>
            </a:extLst>
          </p:cNvPr>
          <p:cNvSpPr>
            <a:spLocks noGrp="1"/>
          </p:cNvSpPr>
          <p:nvPr>
            <p:ph type="pic" sz="quarter" idx="13"/>
          </p:nvPr>
        </p:nvSpPr>
        <p:spPr>
          <a:xfrm>
            <a:off x="720000" y="549276"/>
            <a:ext cx="4993216" cy="2519363"/>
          </a:xfrm>
          <a:solidFill>
            <a:srgbClr val="EAEAEA"/>
          </a:solidFill>
        </p:spPr>
        <p:txBody>
          <a:bodyPr/>
          <a:lstStyle>
            <a:lvl1pPr marL="0" indent="0">
              <a:buFontTx/>
              <a:buNone/>
              <a:defRPr>
                <a:latin typeface="+mn-lt"/>
              </a:defRPr>
            </a:lvl1pPr>
          </a:lstStyle>
          <a:p>
            <a:r>
              <a:rPr lang="fi-FI"/>
              <a:t>Lisää kuva napsauttamalla kuvaketta</a:t>
            </a:r>
          </a:p>
        </p:txBody>
      </p:sp>
    </p:spTree>
    <p:extLst>
      <p:ext uri="{BB962C8B-B14F-4D97-AF65-F5344CB8AC3E}">
        <p14:creationId xmlns:p14="http://schemas.microsoft.com/office/powerpoint/2010/main" val="307956699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Graafi">
    <p:spTree>
      <p:nvGrpSpPr>
        <p:cNvPr id="1" name=""/>
        <p:cNvGrpSpPr/>
        <p:nvPr/>
      </p:nvGrpSpPr>
      <p:grpSpPr>
        <a:xfrm>
          <a:off x="0" y="0"/>
          <a:ext cx="0" cy="0"/>
          <a:chOff x="0" y="0"/>
          <a:chExt cx="0" cy="0"/>
        </a:xfrm>
      </p:grpSpPr>
      <p:sp>
        <p:nvSpPr>
          <p:cNvPr id="12" name="Suorakulmio 11">
            <a:extLst>
              <a:ext uri="{FF2B5EF4-FFF2-40B4-BE49-F238E27FC236}">
                <a16:creationId xmlns:a16="http://schemas.microsoft.com/office/drawing/2014/main" id="{D4AC29C3-8A80-47D5-91E4-6C20B6814491}"/>
              </a:ext>
            </a:extLst>
          </p:cNvPr>
          <p:cNvSpPr/>
          <p:nvPr userDrawn="1"/>
        </p:nvSpPr>
        <p:spPr>
          <a:xfrm>
            <a:off x="721784" y="1850635"/>
            <a:ext cx="10744200" cy="4325877"/>
          </a:xfrm>
          <a:prstGeom prst="rect">
            <a:avLst/>
          </a:prstGeom>
          <a:solidFill>
            <a:srgbClr val="F0F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7" name="Kaavion paikkamerkki 6">
            <a:extLst>
              <a:ext uri="{FF2B5EF4-FFF2-40B4-BE49-F238E27FC236}">
                <a16:creationId xmlns:a16="http://schemas.microsoft.com/office/drawing/2014/main" id="{A0C033A7-E667-4D21-BE07-ED6BC3824194}"/>
              </a:ext>
            </a:extLst>
          </p:cNvPr>
          <p:cNvSpPr>
            <a:spLocks noGrp="1"/>
          </p:cNvSpPr>
          <p:nvPr>
            <p:ph type="chart" sz="quarter" idx="15"/>
          </p:nvPr>
        </p:nvSpPr>
        <p:spPr>
          <a:xfrm>
            <a:off x="721784" y="1850635"/>
            <a:ext cx="10744200" cy="4325877"/>
          </a:xfrm>
          <a:noFill/>
        </p:spPr>
        <p:txBody>
          <a:bodyPr>
            <a:normAutofit/>
          </a:bodyPr>
          <a:lstStyle>
            <a:lvl1pPr marL="0" indent="0">
              <a:buNone/>
              <a:defRPr sz="2000"/>
            </a:lvl1pPr>
          </a:lstStyle>
          <a:p>
            <a:r>
              <a:rPr lang="fi-FI"/>
              <a:t>Lisää kaavio napsauttamalla kuvaketta</a:t>
            </a:r>
          </a:p>
        </p:txBody>
      </p:sp>
      <p:sp>
        <p:nvSpPr>
          <p:cNvPr id="3" name="Alaotsikko 2"/>
          <p:cNvSpPr>
            <a:spLocks noGrp="1"/>
          </p:cNvSpPr>
          <p:nvPr>
            <p:ph type="subTitle" idx="1" hasCustomPrompt="1"/>
          </p:nvPr>
        </p:nvSpPr>
        <p:spPr>
          <a:xfrm>
            <a:off x="776060" y="5517233"/>
            <a:ext cx="10408505" cy="530295"/>
          </a:xfrm>
        </p:spPr>
        <p:txBody>
          <a:bodyPr anchor="b" anchorCtr="0">
            <a:noAutofit/>
          </a:bodyPr>
          <a:lstStyle>
            <a:lvl1pPr marL="0" indent="0" algn="l">
              <a:buNone/>
              <a:defRPr sz="20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p>
            <a:fld id="{4E302F3D-C6A5-4359-828D-028DD2A5C84B}"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0" name="Otsikko 9">
            <a:extLst>
              <a:ext uri="{FF2B5EF4-FFF2-40B4-BE49-F238E27FC236}">
                <a16:creationId xmlns:a16="http://schemas.microsoft.com/office/drawing/2014/main" id="{F14B111E-6985-4C68-BE96-82FCE44B8AC6}"/>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99092750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Kuva">
    <p:spTree>
      <p:nvGrpSpPr>
        <p:cNvPr id="1" name=""/>
        <p:cNvGrpSpPr/>
        <p:nvPr/>
      </p:nvGrpSpPr>
      <p:grpSpPr>
        <a:xfrm>
          <a:off x="0" y="0"/>
          <a:ext cx="0" cy="0"/>
          <a:chOff x="0" y="0"/>
          <a:chExt cx="0" cy="0"/>
        </a:xfrm>
      </p:grpSpPr>
      <p:sp>
        <p:nvSpPr>
          <p:cNvPr id="8" name="Kuvan paikkamerkki 8"/>
          <p:cNvSpPr>
            <a:spLocks noGrp="1"/>
          </p:cNvSpPr>
          <p:nvPr>
            <p:ph type="pic" sz="quarter" idx="14"/>
          </p:nvPr>
        </p:nvSpPr>
        <p:spPr>
          <a:xfrm>
            <a:off x="721784" y="1268760"/>
            <a:ext cx="10744501" cy="4913194"/>
          </a:xfrm>
          <a:solidFill>
            <a:srgbClr val="EAEAEA"/>
          </a:solidFill>
        </p:spPr>
        <p:txBody>
          <a:bodyPr/>
          <a:lstStyle>
            <a:lvl1pPr marL="0" indent="0">
              <a:buFontTx/>
              <a:buNone/>
              <a:defRPr/>
            </a:lvl1pPr>
          </a:lstStyle>
          <a:p>
            <a:r>
              <a:rPr lang="fi-FI"/>
              <a:t>Lisää kuva napsauttamalla kuvaketta</a:t>
            </a:r>
          </a:p>
        </p:txBody>
      </p:sp>
      <p:sp>
        <p:nvSpPr>
          <p:cNvPr id="3" name="Alaotsikko 2"/>
          <p:cNvSpPr>
            <a:spLocks noGrp="1"/>
          </p:cNvSpPr>
          <p:nvPr>
            <p:ph type="subTitle" idx="1" hasCustomPrompt="1"/>
          </p:nvPr>
        </p:nvSpPr>
        <p:spPr>
          <a:xfrm>
            <a:off x="1017600" y="4725144"/>
            <a:ext cx="8534400" cy="1261999"/>
          </a:xfrm>
        </p:spPr>
        <p:txBody>
          <a:bodyPr anchor="b" anchorCtr="0">
            <a:noAutofit/>
          </a:bodyPr>
          <a:lstStyle>
            <a:lvl1pPr marL="0" indent="0" algn="l">
              <a:buNone/>
              <a:defRPr sz="2400" baseline="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p>
            <a:fld id="{E71F4F89-2D3D-48C9-8064-366D632B40C8}"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0" name="Otsikko 9">
            <a:extLst>
              <a:ext uri="{FF2B5EF4-FFF2-40B4-BE49-F238E27FC236}">
                <a16:creationId xmlns:a16="http://schemas.microsoft.com/office/drawing/2014/main" id="{F14B111E-6985-4C68-BE96-82FCE44B8AC6}"/>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164554069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Kuva B">
    <p:spTree>
      <p:nvGrpSpPr>
        <p:cNvPr id="1" name=""/>
        <p:cNvGrpSpPr/>
        <p:nvPr/>
      </p:nvGrpSpPr>
      <p:grpSpPr>
        <a:xfrm>
          <a:off x="0" y="0"/>
          <a:ext cx="0" cy="0"/>
          <a:chOff x="0" y="0"/>
          <a:chExt cx="0" cy="0"/>
        </a:xfrm>
      </p:grpSpPr>
      <p:sp>
        <p:nvSpPr>
          <p:cNvPr id="8" name="Kuvan paikkamerkki 8"/>
          <p:cNvSpPr>
            <a:spLocks noGrp="1"/>
          </p:cNvSpPr>
          <p:nvPr>
            <p:ph type="pic" sz="quarter" idx="14"/>
          </p:nvPr>
        </p:nvSpPr>
        <p:spPr>
          <a:xfrm>
            <a:off x="721784" y="537030"/>
            <a:ext cx="10744501" cy="5644924"/>
          </a:xfrm>
          <a:solidFill>
            <a:srgbClr val="EAEAEA"/>
          </a:solidFill>
        </p:spPr>
        <p:txBody>
          <a:bodyPr/>
          <a:lstStyle>
            <a:lvl1pPr marL="0" indent="0">
              <a:buFontTx/>
              <a:buNone/>
              <a:defRPr/>
            </a:lvl1pPr>
          </a:lstStyle>
          <a:p>
            <a:r>
              <a:rPr lang="fi-FI"/>
              <a:t>Lisää kuva napsauttamalla kuvaketta</a:t>
            </a:r>
          </a:p>
        </p:txBody>
      </p:sp>
      <p:sp>
        <p:nvSpPr>
          <p:cNvPr id="2" name="Otsikko 1"/>
          <p:cNvSpPr>
            <a:spLocks noGrp="1"/>
          </p:cNvSpPr>
          <p:nvPr>
            <p:ph type="ctrTitle" hasCustomPrompt="1"/>
          </p:nvPr>
        </p:nvSpPr>
        <p:spPr>
          <a:xfrm>
            <a:off x="1017600" y="676800"/>
            <a:ext cx="10166965" cy="2536176"/>
          </a:xfrm>
        </p:spPr>
        <p:txBody>
          <a:bodyPr/>
          <a:lstStyle>
            <a:lvl1pPr>
              <a:defRPr cap="all" baseline="0">
                <a:solidFill>
                  <a:srgbClr val="FFFFFF"/>
                </a:solidFill>
              </a:defRPr>
            </a:lvl1pPr>
          </a:lstStyle>
          <a:p>
            <a:r>
              <a:rPr lang="fi-FI"/>
              <a:t>Lisää otsikko</a:t>
            </a:r>
          </a:p>
        </p:txBody>
      </p:sp>
      <p:sp>
        <p:nvSpPr>
          <p:cNvPr id="3" name="Alaotsikko 2"/>
          <p:cNvSpPr>
            <a:spLocks noGrp="1"/>
          </p:cNvSpPr>
          <p:nvPr>
            <p:ph type="subTitle" idx="1" hasCustomPrompt="1"/>
          </p:nvPr>
        </p:nvSpPr>
        <p:spPr>
          <a:xfrm>
            <a:off x="1017600" y="4725144"/>
            <a:ext cx="8534400" cy="1261999"/>
          </a:xfrm>
        </p:spPr>
        <p:txBody>
          <a:bodyPr anchor="b" anchorCtr="0">
            <a:noAutofit/>
          </a:bodyPr>
          <a:lstStyle>
            <a:lvl1pPr marL="0" indent="0" algn="l">
              <a:buNone/>
              <a:defRPr sz="2400" baseline="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p>
            <a:fld id="{1BDBE13F-F5DA-49FA-AC33-4639F9A12E42}"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65215884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isältöluettelo">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lstStyle>
            <a:lvl1pPr marL="355600" indent="-355600">
              <a:buFont typeface="+mj-lt"/>
              <a:buAutoNum type="arabicPeriod"/>
              <a:defRPr/>
            </a:lvl1pPr>
            <a:lvl2pPr marL="623888" indent="-268288">
              <a:buFont typeface="Arial" panose="020B0604020202020204" pitchFamily="34" charset="0"/>
              <a:buChar char="•"/>
              <a:defRPr/>
            </a:lvl2pPr>
            <a:lvl3pPr marL="900113" indent="-276225">
              <a:buFont typeface="Arial" panose="020B0604020202020204" pitchFamily="34" charset="0"/>
              <a:buChar char="•"/>
              <a:defRPr/>
            </a:lvl3pPr>
            <a:lvl4pPr marL="1168400" indent="-268288">
              <a:buFont typeface="Arial" panose="020B0604020202020204" pitchFamily="34" charset="0"/>
              <a:buChar char="•"/>
              <a:defRPr/>
            </a:lvl4pPr>
            <a:lvl5pPr marL="1436688"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1FB063A1-1497-49C3-AAEB-AF2A10129E37}"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7" name="Otsikko 6">
            <a:extLst>
              <a:ext uri="{FF2B5EF4-FFF2-40B4-BE49-F238E27FC236}">
                <a16:creationId xmlns:a16="http://schemas.microsoft.com/office/drawing/2014/main" id="{74A1EC1A-95D7-481C-9215-73D8F4277A0C}"/>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4041680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Vain otsikko kuvalla">
    <p:spTree>
      <p:nvGrpSpPr>
        <p:cNvPr id="1" name=""/>
        <p:cNvGrpSpPr/>
        <p:nvPr/>
      </p:nvGrpSpPr>
      <p:grpSpPr>
        <a:xfrm>
          <a:off x="0" y="0"/>
          <a:ext cx="0" cy="0"/>
          <a:chOff x="0" y="0"/>
          <a:chExt cx="0" cy="0"/>
        </a:xfrm>
      </p:grpSpPr>
      <p:sp>
        <p:nvSpPr>
          <p:cNvPr id="4" name="Kuvan paikkamerkki 3"/>
          <p:cNvSpPr>
            <a:spLocks noGrp="1"/>
          </p:cNvSpPr>
          <p:nvPr>
            <p:ph type="pic" sz="quarter" idx="10"/>
          </p:nvPr>
        </p:nvSpPr>
        <p:spPr>
          <a:xfrm>
            <a:off x="0" y="0"/>
            <a:ext cx="12192000" cy="6858000"/>
          </a:xfrm>
          <a:solidFill>
            <a:schemeClr val="bg1">
              <a:lumMod val="85000"/>
            </a:schemeClr>
          </a:solidFill>
        </p:spPr>
        <p:txBody>
          <a:bodyPr/>
          <a:lstStyle>
            <a:lvl1pPr marL="0" indent="0">
              <a:buFontTx/>
              <a:buNone/>
              <a:defRPr/>
            </a:lvl1pPr>
          </a:lstStyle>
          <a:p>
            <a:r>
              <a:rPr lang="fi-FI"/>
              <a:t>Lisää kuva napsauttamalla kuvaketta</a:t>
            </a:r>
          </a:p>
        </p:txBody>
      </p:sp>
      <p:sp>
        <p:nvSpPr>
          <p:cNvPr id="2" name="Otsikko 1"/>
          <p:cNvSpPr>
            <a:spLocks noGrp="1"/>
          </p:cNvSpPr>
          <p:nvPr>
            <p:ph type="title" hasCustomPrompt="1"/>
          </p:nvPr>
        </p:nvSpPr>
        <p:spPr/>
        <p:txBody>
          <a:bodyPr/>
          <a:lstStyle>
            <a:lvl1pPr>
              <a:defRPr cap="none" baseline="0">
                <a:solidFill>
                  <a:srgbClr val="FFFFFF"/>
                </a:solidFill>
              </a:defRPr>
            </a:lvl1pPr>
          </a:lstStyle>
          <a:p>
            <a:r>
              <a:rPr lang="fi-FI" dirty="0"/>
              <a:t>Lisää otsikko</a:t>
            </a:r>
          </a:p>
        </p:txBody>
      </p:sp>
    </p:spTree>
    <p:extLst>
      <p:ext uri="{BB962C8B-B14F-4D97-AF65-F5344CB8AC3E}">
        <p14:creationId xmlns:p14="http://schemas.microsoft.com/office/powerpoint/2010/main" val="79879411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Slogan">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D3AC32D3-B36E-441A-98C0-F2BA230BB0A3}" type="datetime1">
              <a:rPr lang="fi-FI" smtClean="0"/>
              <a:t>22.9.2022</a:t>
            </a:fld>
            <a:endParaRPr lang="fi-FI"/>
          </a:p>
        </p:txBody>
      </p:sp>
      <p:sp>
        <p:nvSpPr>
          <p:cNvPr id="4" name="Alatunnisteen paikkamerkki 3"/>
          <p:cNvSpPr>
            <a:spLocks noGrp="1"/>
          </p:cNvSpPr>
          <p:nvPr>
            <p:ph type="ftr" sz="quarter" idx="11"/>
          </p:nvPr>
        </p:nvSpPr>
        <p:spPr/>
        <p:txBody>
          <a:bodyPr/>
          <a:lstStyle/>
          <a:p>
            <a:r>
              <a:rPr lang="fi-FI"/>
              <a:t>mieli.fi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
        <p:nvSpPr>
          <p:cNvPr id="7" name="Tekstin paikkamerkki 6">
            <a:extLst>
              <a:ext uri="{FF2B5EF4-FFF2-40B4-BE49-F238E27FC236}">
                <a16:creationId xmlns:a16="http://schemas.microsoft.com/office/drawing/2014/main" id="{A994D516-6B57-40DB-8F42-AEB66E822056}"/>
              </a:ext>
            </a:extLst>
          </p:cNvPr>
          <p:cNvSpPr>
            <a:spLocks noGrp="1"/>
          </p:cNvSpPr>
          <p:nvPr>
            <p:ph type="body" sz="quarter" idx="13"/>
          </p:nvPr>
        </p:nvSpPr>
        <p:spPr>
          <a:xfrm>
            <a:off x="1295400" y="1777043"/>
            <a:ext cx="9601200" cy="3164846"/>
          </a:xfrm>
        </p:spPr>
        <p:txBody>
          <a:bodyPr anchor="ctr" anchorCtr="0">
            <a:noAutofit/>
          </a:bodyPr>
          <a:lstStyle>
            <a:lvl1pPr marL="0" indent="0" algn="ctr">
              <a:lnSpc>
                <a:spcPct val="100000"/>
              </a:lnSpc>
              <a:buNone/>
              <a:defRPr sz="3000"/>
            </a:lvl1pPr>
            <a:lvl2pPr marL="269875" indent="0">
              <a:buNone/>
              <a:defRPr/>
            </a:lvl2pPr>
          </a:lstStyle>
          <a:p>
            <a:pPr lvl="0"/>
            <a:r>
              <a:rPr lang="fi-FI"/>
              <a:t>Muokkaa tekstin perustyylejä napsauttamalla</a:t>
            </a:r>
          </a:p>
        </p:txBody>
      </p:sp>
    </p:spTree>
    <p:extLst>
      <p:ext uri="{BB962C8B-B14F-4D97-AF65-F5344CB8AC3E}">
        <p14:creationId xmlns:p14="http://schemas.microsoft.com/office/powerpoint/2010/main" val="343807562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Päivämäärän paikkamerkki 2"/>
          <p:cNvSpPr>
            <a:spLocks noGrp="1"/>
          </p:cNvSpPr>
          <p:nvPr>
            <p:ph type="dt" sz="half" idx="10"/>
          </p:nvPr>
        </p:nvSpPr>
        <p:spPr/>
        <p:txBody>
          <a:bodyPr/>
          <a:lstStyle/>
          <a:p>
            <a:fld id="{8381B437-4C72-4207-90C2-FD5A775CFDC5}" type="datetime1">
              <a:rPr lang="fi-FI" smtClean="0"/>
              <a:t>22.9.2022</a:t>
            </a:fld>
            <a:endParaRPr lang="fi-FI"/>
          </a:p>
        </p:txBody>
      </p:sp>
      <p:sp>
        <p:nvSpPr>
          <p:cNvPr id="4" name="Alatunnisteen paikkamerkki 3"/>
          <p:cNvSpPr>
            <a:spLocks noGrp="1"/>
          </p:cNvSpPr>
          <p:nvPr>
            <p:ph type="ftr" sz="quarter" idx="11"/>
          </p:nvPr>
        </p:nvSpPr>
        <p:spPr/>
        <p:txBody>
          <a:bodyPr/>
          <a:lstStyle/>
          <a:p>
            <a:r>
              <a:rPr lang="fi-FI"/>
              <a:t>mieli.fi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419915302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Only" preserve="1">
  <p:cSld name="Vain otsikko väripohjalla">
    <p:spTree>
      <p:nvGrpSpPr>
        <p:cNvPr id="1" name=""/>
        <p:cNvGrpSpPr/>
        <p:nvPr/>
      </p:nvGrpSpPr>
      <p:grpSpPr>
        <a:xfrm>
          <a:off x="0" y="0"/>
          <a:ext cx="0" cy="0"/>
          <a:chOff x="0" y="0"/>
          <a:chExt cx="0" cy="0"/>
        </a:xfrm>
      </p:grpSpPr>
      <p:sp>
        <p:nvSpPr>
          <p:cNvPr id="6" name="Suorakulmio 5"/>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2" name="Otsikko 1"/>
          <p:cNvSpPr>
            <a:spLocks noGrp="1"/>
          </p:cNvSpPr>
          <p:nvPr>
            <p:ph type="title" hasCustomPrompt="1"/>
          </p:nvPr>
        </p:nvSpPr>
        <p:spPr/>
        <p:txBody>
          <a:bodyPr/>
          <a:lstStyle>
            <a:lvl1pPr>
              <a:defRPr cap="none" baseline="0">
                <a:solidFill>
                  <a:srgbClr val="FFFFFF"/>
                </a:solidFill>
              </a:defRPr>
            </a:lvl1pPr>
          </a:lstStyle>
          <a:p>
            <a:r>
              <a:rPr lang="fi-FI"/>
              <a:t>Lisää otsikko</a:t>
            </a:r>
          </a:p>
        </p:txBody>
      </p:sp>
    </p:spTree>
    <p:extLst>
      <p:ext uri="{BB962C8B-B14F-4D97-AF65-F5344CB8AC3E}">
        <p14:creationId xmlns:p14="http://schemas.microsoft.com/office/powerpoint/2010/main" val="269153378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Vain otsikko kuvalla">
    <p:spTree>
      <p:nvGrpSpPr>
        <p:cNvPr id="1" name=""/>
        <p:cNvGrpSpPr/>
        <p:nvPr/>
      </p:nvGrpSpPr>
      <p:grpSpPr>
        <a:xfrm>
          <a:off x="0" y="0"/>
          <a:ext cx="0" cy="0"/>
          <a:chOff x="0" y="0"/>
          <a:chExt cx="0" cy="0"/>
        </a:xfrm>
      </p:grpSpPr>
      <p:sp>
        <p:nvSpPr>
          <p:cNvPr id="4" name="Kuvan paikkamerkki 3"/>
          <p:cNvSpPr>
            <a:spLocks noGrp="1"/>
          </p:cNvSpPr>
          <p:nvPr>
            <p:ph type="pic" sz="quarter" idx="10"/>
          </p:nvPr>
        </p:nvSpPr>
        <p:spPr>
          <a:xfrm>
            <a:off x="0" y="0"/>
            <a:ext cx="12192000" cy="6858000"/>
          </a:xfrm>
          <a:solidFill>
            <a:schemeClr val="bg1">
              <a:lumMod val="85000"/>
            </a:schemeClr>
          </a:solidFill>
        </p:spPr>
        <p:txBody>
          <a:bodyPr/>
          <a:lstStyle>
            <a:lvl1pPr marL="0" indent="0">
              <a:buFontTx/>
              <a:buNone/>
              <a:defRPr/>
            </a:lvl1pPr>
          </a:lstStyle>
          <a:p>
            <a:r>
              <a:rPr lang="fi-FI"/>
              <a:t>Lisää kuva napsauttamalla kuvaketta</a:t>
            </a:r>
          </a:p>
        </p:txBody>
      </p:sp>
      <p:sp>
        <p:nvSpPr>
          <p:cNvPr id="2" name="Otsikko 1"/>
          <p:cNvSpPr>
            <a:spLocks noGrp="1"/>
          </p:cNvSpPr>
          <p:nvPr>
            <p:ph type="title" hasCustomPrompt="1"/>
          </p:nvPr>
        </p:nvSpPr>
        <p:spPr/>
        <p:txBody>
          <a:bodyPr/>
          <a:lstStyle>
            <a:lvl1pPr>
              <a:defRPr cap="all" baseline="0">
                <a:solidFill>
                  <a:srgbClr val="FFFFFF"/>
                </a:solidFill>
              </a:defRPr>
            </a:lvl1pPr>
          </a:lstStyle>
          <a:p>
            <a:r>
              <a:rPr lang="fi-FI"/>
              <a:t>Lisää otsikko</a:t>
            </a:r>
          </a:p>
        </p:txBody>
      </p:sp>
    </p:spTree>
    <p:extLst>
      <p:ext uri="{BB962C8B-B14F-4D97-AF65-F5344CB8AC3E}">
        <p14:creationId xmlns:p14="http://schemas.microsoft.com/office/powerpoint/2010/main" val="214683407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BB9A5DDC-BF60-4B62-B480-23ACEF0C2B74}" type="datetime1">
              <a:rPr lang="fi-FI" smtClean="0"/>
              <a:t>22.9.2022</a:t>
            </a:fld>
            <a:endParaRPr lang="fi-FI"/>
          </a:p>
        </p:txBody>
      </p:sp>
      <p:sp>
        <p:nvSpPr>
          <p:cNvPr id="3" name="Alatunnisteen paikkamerkki 2"/>
          <p:cNvSpPr>
            <a:spLocks noGrp="1"/>
          </p:cNvSpPr>
          <p:nvPr>
            <p:ph type="ftr" sz="quarter" idx="11"/>
          </p:nvPr>
        </p:nvSpPr>
        <p:spPr/>
        <p:txBody>
          <a:bodyPr/>
          <a:lstStyle/>
          <a:p>
            <a:r>
              <a:rPr lang="fi-FI"/>
              <a:t>mieli.fi</a:t>
            </a:r>
          </a:p>
        </p:txBody>
      </p:sp>
      <p:sp>
        <p:nvSpPr>
          <p:cNvPr id="4" name="Dian numeron paikkamerkki 3"/>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6520708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Piste">
    <p:spTree>
      <p:nvGrpSpPr>
        <p:cNvPr id="1" name=""/>
        <p:cNvGrpSpPr/>
        <p:nvPr/>
      </p:nvGrpSpPr>
      <p:grpSpPr>
        <a:xfrm>
          <a:off x="0" y="0"/>
          <a:ext cx="0" cy="0"/>
          <a:chOff x="0" y="0"/>
          <a:chExt cx="0" cy="0"/>
        </a:xfrm>
      </p:grpSpPr>
      <p:sp>
        <p:nvSpPr>
          <p:cNvPr id="3" name="Ellipsi 2"/>
          <p:cNvSpPr/>
          <p:nvPr userDrawn="1"/>
        </p:nvSpPr>
        <p:spPr bwMode="black">
          <a:xfrm>
            <a:off x="3048000" y="1059543"/>
            <a:ext cx="6096000" cy="4572000"/>
          </a:xfrm>
          <a:prstGeom prst="ellipse">
            <a:avLst/>
          </a:prstGeom>
          <a:solidFill>
            <a:srgbClr val="00F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5" name="Tekstin paikkamerkki 6">
            <a:extLst>
              <a:ext uri="{FF2B5EF4-FFF2-40B4-BE49-F238E27FC236}">
                <a16:creationId xmlns:a16="http://schemas.microsoft.com/office/drawing/2014/main" id="{02A6AA36-B086-4AFB-B055-926FC43DEE5A}"/>
              </a:ext>
            </a:extLst>
          </p:cNvPr>
          <p:cNvSpPr>
            <a:spLocks noGrp="1"/>
          </p:cNvSpPr>
          <p:nvPr>
            <p:ph type="body" sz="quarter" idx="13"/>
          </p:nvPr>
        </p:nvSpPr>
        <p:spPr>
          <a:xfrm>
            <a:off x="667109" y="5891841"/>
            <a:ext cx="10892287" cy="637308"/>
          </a:xfrm>
        </p:spPr>
        <p:txBody>
          <a:bodyPr anchor="ctr" anchorCtr="0">
            <a:noAutofit/>
          </a:bodyPr>
          <a:lstStyle>
            <a:lvl1pPr marL="0" indent="0" algn="ctr">
              <a:lnSpc>
                <a:spcPct val="100000"/>
              </a:lnSpc>
              <a:buNone/>
              <a:defRPr sz="2400"/>
            </a:lvl1pPr>
            <a:lvl2pPr marL="269875" indent="0">
              <a:buNone/>
              <a:defRPr/>
            </a:lvl2pPr>
          </a:lstStyle>
          <a:p>
            <a:pPr lvl="0"/>
            <a:r>
              <a:rPr lang="fi-FI"/>
              <a:t>Muokkaa tekstin perustyylejä napsauttamalla</a:t>
            </a:r>
          </a:p>
        </p:txBody>
      </p:sp>
    </p:spTree>
    <p:extLst>
      <p:ext uri="{BB962C8B-B14F-4D97-AF65-F5344CB8AC3E}">
        <p14:creationId xmlns:p14="http://schemas.microsoft.com/office/powerpoint/2010/main" val="101199355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blank" preserve="1">
  <p:cSld name="Logo suomi">
    <p:spTree>
      <p:nvGrpSpPr>
        <p:cNvPr id="1" name=""/>
        <p:cNvGrpSpPr/>
        <p:nvPr/>
      </p:nvGrpSpPr>
      <p:grpSpPr>
        <a:xfrm>
          <a:off x="0" y="0"/>
          <a:ext cx="0" cy="0"/>
          <a:chOff x="0" y="0"/>
          <a:chExt cx="0" cy="0"/>
        </a:xfrm>
      </p:grpSpPr>
      <p:sp>
        <p:nvSpPr>
          <p:cNvPr id="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5"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6"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4" name="Oval 9"/>
          <p:cNvSpPr>
            <a:spLocks noChangeArrowheads="1"/>
          </p:cNvSpPr>
          <p:nvPr userDrawn="1"/>
        </p:nvSpPr>
        <p:spPr bwMode="black">
          <a:xfrm>
            <a:off x="5093306" y="1629457"/>
            <a:ext cx="844549"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Oval 11"/>
          <p:cNvSpPr>
            <a:spLocks noChangeArrowheads="1"/>
          </p:cNvSpPr>
          <p:nvPr userDrawn="1"/>
        </p:nvSpPr>
        <p:spPr bwMode="black">
          <a:xfrm>
            <a:off x="10586056" y="1629457"/>
            <a:ext cx="846667"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pic>
        <p:nvPicPr>
          <p:cNvPr id="3" name="Kuva 2">
            <a:extLst>
              <a:ext uri="{FF2B5EF4-FFF2-40B4-BE49-F238E27FC236}">
                <a16:creationId xmlns:a16="http://schemas.microsoft.com/office/drawing/2014/main" id="{D92D5E3E-B417-4CD4-B5DC-0614B5CA80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47556" y="6003036"/>
            <a:ext cx="5302707" cy="270662"/>
          </a:xfrm>
          <a:prstGeom prst="rect">
            <a:avLst/>
          </a:prstGeom>
        </p:spPr>
      </p:pic>
    </p:spTree>
    <p:extLst>
      <p:ext uri="{BB962C8B-B14F-4D97-AF65-F5344CB8AC3E}">
        <p14:creationId xmlns:p14="http://schemas.microsoft.com/office/powerpoint/2010/main" val="189649468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blank" preserve="1">
  <p:cSld name="Logo ruotsi">
    <p:spTree>
      <p:nvGrpSpPr>
        <p:cNvPr id="1" name=""/>
        <p:cNvGrpSpPr/>
        <p:nvPr/>
      </p:nvGrpSpPr>
      <p:grpSpPr>
        <a:xfrm>
          <a:off x="0" y="0"/>
          <a:ext cx="0" cy="0"/>
          <a:chOff x="0" y="0"/>
          <a:chExt cx="0" cy="0"/>
        </a:xfrm>
      </p:grpSpPr>
      <p:sp>
        <p:nvSpPr>
          <p:cNvPr id="1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Oval 9"/>
          <p:cNvSpPr>
            <a:spLocks noChangeArrowheads="1"/>
          </p:cNvSpPr>
          <p:nvPr userDrawn="1"/>
        </p:nvSpPr>
        <p:spPr bwMode="black">
          <a:xfrm>
            <a:off x="5093306" y="1629457"/>
            <a:ext cx="844549"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9"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0" name="Oval 11"/>
          <p:cNvSpPr>
            <a:spLocks noChangeArrowheads="1"/>
          </p:cNvSpPr>
          <p:nvPr userDrawn="1"/>
        </p:nvSpPr>
        <p:spPr bwMode="black">
          <a:xfrm>
            <a:off x="10586056" y="1629457"/>
            <a:ext cx="846667"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1"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pic>
        <p:nvPicPr>
          <p:cNvPr id="3" name="Kuva 2">
            <a:extLst>
              <a:ext uri="{FF2B5EF4-FFF2-40B4-BE49-F238E27FC236}">
                <a16:creationId xmlns:a16="http://schemas.microsoft.com/office/drawing/2014/main" id="{2DF4D355-F136-4ABF-8ED2-DED4810206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48231" y="5998464"/>
            <a:ext cx="5296205" cy="277978"/>
          </a:xfrm>
          <a:prstGeom prst="rect">
            <a:avLst/>
          </a:prstGeom>
        </p:spPr>
      </p:pic>
    </p:spTree>
    <p:extLst>
      <p:ext uri="{BB962C8B-B14F-4D97-AF65-F5344CB8AC3E}">
        <p14:creationId xmlns:p14="http://schemas.microsoft.com/office/powerpoint/2010/main" val="221304979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blank" preserve="1">
  <p:cSld name="Logo englanti">
    <p:spTree>
      <p:nvGrpSpPr>
        <p:cNvPr id="1" name=""/>
        <p:cNvGrpSpPr/>
        <p:nvPr/>
      </p:nvGrpSpPr>
      <p:grpSpPr>
        <a:xfrm>
          <a:off x="0" y="0"/>
          <a:ext cx="0" cy="0"/>
          <a:chOff x="0" y="0"/>
          <a:chExt cx="0" cy="0"/>
        </a:xfrm>
      </p:grpSpPr>
      <p:sp>
        <p:nvSpPr>
          <p:cNvPr id="1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Oval 9"/>
          <p:cNvSpPr>
            <a:spLocks noChangeArrowheads="1"/>
          </p:cNvSpPr>
          <p:nvPr userDrawn="1"/>
        </p:nvSpPr>
        <p:spPr bwMode="black">
          <a:xfrm>
            <a:off x="5093306" y="1629457"/>
            <a:ext cx="844549"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9"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0" name="Oval 11"/>
          <p:cNvSpPr>
            <a:spLocks noChangeArrowheads="1"/>
          </p:cNvSpPr>
          <p:nvPr userDrawn="1"/>
        </p:nvSpPr>
        <p:spPr bwMode="black">
          <a:xfrm>
            <a:off x="10586056" y="1629457"/>
            <a:ext cx="846667"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1"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pic>
        <p:nvPicPr>
          <p:cNvPr id="3" name="Kuva 2">
            <a:extLst>
              <a:ext uri="{FF2B5EF4-FFF2-40B4-BE49-F238E27FC236}">
                <a16:creationId xmlns:a16="http://schemas.microsoft.com/office/drawing/2014/main" id="{109DA548-4475-466B-B368-949B53EB95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45633" y="5983785"/>
            <a:ext cx="5292953" cy="234086"/>
          </a:xfrm>
          <a:prstGeom prst="rect">
            <a:avLst/>
          </a:prstGeom>
        </p:spPr>
      </p:pic>
    </p:spTree>
    <p:extLst>
      <p:ext uri="{BB962C8B-B14F-4D97-AF65-F5344CB8AC3E}">
        <p14:creationId xmlns:p14="http://schemas.microsoft.com/office/powerpoint/2010/main" val="158175244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itle 1">
            <a:extLst>
              <a:ext uri="{FF2B5EF4-FFF2-40B4-BE49-F238E27FC236}">
                <a16:creationId xmlns:a16="http://schemas.microsoft.com/office/drawing/2014/main" id="{7FD07D80-68F1-D94E-8D26-9E4602388BA9}"/>
              </a:ext>
            </a:extLst>
          </p:cNvPr>
          <p:cNvSpPr>
            <a:spLocks noGrp="1"/>
          </p:cNvSpPr>
          <p:nvPr>
            <p:ph type="title"/>
          </p:nvPr>
        </p:nvSpPr>
        <p:spPr>
          <a:xfrm>
            <a:off x="735877" y="615499"/>
            <a:ext cx="9306129" cy="999217"/>
          </a:xfrm>
        </p:spPr>
        <p:txBody>
          <a:bodyPr anchor="t">
            <a:normAutofit/>
          </a:bodyPr>
          <a:lstStyle>
            <a:lvl1pPr>
              <a:lnSpc>
                <a:spcPts val="2700"/>
              </a:lnSpc>
              <a:defRPr sz="2700" b="1" i="0">
                <a:solidFill>
                  <a:schemeClr val="tx1"/>
                </a:solidFill>
                <a:latin typeface="+mn-lt"/>
                <a:cs typeface="Poppins" pitchFamily="2" charset="77"/>
              </a:defRPr>
            </a:lvl1pPr>
          </a:lstStyle>
          <a:p>
            <a:r>
              <a:rPr lang="en-GB" dirty="0"/>
              <a:t>Click to edit Master title style</a:t>
            </a:r>
            <a:endParaRPr lang="en-FI" dirty="0"/>
          </a:p>
        </p:txBody>
      </p:sp>
      <p:sp>
        <p:nvSpPr>
          <p:cNvPr id="8" name="Text Placeholder 4">
            <a:extLst>
              <a:ext uri="{FF2B5EF4-FFF2-40B4-BE49-F238E27FC236}">
                <a16:creationId xmlns:a16="http://schemas.microsoft.com/office/drawing/2014/main" id="{F3ED8A88-A893-CF46-8292-A8A4EBE90DF1}"/>
              </a:ext>
            </a:extLst>
          </p:cNvPr>
          <p:cNvSpPr>
            <a:spLocks noGrp="1"/>
          </p:cNvSpPr>
          <p:nvPr>
            <p:ph type="body" sz="quarter" idx="11"/>
          </p:nvPr>
        </p:nvSpPr>
        <p:spPr>
          <a:xfrm>
            <a:off x="1245714" y="1721286"/>
            <a:ext cx="9909967" cy="4521219"/>
          </a:xfrm>
        </p:spPr>
        <p:txBody>
          <a:bodyPr>
            <a:normAutofit/>
          </a:bodyPr>
          <a:lstStyle>
            <a:lvl1pPr>
              <a:lnSpc>
                <a:spcPct val="100000"/>
              </a:lnSpc>
              <a:defRPr sz="1800">
                <a:solidFill>
                  <a:schemeClr val="tx1"/>
                </a:solidFill>
              </a:defRPr>
            </a:lvl1pPr>
            <a:lvl2pPr>
              <a:lnSpc>
                <a:spcPct val="100000"/>
              </a:lnSpc>
              <a:defRPr sz="1500">
                <a:solidFill>
                  <a:schemeClr val="tx1"/>
                </a:solidFill>
              </a:defRPr>
            </a:lvl2pPr>
            <a:lvl3pPr>
              <a:lnSpc>
                <a:spcPct val="100000"/>
              </a:lnSpc>
              <a:defRPr sz="1350">
                <a:solidFill>
                  <a:schemeClr val="tx1"/>
                </a:solidFill>
              </a:defRPr>
            </a:lvl3pPr>
            <a:lvl4pPr>
              <a:lnSpc>
                <a:spcPct val="100000"/>
              </a:lnSpc>
              <a:defRPr sz="1200">
                <a:solidFill>
                  <a:schemeClr val="tx1"/>
                </a:solidFill>
              </a:defRPr>
            </a:lvl4pPr>
            <a:lvl5pPr>
              <a:lnSpc>
                <a:spcPct val="100000"/>
              </a:lnSpc>
              <a:defRPr sz="12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42906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46A8C016-1483-4DFD-A134-AD0B015DD8F7}" type="datetime1">
              <a:rPr lang="fi-FI" smtClean="0"/>
              <a:t>22.9.2022</a:t>
            </a:fld>
            <a:endParaRPr lang="fi-FI" dirty="0"/>
          </a:p>
        </p:txBody>
      </p:sp>
      <p:sp>
        <p:nvSpPr>
          <p:cNvPr id="3" name="Alatunnisteen paikkamerkki 2"/>
          <p:cNvSpPr>
            <a:spLocks noGrp="1"/>
          </p:cNvSpPr>
          <p:nvPr>
            <p:ph type="ftr" sz="quarter" idx="11"/>
          </p:nvPr>
        </p:nvSpPr>
        <p:spPr/>
        <p:txBody>
          <a:bodyPr/>
          <a:lstStyle/>
          <a:p>
            <a:r>
              <a:rPr lang="fi-FI"/>
              <a:t>mielenterveysseura.fi</a:t>
            </a:r>
          </a:p>
        </p:txBody>
      </p:sp>
      <p:sp>
        <p:nvSpPr>
          <p:cNvPr id="4" name="Dian numeron paikkamerkki 3"/>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92285191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D606410E-1CB6-1044-BAA4-BCB7F89D2621}"/>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tretch>
            <a:fillRect/>
          </a:stretch>
        </p:blipFill>
        <p:spPr>
          <a:xfrm>
            <a:off x="-1617514" y="1193890"/>
            <a:ext cx="14966756" cy="4470223"/>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7" y="615499"/>
            <a:ext cx="9306129" cy="999217"/>
          </a:xfrm>
        </p:spPr>
        <p:txBody>
          <a:bodyPr anchor="t">
            <a:normAutofit/>
          </a:bodyPr>
          <a:lstStyle>
            <a:lvl1pPr>
              <a:lnSpc>
                <a:spcPts val="2700"/>
              </a:lnSpc>
              <a:defRPr sz="27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4" y="1721286"/>
            <a:ext cx="9909967" cy="4521219"/>
          </a:xfrm>
        </p:spPr>
        <p:txBody>
          <a:bodyPr>
            <a:normAutofit/>
          </a:bodyPr>
          <a:lstStyle>
            <a:lvl1pPr>
              <a:lnSpc>
                <a:spcPct val="100000"/>
              </a:lnSpc>
              <a:defRPr sz="1800">
                <a:solidFill>
                  <a:schemeClr val="tx1"/>
                </a:solidFill>
              </a:defRPr>
            </a:lvl1pPr>
            <a:lvl2pPr>
              <a:lnSpc>
                <a:spcPct val="100000"/>
              </a:lnSpc>
              <a:defRPr sz="1500">
                <a:solidFill>
                  <a:schemeClr val="tx1"/>
                </a:solidFill>
              </a:defRPr>
            </a:lvl2pPr>
            <a:lvl3pPr>
              <a:lnSpc>
                <a:spcPct val="100000"/>
              </a:lnSpc>
              <a:defRPr sz="1350">
                <a:solidFill>
                  <a:schemeClr val="tx1"/>
                </a:solidFill>
              </a:defRPr>
            </a:lvl3pPr>
            <a:lvl4pPr>
              <a:lnSpc>
                <a:spcPct val="100000"/>
              </a:lnSpc>
              <a:defRPr sz="1200">
                <a:solidFill>
                  <a:schemeClr val="tx1"/>
                </a:solidFill>
              </a:defRPr>
            </a:lvl4pPr>
            <a:lvl5pPr>
              <a:lnSpc>
                <a:spcPct val="100000"/>
              </a:lnSpc>
              <a:defRPr sz="12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388453598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7"/>
            <a:ext cx="11521280" cy="2634343"/>
          </a:xfrm>
        </p:spPr>
        <p:txBody>
          <a:bodyPr anchor="ctr" anchorCtr="0"/>
          <a:lstStyle>
            <a:lvl1pPr algn="ctr">
              <a:defRPr sz="3300">
                <a:solidFill>
                  <a:srgbClr val="00E13C"/>
                </a:solidFill>
              </a:defRPr>
            </a:lvl1pPr>
          </a:lstStyle>
          <a:p>
            <a:r>
              <a:rPr lang="fi-FI" dirty="0"/>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350" baseline="0">
                <a:solidFill>
                  <a:schemeClr val="tx1">
                    <a:tint val="75000"/>
                  </a:schemeClr>
                </a:solidFill>
                <a:latin typeface="+mn-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p>
            <a:fld id="{0591B7AA-BB94-4250-BC79-C4B22BFD37CD}"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322586776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0" indent="0">
              <a:buFontTx/>
              <a:buNone/>
              <a:defRPr/>
            </a:lvl1pPr>
            <a:lvl2pPr marL="402431" indent="-201216">
              <a:buFont typeface="Arial" panose="020B0604020202020204" pitchFamily="34" charset="0"/>
              <a:buChar char="•"/>
              <a:defRPr/>
            </a:lvl2pPr>
            <a:lvl3pPr marL="603647" indent="-201216">
              <a:buFont typeface="Arial" panose="020B0604020202020204" pitchFamily="34" charset="0"/>
              <a:buChar char="•"/>
              <a:defRPr/>
            </a:lvl3pPr>
            <a:lvl4pPr marL="806054" indent="-202406">
              <a:buFont typeface="Arial" panose="020B0604020202020204" pitchFamily="34" charset="0"/>
              <a:buChar char="•"/>
              <a:defRPr/>
            </a:lvl4pPr>
            <a:lvl5pPr marL="1007269" indent="-201216">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65C636E2-698F-47E2-8421-3C7C3D6C8957}"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403334448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Otsikko ja sisältö luettelomerkki">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201216" indent="-201216">
              <a:lnSpc>
                <a:spcPct val="110000"/>
              </a:lnSpc>
              <a:spcAft>
                <a:spcPts val="1350"/>
              </a:spcAft>
              <a:buFont typeface="Arial" panose="020B0604020202020204" pitchFamily="34" charset="0"/>
              <a:buChar char="•"/>
              <a:defRPr/>
            </a:lvl1pPr>
            <a:lvl2pPr marL="402431" indent="-201216">
              <a:lnSpc>
                <a:spcPct val="110000"/>
              </a:lnSpc>
              <a:spcAft>
                <a:spcPts val="1350"/>
              </a:spcAft>
              <a:buFont typeface="Arial" panose="020B0604020202020204" pitchFamily="34" charset="0"/>
              <a:buChar char="•"/>
              <a:defRPr/>
            </a:lvl2pPr>
            <a:lvl3pPr marL="603647" indent="-201216">
              <a:lnSpc>
                <a:spcPct val="110000"/>
              </a:lnSpc>
              <a:spcAft>
                <a:spcPts val="1350"/>
              </a:spcAft>
              <a:buFont typeface="Arial" panose="020B0604020202020204" pitchFamily="34" charset="0"/>
              <a:buChar char="•"/>
              <a:defRPr/>
            </a:lvl3pPr>
            <a:lvl4pPr marL="806054" indent="-202406">
              <a:lnSpc>
                <a:spcPct val="110000"/>
              </a:lnSpc>
              <a:spcAft>
                <a:spcPts val="1350"/>
              </a:spcAft>
              <a:buFont typeface="Arial" panose="020B0604020202020204" pitchFamily="34" charset="0"/>
              <a:buChar char="•"/>
              <a:defRPr/>
            </a:lvl4pPr>
            <a:lvl5pPr marL="1007269" indent="-201216">
              <a:lnSpc>
                <a:spcPct val="110000"/>
              </a:lnSpc>
              <a:spcAft>
                <a:spcPts val="1350"/>
              </a:spcAft>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D0AB788C-CF77-45D3-B911-F6B5D93E0B31}"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247395917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reserve="1">
  <p:cSld name="Otsikko ja sisältö, toinen taso Arial">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0" indent="0">
              <a:spcAft>
                <a:spcPts val="750"/>
              </a:spcAft>
              <a:buFontTx/>
              <a:buNone/>
              <a:defRPr>
                <a:latin typeface="+mn-lt"/>
              </a:defRPr>
            </a:lvl1pPr>
            <a:lvl2pPr marL="0" indent="0">
              <a:spcAft>
                <a:spcPts val="750"/>
              </a:spcAft>
              <a:buFontTx/>
              <a:buNone/>
              <a:defRPr sz="1200">
                <a:latin typeface="+mn-lt"/>
              </a:defRPr>
            </a:lvl2pPr>
            <a:lvl3pPr marL="135731" indent="-135731">
              <a:spcAft>
                <a:spcPts val="750"/>
              </a:spcAft>
              <a:buFont typeface="Arial" panose="020B0604020202020204" pitchFamily="34" charset="0"/>
              <a:buChar char="•"/>
              <a:defRPr sz="1200">
                <a:latin typeface="+mn-lt"/>
              </a:defRPr>
            </a:lvl3pPr>
            <a:lvl4pPr marL="266700" indent="-130969">
              <a:spcAft>
                <a:spcPts val="750"/>
              </a:spcAft>
              <a:buFont typeface="Arial" panose="020B0604020202020204" pitchFamily="34" charset="0"/>
              <a:buChar char="•"/>
              <a:defRPr sz="1200">
                <a:latin typeface="+mn-lt"/>
              </a:defRPr>
            </a:lvl4pPr>
            <a:lvl5pPr marL="402431" indent="-135731">
              <a:spcAft>
                <a:spcPts val="750"/>
              </a:spcAft>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A96AD84F-7737-4704-8150-A570285BDB16}"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214575430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sz="half" idx="1"/>
          </p:nvPr>
        </p:nvSpPr>
        <p:spPr>
          <a:xfrm>
            <a:off x="609600" y="1670400"/>
            <a:ext cx="5384800" cy="4525963"/>
          </a:xfrm>
        </p:spPr>
        <p:txBody>
          <a:bodyPr>
            <a:normAutofit/>
          </a:bodyPr>
          <a:lstStyle>
            <a:lvl1pPr marL="201216" indent="-201216">
              <a:buFont typeface="Arial" panose="020B0604020202020204" pitchFamily="34" charset="0"/>
              <a:buChar char="•"/>
              <a:defRPr sz="1725"/>
            </a:lvl1pPr>
            <a:lvl2pPr marL="557213" indent="-214313">
              <a:buFont typeface="Arial" panose="020B0604020202020204" pitchFamily="34" charset="0"/>
              <a:buChar char="•"/>
              <a:defRPr sz="1725"/>
            </a:lvl2pPr>
            <a:lvl3pPr marL="857250" indent="-171450">
              <a:buFont typeface="Arial" panose="020B0604020202020204" pitchFamily="34" charset="0"/>
              <a:buChar char="•"/>
              <a:defRPr sz="1725"/>
            </a:lvl3pPr>
            <a:lvl4pPr marL="1200150" indent="-171450">
              <a:buFont typeface="Arial" panose="020B0604020202020204" pitchFamily="34" charset="0"/>
              <a:buChar char="•"/>
              <a:defRPr sz="1725"/>
            </a:lvl4pPr>
            <a:lvl5pPr marL="1543050" indent="-171450">
              <a:buFont typeface="Arial" panose="020B0604020202020204" pitchFamily="34" charset="0"/>
              <a:buChar char="•"/>
              <a:defRPr sz="1725"/>
            </a:lvl5pPr>
            <a:lvl6pPr>
              <a:defRPr sz="1350"/>
            </a:lvl6pPr>
            <a:lvl7pPr>
              <a:defRPr sz="1350"/>
            </a:lvl7pPr>
            <a:lvl8pPr>
              <a:defRPr sz="1350"/>
            </a:lvl8pPr>
            <a:lvl9pPr>
              <a:defRPr sz="135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6197600" y="1670400"/>
            <a:ext cx="5384800" cy="4525963"/>
          </a:xfrm>
        </p:spPr>
        <p:txBody>
          <a:bodyPr>
            <a:normAutofit/>
          </a:bodyPr>
          <a:lstStyle>
            <a:lvl1pPr marL="201216" indent="-201216">
              <a:buFont typeface="Arial" panose="020B0604020202020204" pitchFamily="34" charset="0"/>
              <a:buChar char="•"/>
              <a:defRPr sz="1725"/>
            </a:lvl1pPr>
            <a:lvl2pPr marL="557213" indent="-214313">
              <a:buFont typeface="Arial" panose="020B0604020202020204" pitchFamily="34" charset="0"/>
              <a:buChar char="•"/>
              <a:defRPr sz="1725"/>
            </a:lvl2pPr>
            <a:lvl3pPr marL="857250" indent="-171450">
              <a:buFont typeface="Arial" panose="020B0604020202020204" pitchFamily="34" charset="0"/>
              <a:buChar char="•"/>
              <a:defRPr sz="1725"/>
            </a:lvl3pPr>
            <a:lvl4pPr marL="1200150" indent="-171450">
              <a:buFont typeface="Arial" panose="020B0604020202020204" pitchFamily="34" charset="0"/>
              <a:buChar char="•"/>
              <a:defRPr sz="1725"/>
            </a:lvl4pPr>
            <a:lvl5pPr marL="1543050" indent="-171450">
              <a:buFont typeface="Arial" panose="020B0604020202020204" pitchFamily="34" charset="0"/>
              <a:buChar char="•"/>
              <a:defRPr sz="1725"/>
            </a:lvl5pPr>
            <a:lvl6pPr>
              <a:defRPr sz="1350"/>
            </a:lvl6pPr>
            <a:lvl7pPr>
              <a:defRPr sz="1350"/>
            </a:lvl7pPr>
            <a:lvl8pPr>
              <a:defRPr sz="1350"/>
            </a:lvl8pPr>
            <a:lvl9pPr>
              <a:defRPr sz="135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4"/>
          <p:cNvSpPr>
            <a:spLocks noGrp="1"/>
          </p:cNvSpPr>
          <p:nvPr>
            <p:ph type="dt" sz="half" idx="10"/>
          </p:nvPr>
        </p:nvSpPr>
        <p:spPr/>
        <p:txBody>
          <a:bodyPr/>
          <a:lstStyle/>
          <a:p>
            <a:fld id="{4E2A4D0D-FFCB-4B07-AFD4-1C80C8C80D8C}" type="datetime1">
              <a:rPr lang="fi-FI" smtClean="0"/>
              <a:pPr/>
              <a:t>22.9.2022</a:t>
            </a:fld>
            <a:endParaRPr lang="fi-FI"/>
          </a:p>
        </p:txBody>
      </p:sp>
      <p:sp>
        <p:nvSpPr>
          <p:cNvPr id="6" name="Alatunnisteen paikkamerkki 5"/>
          <p:cNvSpPr>
            <a:spLocks noGrp="1"/>
          </p:cNvSpPr>
          <p:nvPr>
            <p:ph type="ftr" sz="quarter" idx="11"/>
          </p:nvPr>
        </p:nvSpPr>
        <p:spPr/>
        <p:txBody>
          <a:bodyPr/>
          <a:lstStyle/>
          <a:p>
            <a:r>
              <a:rPr lang="fi-FI"/>
              <a:t>mielenterveysseura.fi</a:t>
            </a:r>
          </a:p>
        </p:txBody>
      </p:sp>
      <p:sp>
        <p:nvSpPr>
          <p:cNvPr id="7" name="Dian numeron paikkamerkki 6"/>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87300240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Neljä sisältökohdetta">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719404" y="548681"/>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49F16A13-B48B-4C61-ABA9-05DDAB8A04E8}"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
        <p:nvSpPr>
          <p:cNvPr id="10" name="Sisällön paikkamerkki 2"/>
          <p:cNvSpPr>
            <a:spLocks noGrp="1"/>
          </p:cNvSpPr>
          <p:nvPr>
            <p:ph idx="13"/>
          </p:nvPr>
        </p:nvSpPr>
        <p:spPr>
          <a:xfrm>
            <a:off x="6480044" y="548681"/>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1" name="Sisällön paikkamerkki 2"/>
          <p:cNvSpPr>
            <a:spLocks noGrp="1"/>
          </p:cNvSpPr>
          <p:nvPr>
            <p:ph idx="14"/>
          </p:nvPr>
        </p:nvSpPr>
        <p:spPr>
          <a:xfrm>
            <a:off x="719404" y="3645024"/>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2" name="Sisällön paikkamerkki 2"/>
          <p:cNvSpPr>
            <a:spLocks noGrp="1"/>
          </p:cNvSpPr>
          <p:nvPr>
            <p:ph idx="15"/>
          </p:nvPr>
        </p:nvSpPr>
        <p:spPr>
          <a:xfrm>
            <a:off x="6480044" y="3645024"/>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349398883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0E890EC-5D59-409D-A900-EAFB11A9B7FC}"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
        <p:nvSpPr>
          <p:cNvPr id="2" name="Otsikko 1"/>
          <p:cNvSpPr>
            <a:spLocks noGrp="1"/>
          </p:cNvSpPr>
          <p:nvPr>
            <p:ph type="title" hasCustomPrompt="1"/>
          </p:nvPr>
        </p:nvSpPr>
        <p:spPr>
          <a:xfrm>
            <a:off x="609600" y="384629"/>
            <a:ext cx="5102357" cy="2756339"/>
          </a:xfrm>
        </p:spPr>
        <p:txBody>
          <a:bodyPr/>
          <a:lstStyle>
            <a:lvl1pPr>
              <a:defRPr baseline="0"/>
            </a:lvl1pPr>
          </a:lstStyle>
          <a:p>
            <a:r>
              <a:rPr lang="fi-FI" dirty="0"/>
              <a:t>Lisää otsikko</a:t>
            </a:r>
          </a:p>
        </p:txBody>
      </p:sp>
      <p:sp>
        <p:nvSpPr>
          <p:cNvPr id="12" name="Sisällön paikkamerkki 2"/>
          <p:cNvSpPr>
            <a:spLocks noGrp="1"/>
          </p:cNvSpPr>
          <p:nvPr>
            <p:ph idx="14"/>
          </p:nvPr>
        </p:nvSpPr>
        <p:spPr>
          <a:xfrm>
            <a:off x="719404" y="3645024"/>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3" name="Sisällön paikkamerkki 2"/>
          <p:cNvSpPr>
            <a:spLocks noGrp="1"/>
          </p:cNvSpPr>
          <p:nvPr>
            <p:ph idx="13"/>
          </p:nvPr>
        </p:nvSpPr>
        <p:spPr>
          <a:xfrm>
            <a:off x="6480044" y="548681"/>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4" name="Sisällön paikkamerkki 2"/>
          <p:cNvSpPr>
            <a:spLocks noGrp="1"/>
          </p:cNvSpPr>
          <p:nvPr>
            <p:ph idx="15"/>
          </p:nvPr>
        </p:nvSpPr>
        <p:spPr>
          <a:xfrm>
            <a:off x="6480044" y="3645024"/>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128614777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B">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719404" y="548681"/>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49F16A13-B48B-4C61-ABA9-05DDAB8A04E8}"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
        <p:nvSpPr>
          <p:cNvPr id="10" name="Sisällön paikkamerkki 2"/>
          <p:cNvSpPr>
            <a:spLocks noGrp="1"/>
          </p:cNvSpPr>
          <p:nvPr>
            <p:ph idx="13"/>
          </p:nvPr>
        </p:nvSpPr>
        <p:spPr>
          <a:xfrm>
            <a:off x="6480044" y="548681"/>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2" name="Sisällön paikkamerkki 2"/>
          <p:cNvSpPr>
            <a:spLocks noGrp="1"/>
          </p:cNvSpPr>
          <p:nvPr>
            <p:ph idx="15"/>
          </p:nvPr>
        </p:nvSpPr>
        <p:spPr>
          <a:xfrm>
            <a:off x="6480044" y="3645024"/>
            <a:ext cx="4992555" cy="2520280"/>
          </a:xfrm>
        </p:spPr>
        <p:txBody>
          <a:bodyPr>
            <a:normAutofit/>
          </a:bodyPr>
          <a:lstStyle>
            <a:lvl1pPr marL="0" indent="0">
              <a:buFontTx/>
              <a:buNone/>
              <a:defRPr sz="1200">
                <a:latin typeface="+mn-lt"/>
              </a:defRPr>
            </a:lvl1pPr>
            <a:lvl2pPr marL="214313" indent="-214313">
              <a:buFont typeface="Arial" panose="020B0604020202020204" pitchFamily="34" charset="0"/>
              <a:buChar char="•"/>
              <a:defRPr sz="1200">
                <a:latin typeface="+mn-lt"/>
              </a:defRPr>
            </a:lvl2pPr>
            <a:lvl3pPr marL="214313" indent="-214313">
              <a:buFont typeface="Arial" panose="020B0604020202020204" pitchFamily="34" charset="0"/>
              <a:buChar char="•"/>
              <a:defRPr sz="1200">
                <a:latin typeface="+mn-lt"/>
              </a:defRPr>
            </a:lvl3pPr>
            <a:lvl4pPr marL="350044" indent="-214313">
              <a:buFont typeface="Arial" panose="020B0604020202020204" pitchFamily="34" charset="0"/>
              <a:buChar char="•"/>
              <a:defRPr sz="1200">
                <a:latin typeface="+mn-lt"/>
              </a:defRPr>
            </a:lvl4pPr>
            <a:lvl5pPr marL="481013" indent="-214313">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1" y="3490104"/>
            <a:ext cx="5294379" cy="2747211"/>
          </a:xfrm>
        </p:spPr>
        <p:txBody>
          <a:bodyPr/>
          <a:lstStyle/>
          <a:p>
            <a:r>
              <a:rPr lang="fi-FI" dirty="0"/>
              <a:t>Lisää otsikko</a:t>
            </a:r>
          </a:p>
        </p:txBody>
      </p:sp>
    </p:spTree>
    <p:extLst>
      <p:ext uri="{BB962C8B-B14F-4D97-AF65-F5344CB8AC3E}">
        <p14:creationId xmlns:p14="http://schemas.microsoft.com/office/powerpoint/2010/main" val="287492799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Kuv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0E890EC-5D59-409D-A900-EAFB11A9B7FC}"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
        <p:nvSpPr>
          <p:cNvPr id="11" name="Sisällön paikkamerkki 2"/>
          <p:cNvSpPr>
            <a:spLocks noGrp="1"/>
          </p:cNvSpPr>
          <p:nvPr>
            <p:ph idx="15"/>
          </p:nvPr>
        </p:nvSpPr>
        <p:spPr>
          <a:xfrm>
            <a:off x="6318552" y="3577773"/>
            <a:ext cx="5534781" cy="2612570"/>
          </a:xfrm>
        </p:spPr>
        <p:txBody>
          <a:bodyPr>
            <a:normAutofit/>
          </a:bodyPr>
          <a:lstStyle>
            <a:lvl1pPr marL="0" indent="0">
              <a:lnSpc>
                <a:spcPct val="100000"/>
              </a:lnSpc>
              <a:buFontTx/>
              <a:buNone/>
              <a:defRPr sz="1200">
                <a:latin typeface="+mn-lt"/>
              </a:defRPr>
            </a:lvl1pPr>
            <a:lvl2pPr marL="202406" indent="-202406">
              <a:lnSpc>
                <a:spcPct val="100000"/>
              </a:lnSpc>
              <a:buFont typeface="Clarendon" pitchFamily="2" charset="0"/>
              <a:buChar char="•"/>
              <a:defRPr sz="1200">
                <a:latin typeface="+mn-lt"/>
              </a:defRPr>
            </a:lvl2pPr>
            <a:lvl3pPr marL="473869" indent="-203597">
              <a:lnSpc>
                <a:spcPct val="100000"/>
              </a:lnSpc>
              <a:buFont typeface="Clarendon" pitchFamily="2" charset="0"/>
              <a:buChar char="•"/>
              <a:defRPr sz="1200">
                <a:latin typeface="+mn-lt"/>
              </a:defRPr>
            </a:lvl3pPr>
            <a:lvl4pPr marL="676275" indent="-202406">
              <a:lnSpc>
                <a:spcPct val="100000"/>
              </a:lnSpc>
              <a:buFont typeface="Clarendon" pitchFamily="2" charset="0"/>
              <a:buChar char="•"/>
              <a:defRPr sz="1200">
                <a:latin typeface="+mn-lt"/>
              </a:defRPr>
            </a:lvl4pPr>
            <a:lvl5pPr marL="946547" indent="-270272">
              <a:lnSpc>
                <a:spcPct val="100000"/>
              </a:lnSpc>
              <a:buFont typeface="Clarendon" pitchFamily="2"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384629"/>
            <a:ext cx="5102357" cy="2756339"/>
          </a:xfrm>
        </p:spPr>
        <p:txBody>
          <a:bodyPr/>
          <a:lstStyle>
            <a:lvl1pPr>
              <a:defRPr baseline="0"/>
            </a:lvl1pPr>
          </a:lstStyle>
          <a:p>
            <a:r>
              <a:rPr lang="fi-FI" dirty="0"/>
              <a:t>Lisää otsikko</a:t>
            </a:r>
          </a:p>
        </p:txBody>
      </p:sp>
      <p:sp>
        <p:nvSpPr>
          <p:cNvPr id="15" name="Sisällön paikkamerkki 2"/>
          <p:cNvSpPr>
            <a:spLocks noGrp="1"/>
          </p:cNvSpPr>
          <p:nvPr>
            <p:ph idx="16"/>
          </p:nvPr>
        </p:nvSpPr>
        <p:spPr>
          <a:xfrm>
            <a:off x="719404" y="3645024"/>
            <a:ext cx="4992555" cy="2520280"/>
          </a:xfrm>
        </p:spPr>
        <p:txBody>
          <a:bodyPr>
            <a:normAutofit/>
          </a:bodyPr>
          <a:lstStyle>
            <a:lvl1pPr marL="0" indent="0">
              <a:lnSpc>
                <a:spcPct val="100000"/>
              </a:lnSpc>
              <a:buFontTx/>
              <a:buNone/>
              <a:defRPr sz="1200">
                <a:latin typeface="+mn-lt"/>
              </a:defRPr>
            </a:lvl1pPr>
            <a:lvl2pPr marL="214313" indent="-214313">
              <a:lnSpc>
                <a:spcPct val="100000"/>
              </a:lnSpc>
              <a:buFont typeface="Arial" panose="020B0604020202020204" pitchFamily="34" charset="0"/>
              <a:buChar char="•"/>
              <a:defRPr sz="1200">
                <a:latin typeface="+mn-lt"/>
              </a:defRPr>
            </a:lvl2pPr>
            <a:lvl3pPr marL="406004" indent="-203597">
              <a:lnSpc>
                <a:spcPct val="100000"/>
              </a:lnSpc>
              <a:buFont typeface="Arial" panose="020B0604020202020204" pitchFamily="34" charset="0"/>
              <a:buChar char="•"/>
              <a:defRPr sz="1200">
                <a:latin typeface="+mn-lt"/>
              </a:defRPr>
            </a:lvl3pPr>
            <a:lvl4pPr marL="608410" indent="-202406">
              <a:lnSpc>
                <a:spcPct val="100000"/>
              </a:lnSpc>
              <a:buFont typeface="Arial" panose="020B0604020202020204" pitchFamily="34" charset="0"/>
              <a:buChar char="•"/>
              <a:defRPr sz="1200">
                <a:latin typeface="+mn-lt"/>
              </a:defRPr>
            </a:lvl4pPr>
            <a:lvl5pPr marL="810816" indent="-202406">
              <a:lnSpc>
                <a:spcPct val="100000"/>
              </a:lnSpc>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Kuvan paikkamerkki 8"/>
          <p:cNvSpPr>
            <a:spLocks noGrp="1"/>
          </p:cNvSpPr>
          <p:nvPr>
            <p:ph type="pic" sz="quarter" idx="13"/>
          </p:nvPr>
        </p:nvSpPr>
        <p:spPr>
          <a:xfrm>
            <a:off x="6479117" y="549278"/>
            <a:ext cx="4993216" cy="2519363"/>
          </a:xfrm>
          <a:solidFill>
            <a:srgbClr val="EAEAEA"/>
          </a:solidFill>
        </p:spPr>
        <p:txBody>
          <a:bodyPr/>
          <a:lstStyle>
            <a:lvl1pPr marL="0" indent="0">
              <a:buFontTx/>
              <a:buNone/>
              <a:defRPr>
                <a:latin typeface="+mn-lt"/>
              </a:defRPr>
            </a:lvl1pPr>
          </a:lstStyle>
          <a:p>
            <a:r>
              <a:rPr lang="fi-FI"/>
              <a:t>Lisää kuva napsauttamalla kuvaketta</a:t>
            </a:r>
          </a:p>
        </p:txBody>
      </p:sp>
    </p:spTree>
    <p:extLst>
      <p:ext uri="{BB962C8B-B14F-4D97-AF65-F5344CB8AC3E}">
        <p14:creationId xmlns:p14="http://schemas.microsoft.com/office/powerpoint/2010/main" val="719987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Piste">
    <p:spTree>
      <p:nvGrpSpPr>
        <p:cNvPr id="1" name=""/>
        <p:cNvGrpSpPr/>
        <p:nvPr/>
      </p:nvGrpSpPr>
      <p:grpSpPr>
        <a:xfrm>
          <a:off x="0" y="0"/>
          <a:ext cx="0" cy="0"/>
          <a:chOff x="0" y="0"/>
          <a:chExt cx="0" cy="0"/>
        </a:xfrm>
      </p:grpSpPr>
      <p:sp>
        <p:nvSpPr>
          <p:cNvPr id="3" name="Ellipsi 2"/>
          <p:cNvSpPr/>
          <p:nvPr userDrawn="1"/>
        </p:nvSpPr>
        <p:spPr bwMode="black">
          <a:xfrm>
            <a:off x="3048000" y="1059543"/>
            <a:ext cx="6096000" cy="4572000"/>
          </a:xfrm>
          <a:prstGeom prst="ellipse">
            <a:avLst/>
          </a:prstGeom>
          <a:solidFill>
            <a:srgbClr val="00E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342975652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Kaksi kuva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0E890EC-5D59-409D-A900-EAFB11A9B7FC}"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
        <p:nvSpPr>
          <p:cNvPr id="11" name="Sisällön paikkamerkki 2"/>
          <p:cNvSpPr>
            <a:spLocks noGrp="1"/>
          </p:cNvSpPr>
          <p:nvPr>
            <p:ph idx="15"/>
          </p:nvPr>
        </p:nvSpPr>
        <p:spPr>
          <a:xfrm>
            <a:off x="6318552" y="3577773"/>
            <a:ext cx="5534781" cy="2612570"/>
          </a:xfrm>
        </p:spPr>
        <p:txBody>
          <a:bodyPr>
            <a:normAutofit/>
          </a:bodyPr>
          <a:lstStyle>
            <a:lvl1pPr marL="0" indent="0">
              <a:lnSpc>
                <a:spcPct val="100000"/>
              </a:lnSpc>
              <a:buFontTx/>
              <a:buNone/>
              <a:defRPr sz="1200">
                <a:latin typeface="+mn-lt"/>
              </a:defRPr>
            </a:lvl1pPr>
            <a:lvl2pPr marL="202406" indent="-202406">
              <a:lnSpc>
                <a:spcPct val="100000"/>
              </a:lnSpc>
              <a:buFont typeface="Clarendon" pitchFamily="2" charset="0"/>
              <a:buChar char="•"/>
              <a:defRPr sz="1200">
                <a:latin typeface="+mn-lt"/>
              </a:defRPr>
            </a:lvl2pPr>
            <a:lvl3pPr marL="473869" indent="-203597">
              <a:lnSpc>
                <a:spcPct val="100000"/>
              </a:lnSpc>
              <a:buFont typeface="Clarendon" pitchFamily="2" charset="0"/>
              <a:buChar char="•"/>
              <a:defRPr sz="1200">
                <a:latin typeface="+mn-lt"/>
              </a:defRPr>
            </a:lvl3pPr>
            <a:lvl4pPr marL="676275" indent="-202406">
              <a:lnSpc>
                <a:spcPct val="100000"/>
              </a:lnSpc>
              <a:buFont typeface="Clarendon" pitchFamily="2" charset="0"/>
              <a:buChar char="•"/>
              <a:defRPr sz="1200">
                <a:latin typeface="+mn-lt"/>
              </a:defRPr>
            </a:lvl4pPr>
            <a:lvl5pPr marL="946547" indent="-270272">
              <a:lnSpc>
                <a:spcPct val="100000"/>
              </a:lnSpc>
              <a:buFont typeface="Clarendon" pitchFamily="2"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384629"/>
            <a:ext cx="5102357" cy="2756339"/>
          </a:xfrm>
        </p:spPr>
        <p:txBody>
          <a:bodyPr/>
          <a:lstStyle>
            <a:lvl1pPr>
              <a:defRPr baseline="0"/>
            </a:lvl1pPr>
          </a:lstStyle>
          <a:p>
            <a:r>
              <a:rPr lang="fi-FI" dirty="0"/>
              <a:t>Lisää otsikko</a:t>
            </a:r>
          </a:p>
        </p:txBody>
      </p:sp>
      <p:sp>
        <p:nvSpPr>
          <p:cNvPr id="10" name="Kuvan paikkamerkki 8"/>
          <p:cNvSpPr>
            <a:spLocks noGrp="1"/>
          </p:cNvSpPr>
          <p:nvPr>
            <p:ph type="pic" sz="quarter" idx="13"/>
          </p:nvPr>
        </p:nvSpPr>
        <p:spPr>
          <a:xfrm>
            <a:off x="6479117" y="549278"/>
            <a:ext cx="4993216" cy="2519363"/>
          </a:xfrm>
          <a:solidFill>
            <a:srgbClr val="EAEAEA"/>
          </a:solidFill>
        </p:spPr>
        <p:txBody>
          <a:bodyPr/>
          <a:lstStyle>
            <a:lvl1pPr marL="0" indent="0">
              <a:buFontTx/>
              <a:buNone/>
              <a:defRPr/>
            </a:lvl1pPr>
          </a:lstStyle>
          <a:p>
            <a:r>
              <a:rPr lang="fi-FI"/>
              <a:t>Lisää kuva napsauttamalla kuvaketta</a:t>
            </a:r>
            <a:endParaRPr lang="fi-FI" dirty="0"/>
          </a:p>
        </p:txBody>
      </p:sp>
      <p:sp>
        <p:nvSpPr>
          <p:cNvPr id="9" name="Kuvan paikkamerkki 8"/>
          <p:cNvSpPr>
            <a:spLocks noGrp="1"/>
          </p:cNvSpPr>
          <p:nvPr>
            <p:ph type="pic" sz="quarter" idx="14"/>
          </p:nvPr>
        </p:nvSpPr>
        <p:spPr>
          <a:xfrm>
            <a:off x="721784" y="3662593"/>
            <a:ext cx="4993216" cy="2519363"/>
          </a:xfrm>
          <a:solidFill>
            <a:srgbClr val="EAEAEA"/>
          </a:solidFill>
        </p:spPr>
        <p:txBody>
          <a:bodyPr/>
          <a:lstStyle>
            <a:lvl1pPr marL="0" indent="0">
              <a:buFontTx/>
              <a:buNone/>
              <a:defRPr/>
            </a:lvl1pPr>
          </a:lstStyle>
          <a:p>
            <a:r>
              <a:rPr lang="fi-FI"/>
              <a:t>Lisää kuva napsauttamalla kuvaketta</a:t>
            </a:r>
            <a:endParaRPr lang="fi-FI" dirty="0"/>
          </a:p>
        </p:txBody>
      </p:sp>
    </p:spTree>
    <p:extLst>
      <p:ext uri="{BB962C8B-B14F-4D97-AF65-F5344CB8AC3E}">
        <p14:creationId xmlns:p14="http://schemas.microsoft.com/office/powerpoint/2010/main" val="2925839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Kuva, teksti ja graafi">
    <p:spTree>
      <p:nvGrpSpPr>
        <p:cNvPr id="1" name=""/>
        <p:cNvGrpSpPr/>
        <p:nvPr/>
      </p:nvGrpSpPr>
      <p:grpSpPr>
        <a:xfrm>
          <a:off x="0" y="0"/>
          <a:ext cx="0" cy="0"/>
          <a:chOff x="0" y="0"/>
          <a:chExt cx="0" cy="0"/>
        </a:xfrm>
      </p:grpSpPr>
      <p:sp>
        <p:nvSpPr>
          <p:cNvPr id="9" name="Kuvan paikkamerkki 8"/>
          <p:cNvSpPr>
            <a:spLocks noGrp="1"/>
          </p:cNvSpPr>
          <p:nvPr>
            <p:ph type="pic" sz="quarter" idx="13"/>
          </p:nvPr>
        </p:nvSpPr>
        <p:spPr>
          <a:xfrm>
            <a:off x="720000" y="549278"/>
            <a:ext cx="4993216" cy="2519363"/>
          </a:xfrm>
          <a:solidFill>
            <a:srgbClr val="EAEAEA"/>
          </a:solidFill>
        </p:spPr>
        <p:txBody>
          <a:bodyPr/>
          <a:lstStyle>
            <a:lvl1pPr marL="0" indent="0">
              <a:buFontTx/>
              <a:buNone/>
              <a:defRPr>
                <a:latin typeface="+mn-lt"/>
              </a:defRPr>
            </a:lvl1pPr>
          </a:lstStyle>
          <a:p>
            <a:r>
              <a:rPr lang="fi-FI"/>
              <a:t>Lisää kuva napsauttamalla kuvaketta</a:t>
            </a:r>
            <a:endParaRPr lang="fi-FI" dirty="0"/>
          </a:p>
        </p:txBody>
      </p:sp>
      <p:sp>
        <p:nvSpPr>
          <p:cNvPr id="4" name="Päivämäärän paikkamerkki 3"/>
          <p:cNvSpPr>
            <a:spLocks noGrp="1"/>
          </p:cNvSpPr>
          <p:nvPr>
            <p:ph type="dt" sz="half" idx="10"/>
          </p:nvPr>
        </p:nvSpPr>
        <p:spPr/>
        <p:txBody>
          <a:bodyPr/>
          <a:lstStyle/>
          <a:p>
            <a:fld id="{50E890EC-5D59-409D-A900-EAFB11A9B7FC}"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
        <p:nvSpPr>
          <p:cNvPr id="11" name="Sisällön paikkamerkki 2"/>
          <p:cNvSpPr>
            <a:spLocks noGrp="1"/>
          </p:cNvSpPr>
          <p:nvPr>
            <p:ph idx="15"/>
          </p:nvPr>
        </p:nvSpPr>
        <p:spPr>
          <a:xfrm>
            <a:off x="6318552" y="3577773"/>
            <a:ext cx="5534781" cy="2612570"/>
          </a:xfrm>
        </p:spPr>
        <p:txBody>
          <a:bodyPr>
            <a:normAutofit/>
          </a:bodyPr>
          <a:lstStyle>
            <a:lvl1pPr marL="0" indent="0">
              <a:lnSpc>
                <a:spcPct val="100000"/>
              </a:lnSpc>
              <a:buFontTx/>
              <a:buNone/>
              <a:defRPr sz="1200">
                <a:latin typeface="+mn-lt"/>
              </a:defRPr>
            </a:lvl1pPr>
            <a:lvl2pPr marL="202406" indent="-202406">
              <a:lnSpc>
                <a:spcPct val="100000"/>
              </a:lnSpc>
              <a:buFont typeface="Clarendon" pitchFamily="2" charset="0"/>
              <a:buChar char="•"/>
              <a:defRPr sz="1200">
                <a:latin typeface="+mn-lt"/>
              </a:defRPr>
            </a:lvl2pPr>
            <a:lvl3pPr marL="473869" indent="-203597">
              <a:lnSpc>
                <a:spcPct val="100000"/>
              </a:lnSpc>
              <a:buFont typeface="Clarendon" pitchFamily="2" charset="0"/>
              <a:buChar char="•"/>
              <a:defRPr sz="1200">
                <a:latin typeface="+mn-lt"/>
              </a:defRPr>
            </a:lvl3pPr>
            <a:lvl4pPr marL="676275" indent="-202406">
              <a:lnSpc>
                <a:spcPct val="100000"/>
              </a:lnSpc>
              <a:buFont typeface="Clarendon" pitchFamily="2" charset="0"/>
              <a:buChar char="•"/>
              <a:defRPr sz="1200">
                <a:latin typeface="+mn-lt"/>
              </a:defRPr>
            </a:lvl4pPr>
            <a:lvl5pPr marL="946547" indent="-270272">
              <a:lnSpc>
                <a:spcPct val="100000"/>
              </a:lnSpc>
              <a:buFont typeface="Clarendon" pitchFamily="2"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288023" y="384629"/>
            <a:ext cx="5678421" cy="2756339"/>
          </a:xfrm>
        </p:spPr>
        <p:txBody>
          <a:bodyPr/>
          <a:lstStyle>
            <a:lvl1pPr>
              <a:defRPr baseline="0"/>
            </a:lvl1pPr>
          </a:lstStyle>
          <a:p>
            <a:r>
              <a:rPr lang="fi-FI" dirty="0"/>
              <a:t>Lisää otsikko</a:t>
            </a:r>
          </a:p>
        </p:txBody>
      </p:sp>
      <p:sp>
        <p:nvSpPr>
          <p:cNvPr id="15" name="Sisällön paikkamerkki 2"/>
          <p:cNvSpPr>
            <a:spLocks noGrp="1"/>
          </p:cNvSpPr>
          <p:nvPr>
            <p:ph idx="16"/>
          </p:nvPr>
        </p:nvSpPr>
        <p:spPr>
          <a:xfrm>
            <a:off x="719404" y="3645024"/>
            <a:ext cx="4992555" cy="2520280"/>
          </a:xfrm>
        </p:spPr>
        <p:txBody>
          <a:bodyPr>
            <a:normAutofit/>
          </a:bodyPr>
          <a:lstStyle>
            <a:lvl1pPr marL="0" indent="0">
              <a:lnSpc>
                <a:spcPct val="100000"/>
              </a:lnSpc>
              <a:buFontTx/>
              <a:buNone/>
              <a:defRPr sz="1200">
                <a:latin typeface="+mn-lt"/>
              </a:defRPr>
            </a:lvl1pPr>
            <a:lvl2pPr marL="214313" indent="-214313">
              <a:lnSpc>
                <a:spcPct val="100000"/>
              </a:lnSpc>
              <a:buFont typeface="Arial" panose="020B0604020202020204" pitchFamily="34" charset="0"/>
              <a:buChar char="•"/>
              <a:defRPr sz="1200">
                <a:latin typeface="+mn-lt"/>
              </a:defRPr>
            </a:lvl2pPr>
            <a:lvl3pPr marL="406004" indent="-203597">
              <a:lnSpc>
                <a:spcPct val="100000"/>
              </a:lnSpc>
              <a:buFont typeface="Arial" panose="020B0604020202020204" pitchFamily="34" charset="0"/>
              <a:buChar char="•"/>
              <a:defRPr sz="1200">
                <a:latin typeface="+mn-lt"/>
              </a:defRPr>
            </a:lvl3pPr>
            <a:lvl4pPr marL="608410" indent="-202406">
              <a:lnSpc>
                <a:spcPct val="100000"/>
              </a:lnSpc>
              <a:buFont typeface="Arial" panose="020B0604020202020204" pitchFamily="34" charset="0"/>
              <a:buChar char="•"/>
              <a:defRPr sz="1200">
                <a:latin typeface="+mn-lt"/>
              </a:defRPr>
            </a:lvl4pPr>
            <a:lvl5pPr marL="810816" indent="-202406">
              <a:lnSpc>
                <a:spcPct val="100000"/>
              </a:lnSpc>
              <a:buFont typeface="Arial" panose="020B0604020202020204" pitchFamily="34" charset="0"/>
              <a:buChar char="•"/>
              <a:defRPr sz="12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236281164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Kuva">
    <p:spTree>
      <p:nvGrpSpPr>
        <p:cNvPr id="1" name=""/>
        <p:cNvGrpSpPr/>
        <p:nvPr/>
      </p:nvGrpSpPr>
      <p:grpSpPr>
        <a:xfrm>
          <a:off x="0" y="0"/>
          <a:ext cx="0" cy="0"/>
          <a:chOff x="0" y="0"/>
          <a:chExt cx="0" cy="0"/>
        </a:xfrm>
      </p:grpSpPr>
      <p:sp>
        <p:nvSpPr>
          <p:cNvPr id="8" name="Kuvan paikkamerkki 8"/>
          <p:cNvSpPr>
            <a:spLocks noGrp="1"/>
          </p:cNvSpPr>
          <p:nvPr>
            <p:ph type="pic" sz="quarter" idx="14"/>
          </p:nvPr>
        </p:nvSpPr>
        <p:spPr>
          <a:xfrm>
            <a:off x="721784" y="537030"/>
            <a:ext cx="10744501" cy="5644924"/>
          </a:xfrm>
          <a:solidFill>
            <a:srgbClr val="EAEAEA"/>
          </a:solidFill>
        </p:spPr>
        <p:txBody>
          <a:bodyPr/>
          <a:lstStyle>
            <a:lvl1pPr marL="0" indent="0">
              <a:buFontTx/>
              <a:buNone/>
              <a:defRPr/>
            </a:lvl1pPr>
          </a:lstStyle>
          <a:p>
            <a:r>
              <a:rPr lang="fi-FI"/>
              <a:t>Lisää kuva napsauttamalla kuvaketta</a:t>
            </a:r>
            <a:endParaRPr lang="fi-FI" dirty="0"/>
          </a:p>
        </p:txBody>
      </p:sp>
      <p:sp>
        <p:nvSpPr>
          <p:cNvPr id="2" name="Otsikko 1"/>
          <p:cNvSpPr>
            <a:spLocks noGrp="1"/>
          </p:cNvSpPr>
          <p:nvPr>
            <p:ph type="ctrTitle" hasCustomPrompt="1"/>
          </p:nvPr>
        </p:nvSpPr>
        <p:spPr>
          <a:xfrm>
            <a:off x="1017600" y="676800"/>
            <a:ext cx="10166965" cy="2536176"/>
          </a:xfrm>
        </p:spPr>
        <p:txBody>
          <a:bodyPr/>
          <a:lstStyle>
            <a:lvl1pPr>
              <a:defRPr cap="none" baseline="0">
                <a:solidFill>
                  <a:srgbClr val="FFFFFF"/>
                </a:solidFill>
              </a:defRPr>
            </a:lvl1pPr>
          </a:lstStyle>
          <a:p>
            <a:r>
              <a:rPr lang="fi-FI" dirty="0"/>
              <a:t>Lisää otsikko</a:t>
            </a:r>
          </a:p>
        </p:txBody>
      </p:sp>
      <p:sp>
        <p:nvSpPr>
          <p:cNvPr id="3" name="Alaotsikko 2"/>
          <p:cNvSpPr>
            <a:spLocks noGrp="1"/>
          </p:cNvSpPr>
          <p:nvPr>
            <p:ph type="subTitle" idx="1" hasCustomPrompt="1"/>
          </p:nvPr>
        </p:nvSpPr>
        <p:spPr>
          <a:xfrm>
            <a:off x="1017600" y="4725146"/>
            <a:ext cx="8534400" cy="1261999"/>
          </a:xfrm>
        </p:spPr>
        <p:txBody>
          <a:bodyPr anchor="b" anchorCtr="0">
            <a:noAutofit/>
          </a:bodyPr>
          <a:lstStyle>
            <a:lvl1pPr marL="0" indent="0" algn="l">
              <a:buNone/>
              <a:defRPr sz="1200" baseline="0">
                <a:solidFill>
                  <a:srgbClr val="FFFFFF"/>
                </a:solidFill>
                <a:latin typeface="Arial Rounded MT Lt"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p>
            <a:fld id="{92AB73D4-F7BE-4945-8CCF-8E6473D85D2F}" type="datetime1">
              <a:rPr lang="fi-FI" smtClean="0"/>
              <a:pPr/>
              <a:t>22.9.2022</a:t>
            </a:fld>
            <a:endParaRPr lang="fi-FI" dirty="0"/>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419937573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Sisältöluettel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266700" indent="-266700">
              <a:buFont typeface="+mj-lt"/>
              <a:buAutoNum type="arabicPeriod"/>
              <a:defRPr/>
            </a:lvl1pPr>
            <a:lvl2pPr marL="467916" indent="-201216">
              <a:buFont typeface="Arial" panose="020B0604020202020204" pitchFamily="34" charset="0"/>
              <a:buChar char="•"/>
              <a:defRPr/>
            </a:lvl2pPr>
            <a:lvl3pPr marL="675085" indent="-207169">
              <a:buFont typeface="Arial" panose="020B0604020202020204" pitchFamily="34" charset="0"/>
              <a:buChar char="•"/>
              <a:defRPr/>
            </a:lvl3pPr>
            <a:lvl4pPr marL="876300" indent="-201216">
              <a:buFont typeface="Arial" panose="020B0604020202020204" pitchFamily="34" charset="0"/>
              <a:buChar char="•"/>
              <a:defRPr/>
            </a:lvl4pPr>
            <a:lvl5pPr marL="1077516" indent="-201216">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37A150B7-2352-4B9D-BDAF-068652F32BFA}" type="datetime1">
              <a:rPr lang="fi-FI" smtClean="0"/>
              <a:pPr/>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53243467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Päivämäärän paikkamerkki 2"/>
          <p:cNvSpPr>
            <a:spLocks noGrp="1"/>
          </p:cNvSpPr>
          <p:nvPr>
            <p:ph type="dt" sz="half" idx="10"/>
          </p:nvPr>
        </p:nvSpPr>
        <p:spPr/>
        <p:txBody>
          <a:bodyPr/>
          <a:lstStyle/>
          <a:p>
            <a:fld id="{EAC61F32-6966-4227-9A7F-DD49B38BED1C}" type="datetime1">
              <a:rPr lang="fi-FI" smtClean="0"/>
              <a:pPr/>
              <a:t>22.9.2022</a:t>
            </a:fld>
            <a:endParaRPr lang="fi-FI"/>
          </a:p>
        </p:txBody>
      </p:sp>
      <p:sp>
        <p:nvSpPr>
          <p:cNvPr id="4" name="Alatunnisteen paikkamerkki 3"/>
          <p:cNvSpPr>
            <a:spLocks noGrp="1"/>
          </p:cNvSpPr>
          <p:nvPr>
            <p:ph type="ftr" sz="quarter" idx="11"/>
          </p:nvPr>
        </p:nvSpPr>
        <p:spPr/>
        <p:txBody>
          <a:bodyPr/>
          <a:lstStyle/>
          <a:p>
            <a:r>
              <a:rPr lang="fi-FI"/>
              <a:t>mielenterveysseura.fi</a:t>
            </a:r>
          </a:p>
        </p:txBody>
      </p:sp>
      <p:sp>
        <p:nvSpPr>
          <p:cNvPr id="5" name="Dian numeron paikkamerkki 4"/>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26809351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titleOnly" preserve="1">
  <p:cSld name="Vain otsikko väripohjalla">
    <p:spTree>
      <p:nvGrpSpPr>
        <p:cNvPr id="1" name=""/>
        <p:cNvGrpSpPr/>
        <p:nvPr/>
      </p:nvGrpSpPr>
      <p:grpSpPr>
        <a:xfrm>
          <a:off x="0" y="0"/>
          <a:ext cx="0" cy="0"/>
          <a:chOff x="0" y="0"/>
          <a:chExt cx="0" cy="0"/>
        </a:xfrm>
      </p:grpSpPr>
      <p:sp>
        <p:nvSpPr>
          <p:cNvPr id="6" name="Suorakulmio 5"/>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solidFill>
                <a:prstClr val="white"/>
              </a:solidFill>
            </a:endParaRPr>
          </a:p>
        </p:txBody>
      </p:sp>
      <p:sp>
        <p:nvSpPr>
          <p:cNvPr id="2" name="Otsikko 1"/>
          <p:cNvSpPr>
            <a:spLocks noGrp="1"/>
          </p:cNvSpPr>
          <p:nvPr>
            <p:ph type="title" hasCustomPrompt="1"/>
          </p:nvPr>
        </p:nvSpPr>
        <p:spPr/>
        <p:txBody>
          <a:bodyPr/>
          <a:lstStyle>
            <a:lvl1pPr>
              <a:defRPr cap="none" baseline="0">
                <a:solidFill>
                  <a:srgbClr val="FFFFFF"/>
                </a:solidFill>
              </a:defRPr>
            </a:lvl1pPr>
          </a:lstStyle>
          <a:p>
            <a:r>
              <a:rPr lang="fi-FI" dirty="0"/>
              <a:t>Lisää otsikko</a:t>
            </a:r>
          </a:p>
        </p:txBody>
      </p:sp>
    </p:spTree>
    <p:extLst>
      <p:ext uri="{BB962C8B-B14F-4D97-AF65-F5344CB8AC3E}">
        <p14:creationId xmlns:p14="http://schemas.microsoft.com/office/powerpoint/2010/main" val="427390398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Vain otsikko kuvalla">
    <p:spTree>
      <p:nvGrpSpPr>
        <p:cNvPr id="1" name=""/>
        <p:cNvGrpSpPr/>
        <p:nvPr/>
      </p:nvGrpSpPr>
      <p:grpSpPr>
        <a:xfrm>
          <a:off x="0" y="0"/>
          <a:ext cx="0" cy="0"/>
          <a:chOff x="0" y="0"/>
          <a:chExt cx="0" cy="0"/>
        </a:xfrm>
      </p:grpSpPr>
      <p:sp>
        <p:nvSpPr>
          <p:cNvPr id="4" name="Kuvan paikkamerkki 3"/>
          <p:cNvSpPr>
            <a:spLocks noGrp="1"/>
          </p:cNvSpPr>
          <p:nvPr>
            <p:ph type="pic" sz="quarter" idx="10"/>
          </p:nvPr>
        </p:nvSpPr>
        <p:spPr>
          <a:xfrm>
            <a:off x="0" y="0"/>
            <a:ext cx="12192000" cy="6858000"/>
          </a:xfrm>
          <a:solidFill>
            <a:schemeClr val="bg1">
              <a:lumMod val="85000"/>
            </a:schemeClr>
          </a:solidFill>
        </p:spPr>
        <p:txBody>
          <a:bodyPr/>
          <a:lstStyle>
            <a:lvl1pPr marL="0" indent="0">
              <a:buFontTx/>
              <a:buNone/>
              <a:defRPr/>
            </a:lvl1pPr>
          </a:lstStyle>
          <a:p>
            <a:r>
              <a:rPr lang="fi-FI"/>
              <a:t>Lisää kuva napsauttamalla kuvaketta</a:t>
            </a:r>
          </a:p>
        </p:txBody>
      </p:sp>
      <p:sp>
        <p:nvSpPr>
          <p:cNvPr id="2" name="Otsikko 1"/>
          <p:cNvSpPr>
            <a:spLocks noGrp="1"/>
          </p:cNvSpPr>
          <p:nvPr>
            <p:ph type="title" hasCustomPrompt="1"/>
          </p:nvPr>
        </p:nvSpPr>
        <p:spPr/>
        <p:txBody>
          <a:bodyPr/>
          <a:lstStyle>
            <a:lvl1pPr>
              <a:defRPr cap="none" baseline="0">
                <a:solidFill>
                  <a:srgbClr val="FFFFFF"/>
                </a:solidFill>
              </a:defRPr>
            </a:lvl1pPr>
          </a:lstStyle>
          <a:p>
            <a:r>
              <a:rPr lang="fi-FI" dirty="0"/>
              <a:t>Lisää otsikko</a:t>
            </a:r>
          </a:p>
        </p:txBody>
      </p:sp>
    </p:spTree>
    <p:extLst>
      <p:ext uri="{BB962C8B-B14F-4D97-AF65-F5344CB8AC3E}">
        <p14:creationId xmlns:p14="http://schemas.microsoft.com/office/powerpoint/2010/main" val="227682386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46A8C016-1483-4DFD-A134-AD0B015DD8F7}" type="datetime1">
              <a:rPr lang="fi-FI" smtClean="0"/>
              <a:pPr/>
              <a:t>22.9.2022</a:t>
            </a:fld>
            <a:endParaRPr lang="fi-FI" dirty="0"/>
          </a:p>
        </p:txBody>
      </p:sp>
      <p:sp>
        <p:nvSpPr>
          <p:cNvPr id="3" name="Alatunnisteen paikkamerkki 2"/>
          <p:cNvSpPr>
            <a:spLocks noGrp="1"/>
          </p:cNvSpPr>
          <p:nvPr>
            <p:ph type="ftr" sz="quarter" idx="11"/>
          </p:nvPr>
        </p:nvSpPr>
        <p:spPr/>
        <p:txBody>
          <a:bodyPr/>
          <a:lstStyle/>
          <a:p>
            <a:r>
              <a:rPr lang="fi-FI"/>
              <a:t>mielenterveysseura.fi</a:t>
            </a:r>
          </a:p>
        </p:txBody>
      </p:sp>
      <p:sp>
        <p:nvSpPr>
          <p:cNvPr id="4" name="Dian numeron paikkamerkki 3"/>
          <p:cNvSpPr>
            <a:spLocks noGrp="1"/>
          </p:cNvSpPr>
          <p:nvPr>
            <p:ph type="sldNum" sz="quarter" idx="12"/>
          </p:nvPr>
        </p:nvSpPr>
        <p:spPr/>
        <p:txBody>
          <a:bodyPr/>
          <a:lstStyle/>
          <a:p>
            <a:fld id="{29F13F21-89A0-4E12-8E58-753F65C13159}" type="slidenum">
              <a:rPr lang="fi-FI" smtClean="0"/>
              <a:pPr/>
              <a:t>‹#›</a:t>
            </a:fld>
            <a:endParaRPr lang="fi-FI"/>
          </a:p>
        </p:txBody>
      </p:sp>
    </p:spTree>
    <p:extLst>
      <p:ext uri="{BB962C8B-B14F-4D97-AF65-F5344CB8AC3E}">
        <p14:creationId xmlns:p14="http://schemas.microsoft.com/office/powerpoint/2010/main" val="317492898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blank" preserve="1">
  <p:cSld name="Piste">
    <p:spTree>
      <p:nvGrpSpPr>
        <p:cNvPr id="1" name=""/>
        <p:cNvGrpSpPr/>
        <p:nvPr/>
      </p:nvGrpSpPr>
      <p:grpSpPr>
        <a:xfrm>
          <a:off x="0" y="0"/>
          <a:ext cx="0" cy="0"/>
          <a:chOff x="0" y="0"/>
          <a:chExt cx="0" cy="0"/>
        </a:xfrm>
      </p:grpSpPr>
      <p:sp>
        <p:nvSpPr>
          <p:cNvPr id="3" name="Ellipsi 2"/>
          <p:cNvSpPr/>
          <p:nvPr userDrawn="1"/>
        </p:nvSpPr>
        <p:spPr bwMode="black">
          <a:xfrm>
            <a:off x="3048000" y="1059543"/>
            <a:ext cx="6096000" cy="4572000"/>
          </a:xfrm>
          <a:prstGeom prst="ellipse">
            <a:avLst/>
          </a:prstGeom>
          <a:solidFill>
            <a:srgbClr val="00E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solidFill>
                <a:prstClr val="white"/>
              </a:solidFill>
            </a:endParaRPr>
          </a:p>
        </p:txBody>
      </p:sp>
    </p:spTree>
    <p:extLst>
      <p:ext uri="{BB962C8B-B14F-4D97-AF65-F5344CB8AC3E}">
        <p14:creationId xmlns:p14="http://schemas.microsoft.com/office/powerpoint/2010/main" val="167677491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blank" preserve="1">
  <p:cSld name="Logo suom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5"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6" name="Freeform 8"/>
          <p:cNvSpPr>
            <a:spLocks/>
          </p:cNvSpPr>
          <p:nvPr userDrawn="1"/>
        </p:nvSpPr>
        <p:spPr bwMode="black">
          <a:xfrm>
            <a:off x="5131407"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4" name="Oval 9"/>
          <p:cNvSpPr>
            <a:spLocks noChangeArrowheads="1"/>
          </p:cNvSpPr>
          <p:nvPr userDrawn="1"/>
        </p:nvSpPr>
        <p:spPr bwMode="black">
          <a:xfrm>
            <a:off x="5093307" y="1629459"/>
            <a:ext cx="844549" cy="633413"/>
          </a:xfrm>
          <a:prstGeom prst="ellipse">
            <a:avLst/>
          </a:pr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6"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7" name="Oval 11"/>
          <p:cNvSpPr>
            <a:spLocks noChangeArrowheads="1"/>
          </p:cNvSpPr>
          <p:nvPr userDrawn="1"/>
        </p:nvSpPr>
        <p:spPr bwMode="black">
          <a:xfrm>
            <a:off x="10586057" y="1629459"/>
            <a:ext cx="846667" cy="633413"/>
          </a:xfrm>
          <a:prstGeom prst="ellipse">
            <a:avLst/>
          </a:pr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8" name="Freeform 12"/>
          <p:cNvSpPr>
            <a:spLocks/>
          </p:cNvSpPr>
          <p:nvPr userDrawn="1"/>
        </p:nvSpPr>
        <p:spPr bwMode="black">
          <a:xfrm>
            <a:off x="779539" y="2410509"/>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Tree>
    <p:extLst>
      <p:ext uri="{BB962C8B-B14F-4D97-AF65-F5344CB8AC3E}">
        <p14:creationId xmlns:p14="http://schemas.microsoft.com/office/powerpoint/2010/main" val="150267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Logo suom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5"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6"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4" name="Oval 9"/>
          <p:cNvSpPr>
            <a:spLocks noChangeArrowheads="1"/>
          </p:cNvSpPr>
          <p:nvPr userDrawn="1"/>
        </p:nvSpPr>
        <p:spPr bwMode="black">
          <a:xfrm>
            <a:off x="5093306" y="1629457"/>
            <a:ext cx="844549"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Oval 11"/>
          <p:cNvSpPr>
            <a:spLocks noChangeArrowheads="1"/>
          </p:cNvSpPr>
          <p:nvPr userDrawn="1"/>
        </p:nvSpPr>
        <p:spPr bwMode="black">
          <a:xfrm>
            <a:off x="10586056" y="1629457"/>
            <a:ext cx="846667"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Tree>
    <p:extLst>
      <p:ext uri="{BB962C8B-B14F-4D97-AF65-F5344CB8AC3E}">
        <p14:creationId xmlns:p14="http://schemas.microsoft.com/office/powerpoint/2010/main" val="272445782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blank" preserve="1">
  <p:cSld name="Logo ruots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1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6"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7" name="Freeform 8"/>
          <p:cNvSpPr>
            <a:spLocks/>
          </p:cNvSpPr>
          <p:nvPr userDrawn="1"/>
        </p:nvSpPr>
        <p:spPr bwMode="black">
          <a:xfrm>
            <a:off x="5131407"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8" name="Oval 9"/>
          <p:cNvSpPr>
            <a:spLocks noChangeArrowheads="1"/>
          </p:cNvSpPr>
          <p:nvPr userDrawn="1"/>
        </p:nvSpPr>
        <p:spPr bwMode="black">
          <a:xfrm>
            <a:off x="5093307" y="1629459"/>
            <a:ext cx="844549" cy="633413"/>
          </a:xfrm>
          <a:prstGeom prst="ellipse">
            <a:avLst/>
          </a:pr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9"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20" name="Oval 11"/>
          <p:cNvSpPr>
            <a:spLocks noChangeArrowheads="1"/>
          </p:cNvSpPr>
          <p:nvPr userDrawn="1"/>
        </p:nvSpPr>
        <p:spPr bwMode="black">
          <a:xfrm>
            <a:off x="10586057" y="1629459"/>
            <a:ext cx="846667" cy="633413"/>
          </a:xfrm>
          <a:prstGeom prst="ellipse">
            <a:avLst/>
          </a:pr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21" name="Freeform 12"/>
          <p:cNvSpPr>
            <a:spLocks/>
          </p:cNvSpPr>
          <p:nvPr userDrawn="1"/>
        </p:nvSpPr>
        <p:spPr bwMode="black">
          <a:xfrm>
            <a:off x="779539" y="2410509"/>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Tree>
    <p:extLst>
      <p:ext uri="{BB962C8B-B14F-4D97-AF65-F5344CB8AC3E}">
        <p14:creationId xmlns:p14="http://schemas.microsoft.com/office/powerpoint/2010/main" val="16364752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blank" preserve="1">
  <p:cSld name="Logo englant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1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6"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7" name="Freeform 8"/>
          <p:cNvSpPr>
            <a:spLocks/>
          </p:cNvSpPr>
          <p:nvPr userDrawn="1"/>
        </p:nvSpPr>
        <p:spPr bwMode="black">
          <a:xfrm>
            <a:off x="5131407"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8" name="Oval 9"/>
          <p:cNvSpPr>
            <a:spLocks noChangeArrowheads="1"/>
          </p:cNvSpPr>
          <p:nvPr userDrawn="1"/>
        </p:nvSpPr>
        <p:spPr bwMode="black">
          <a:xfrm>
            <a:off x="5093307" y="1629459"/>
            <a:ext cx="844549" cy="633413"/>
          </a:xfrm>
          <a:prstGeom prst="ellipse">
            <a:avLst/>
          </a:pr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19"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20" name="Oval 11"/>
          <p:cNvSpPr>
            <a:spLocks noChangeArrowheads="1"/>
          </p:cNvSpPr>
          <p:nvPr userDrawn="1"/>
        </p:nvSpPr>
        <p:spPr bwMode="black">
          <a:xfrm>
            <a:off x="10586057" y="1629459"/>
            <a:ext cx="846667" cy="633413"/>
          </a:xfrm>
          <a:prstGeom prst="ellipse">
            <a:avLst/>
          </a:pr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
        <p:nvSpPr>
          <p:cNvPr id="21" name="Freeform 12"/>
          <p:cNvSpPr>
            <a:spLocks/>
          </p:cNvSpPr>
          <p:nvPr userDrawn="1"/>
        </p:nvSpPr>
        <p:spPr bwMode="black">
          <a:xfrm>
            <a:off x="779539" y="2410509"/>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68580" tIns="34290" rIns="68580" bIns="34290" numCol="1" anchor="t" anchorCtr="0" compatLnSpc="1">
            <a:prstTxWarp prst="textNoShape">
              <a:avLst/>
            </a:prstTxWarp>
          </a:bodyPr>
          <a:lstStyle/>
          <a:p>
            <a:endParaRPr lang="fi-FI" sz="1350">
              <a:solidFill>
                <a:prstClr val="black"/>
              </a:solidFill>
            </a:endParaRPr>
          </a:p>
        </p:txBody>
      </p:sp>
    </p:spTree>
    <p:extLst>
      <p:ext uri="{BB962C8B-B14F-4D97-AF65-F5344CB8AC3E}">
        <p14:creationId xmlns:p14="http://schemas.microsoft.com/office/powerpoint/2010/main" val="322097387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Aloitus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2632365"/>
            <a:ext cx="11521280" cy="1794493"/>
          </a:xfrm>
        </p:spPr>
        <p:txBody>
          <a:bodyPr anchor="t" anchorCtr="0"/>
          <a:lstStyle>
            <a:lvl1pPr algn="ctr">
              <a:defRPr sz="4050" b="1">
                <a:solidFill>
                  <a:srgbClr val="00E13C"/>
                </a:solidFill>
              </a:defRPr>
            </a:lvl1pPr>
          </a:lstStyle>
          <a:p>
            <a:r>
              <a:rPr lang="fi-FI" dirty="0"/>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350" baseline="0">
                <a:solidFill>
                  <a:schemeClr val="tx1">
                    <a:tint val="75000"/>
                  </a:schemeClr>
                </a:solidFill>
                <a:latin typeface="+mn-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i-FI" dirty="0"/>
              <a:t>Lisää alaotsikko</a:t>
            </a:r>
          </a:p>
        </p:txBody>
      </p:sp>
      <p:pic>
        <p:nvPicPr>
          <p:cNvPr id="10" name="Kuva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28112" y="1599171"/>
            <a:ext cx="4176000" cy="192017"/>
          </a:xfrm>
          <a:prstGeom prst="rect">
            <a:avLst/>
          </a:prstGeom>
        </p:spPr>
      </p:pic>
      <p:grpSp>
        <p:nvGrpSpPr>
          <p:cNvPr id="18" name="Ryhmä 17"/>
          <p:cNvGrpSpPr/>
          <p:nvPr userDrawn="1"/>
        </p:nvGrpSpPr>
        <p:grpSpPr bwMode="black">
          <a:xfrm>
            <a:off x="4772026" y="939921"/>
            <a:ext cx="2647951" cy="640811"/>
            <a:chOff x="584654" y="1629456"/>
            <a:chExt cx="7989888" cy="2578100"/>
          </a:xfrm>
        </p:grpSpPr>
        <p:sp>
          <p:nvSpPr>
            <p:cNvPr id="11"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12"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13"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14" name="Oval 9"/>
            <p:cNvSpPr>
              <a:spLocks noChangeArrowheads="1"/>
            </p:cNvSpPr>
            <p:nvPr userDrawn="1"/>
          </p:nvSpPr>
          <p:spPr bwMode="black">
            <a:xfrm>
              <a:off x="3819979" y="1629456"/>
              <a:ext cx="633412"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15"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16" name="Oval 11"/>
            <p:cNvSpPr>
              <a:spLocks noChangeArrowheads="1"/>
            </p:cNvSpPr>
            <p:nvPr userDrawn="1"/>
          </p:nvSpPr>
          <p:spPr bwMode="black">
            <a:xfrm>
              <a:off x="7939542" y="1629456"/>
              <a:ext cx="635000"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17"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grpSp>
    </p:spTree>
    <p:extLst>
      <p:ext uri="{BB962C8B-B14F-4D97-AF65-F5344CB8AC3E}">
        <p14:creationId xmlns:p14="http://schemas.microsoft.com/office/powerpoint/2010/main" val="3347215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0" indent="0">
              <a:buFontTx/>
              <a:buNone/>
              <a:defRPr/>
            </a:lvl1pPr>
            <a:lvl2pPr marL="536575" indent="-268288">
              <a:buFont typeface="Arial" panose="020B0604020202020204" pitchFamily="34" charset="0"/>
              <a:buChar char="•"/>
              <a:defRPr/>
            </a:lvl2pPr>
            <a:lvl3pPr marL="804863" indent="-268288">
              <a:buFont typeface="Arial" panose="020B0604020202020204" pitchFamily="34" charset="0"/>
              <a:buChar char="•"/>
              <a:defRPr/>
            </a:lvl3pPr>
            <a:lvl4pPr marL="1074738" indent="-269875">
              <a:buFont typeface="Arial" panose="020B0604020202020204" pitchFamily="34" charset="0"/>
              <a:buChar char="•"/>
              <a:defRPr/>
            </a:lvl4pPr>
            <a:lvl5pPr marL="1343025"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65C636E2-698F-47E2-8421-3C7C3D6C8957}"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0525644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ogo ruots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1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Oval 9"/>
          <p:cNvSpPr>
            <a:spLocks noChangeArrowheads="1"/>
          </p:cNvSpPr>
          <p:nvPr userDrawn="1"/>
        </p:nvSpPr>
        <p:spPr bwMode="black">
          <a:xfrm>
            <a:off x="5093306" y="1629457"/>
            <a:ext cx="844549"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9"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0" name="Oval 11"/>
          <p:cNvSpPr>
            <a:spLocks noChangeArrowheads="1"/>
          </p:cNvSpPr>
          <p:nvPr userDrawn="1"/>
        </p:nvSpPr>
        <p:spPr bwMode="black">
          <a:xfrm>
            <a:off x="10586056" y="1629457"/>
            <a:ext cx="846667"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1"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Tree>
    <p:extLst>
      <p:ext uri="{BB962C8B-B14F-4D97-AF65-F5344CB8AC3E}">
        <p14:creationId xmlns:p14="http://schemas.microsoft.com/office/powerpoint/2010/main" val="1047785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Logo englant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1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Oval 9"/>
          <p:cNvSpPr>
            <a:spLocks noChangeArrowheads="1"/>
          </p:cNvSpPr>
          <p:nvPr userDrawn="1"/>
        </p:nvSpPr>
        <p:spPr bwMode="black">
          <a:xfrm>
            <a:off x="5093306" y="1629457"/>
            <a:ext cx="844549"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9"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0" name="Oval 11"/>
          <p:cNvSpPr>
            <a:spLocks noChangeArrowheads="1"/>
          </p:cNvSpPr>
          <p:nvPr userDrawn="1"/>
        </p:nvSpPr>
        <p:spPr bwMode="black">
          <a:xfrm>
            <a:off x="10586056" y="1629457"/>
            <a:ext cx="846667"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1"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Tree>
    <p:extLst>
      <p:ext uri="{BB962C8B-B14F-4D97-AF65-F5344CB8AC3E}">
        <p14:creationId xmlns:p14="http://schemas.microsoft.com/office/powerpoint/2010/main" val="4186805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loitus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2632365"/>
            <a:ext cx="11521280" cy="1794493"/>
          </a:xfrm>
        </p:spPr>
        <p:txBody>
          <a:bodyPr anchor="t" anchorCtr="0"/>
          <a:lstStyle>
            <a:lvl1pPr algn="ctr">
              <a:defRPr sz="5400" b="1">
                <a:solidFill>
                  <a:srgbClr val="00E13C"/>
                </a:solidFill>
              </a:defRPr>
            </a:lvl1pPr>
          </a:lstStyle>
          <a:p>
            <a:r>
              <a:rPr lang="fi-FI" dirty="0"/>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1">
                    <a:tint val="75000"/>
                  </a:schemeClr>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pic>
        <p:nvPicPr>
          <p:cNvPr id="10" name="Kuva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28112" y="1599169"/>
            <a:ext cx="4176000" cy="192017"/>
          </a:xfrm>
          <a:prstGeom prst="rect">
            <a:avLst/>
          </a:prstGeom>
        </p:spPr>
      </p:pic>
      <p:grpSp>
        <p:nvGrpSpPr>
          <p:cNvPr id="18" name="Ryhmä 17"/>
          <p:cNvGrpSpPr/>
          <p:nvPr userDrawn="1"/>
        </p:nvGrpSpPr>
        <p:grpSpPr bwMode="black">
          <a:xfrm>
            <a:off x="4772025" y="939919"/>
            <a:ext cx="2647951" cy="640811"/>
            <a:chOff x="584654" y="1629456"/>
            <a:chExt cx="7989888" cy="2578100"/>
          </a:xfrm>
        </p:grpSpPr>
        <p:sp>
          <p:nvSpPr>
            <p:cNvPr id="11"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2"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3"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4" name="Oval 9"/>
            <p:cNvSpPr>
              <a:spLocks noChangeArrowheads="1"/>
            </p:cNvSpPr>
            <p:nvPr userDrawn="1"/>
          </p:nvSpPr>
          <p:spPr bwMode="black">
            <a:xfrm>
              <a:off x="3819979" y="1629456"/>
              <a:ext cx="633412"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5"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Oval 11"/>
            <p:cNvSpPr>
              <a:spLocks noChangeArrowheads="1"/>
            </p:cNvSpPr>
            <p:nvPr userDrawn="1"/>
          </p:nvSpPr>
          <p:spPr bwMode="black">
            <a:xfrm>
              <a:off x="7939542" y="1629456"/>
              <a:ext cx="635000"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grpSp>
    </p:spTree>
    <p:extLst>
      <p:ext uri="{BB962C8B-B14F-4D97-AF65-F5344CB8AC3E}">
        <p14:creationId xmlns:p14="http://schemas.microsoft.com/office/powerpoint/2010/main" val="1450335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334000" y="0"/>
            <a:ext cx="6858000"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89498" y="2385359"/>
            <a:ext cx="3670392" cy="2087282"/>
          </a:xfrm>
        </p:spPr>
        <p:txBody>
          <a:bodyPr anchor="ctr">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411354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1DD3D633-9F29-4345-BDE0-8B205AA7329A}"/>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tretch>
            <a:fillRect/>
          </a:stretch>
        </p:blipFill>
        <p:spPr>
          <a:xfrm>
            <a:off x="-1617515" y="1193888"/>
            <a:ext cx="14966756" cy="4470223"/>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16316177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bg>
      <p:bgPr>
        <a:solidFill>
          <a:srgbClr val="EDEDED"/>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7075D9-216D-5F4D-8A6F-0B9D7CD105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37A44622-BA35-FC40-AC5E-8FFBD0007ABF}"/>
              </a:ext>
            </a:extLst>
          </p:cNvPr>
          <p:cNvSpPr txBox="1"/>
          <p:nvPr userDrawn="1"/>
        </p:nvSpPr>
        <p:spPr>
          <a:xfrm>
            <a:off x="11687902" y="6385674"/>
            <a:ext cx="416416" cy="307777"/>
          </a:xfrm>
          <a:prstGeom prst="rect">
            <a:avLst/>
          </a:prstGeom>
          <a:noFill/>
        </p:spPr>
        <p:txBody>
          <a:bodyPr wrap="square" rtlCol="0">
            <a:spAutoFit/>
          </a:bodyPr>
          <a:lstStyle/>
          <a:p>
            <a:r>
              <a:rPr lang="en-FI" sz="1400" b="1" i="0">
                <a:solidFill>
                  <a:schemeClr val="tx1"/>
                </a:solidFill>
                <a:latin typeface="Georgia" panose="02040502050405020303" pitchFamily="18" charset="0"/>
                <a:cs typeface="Poppins SemiBold" pitchFamily="2" charset="77"/>
              </a:rPr>
              <a:t>.fi</a:t>
            </a:r>
          </a:p>
        </p:txBody>
      </p:sp>
      <p:sp>
        <p:nvSpPr>
          <p:cNvPr id="14" name="Title 1">
            <a:extLst>
              <a:ext uri="{FF2B5EF4-FFF2-40B4-BE49-F238E27FC236}">
                <a16:creationId xmlns:a16="http://schemas.microsoft.com/office/drawing/2014/main" id="{B1609601-529C-A440-AD0F-BBBDFE6AFE90}"/>
              </a:ext>
            </a:extLst>
          </p:cNvPr>
          <p:cNvSpPr>
            <a:spLocks noGrp="1"/>
          </p:cNvSpPr>
          <p:nvPr>
            <p:ph type="ctrTitle"/>
          </p:nvPr>
        </p:nvSpPr>
        <p:spPr>
          <a:xfrm>
            <a:off x="3447746" y="2462259"/>
            <a:ext cx="8083463" cy="1933482"/>
          </a:xfrm>
          <a:prstGeom prst="rect">
            <a:avLst/>
          </a:prstGeom>
        </p:spPr>
        <p:txBody>
          <a:bodyPr anchor="ctr">
            <a:normAutofit/>
          </a:bodyPr>
          <a:lstStyle>
            <a:lvl1pPr algn="l">
              <a:defRPr sz="5400" b="1" i="0">
                <a:solidFill>
                  <a:schemeClr val="tx1"/>
                </a:solidFill>
                <a:latin typeface="+mn-lt"/>
              </a:defRPr>
            </a:lvl1pPr>
          </a:lstStyle>
          <a:p>
            <a:r>
              <a:rPr lang="en-GB"/>
              <a:t>Click to edit Master title style</a:t>
            </a:r>
            <a:endParaRPr lang="en-FI"/>
          </a:p>
        </p:txBody>
      </p:sp>
      <p:sp>
        <p:nvSpPr>
          <p:cNvPr id="11" name="Slide Number Placeholder 5">
            <a:extLst>
              <a:ext uri="{FF2B5EF4-FFF2-40B4-BE49-F238E27FC236}">
                <a16:creationId xmlns:a16="http://schemas.microsoft.com/office/drawing/2014/main" id="{09DC9B38-B557-EB48-9041-00F3A88BD83A}"/>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tx1"/>
                </a:solidFill>
                <a:latin typeface="+mn-lt"/>
              </a:defRPr>
            </a:lvl1pPr>
          </a:lstStyle>
          <a:p>
            <a:fld id="{7D0A3693-5CB6-4B45-8859-D19B56E87773}" type="slidenum">
              <a:rPr lang="en-FI" smtClean="0"/>
              <a:pPr/>
              <a:t>‹#›</a:t>
            </a:fld>
            <a:endParaRPr lang="en-FI"/>
          </a:p>
        </p:txBody>
      </p:sp>
      <p:pic>
        <p:nvPicPr>
          <p:cNvPr id="9" name="Picture 8" descr="Shape&#10;&#10;Description automatically generated with medium confidence">
            <a:extLst>
              <a:ext uri="{FF2B5EF4-FFF2-40B4-BE49-F238E27FC236}">
                <a16:creationId xmlns:a16="http://schemas.microsoft.com/office/drawing/2014/main" id="{28B97107-0999-334A-8DB9-BD8009B529AA}"/>
              </a:ext>
            </a:extLst>
          </p:cNvPr>
          <p:cNvPicPr>
            <a:picLocks noChangeAspect="1"/>
          </p:cNvPicPr>
          <p:nvPr userDrawn="1"/>
        </p:nvPicPr>
        <p:blipFill>
          <a:blip r:embed="rId4"/>
          <a:stretch>
            <a:fillRect/>
          </a:stretch>
        </p:blipFill>
        <p:spPr>
          <a:xfrm>
            <a:off x="-33047" y="-14762"/>
            <a:ext cx="12233674" cy="6881442"/>
          </a:xfrm>
          <a:prstGeom prst="rect">
            <a:avLst/>
          </a:prstGeom>
        </p:spPr>
      </p:pic>
    </p:spTree>
    <p:extLst>
      <p:ext uri="{BB962C8B-B14F-4D97-AF65-F5344CB8AC3E}">
        <p14:creationId xmlns:p14="http://schemas.microsoft.com/office/powerpoint/2010/main" val="2739601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83535"/>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76FC960-B050-B04F-B924-68D664EEBA63}"/>
              </a:ext>
            </a:extLst>
          </p:cNvPr>
          <p:cNvSpPr>
            <a:spLocks noGrp="1"/>
          </p:cNvSpPr>
          <p:nvPr>
            <p:ph type="ctrTitle"/>
          </p:nvPr>
        </p:nvSpPr>
        <p:spPr>
          <a:xfrm>
            <a:off x="3447747" y="2462259"/>
            <a:ext cx="8083463" cy="1933482"/>
          </a:xfrm>
          <a:prstGeom prst="rect">
            <a:avLst/>
          </a:prstGeom>
        </p:spPr>
        <p:txBody>
          <a:bodyPr anchor="ctr">
            <a:normAutofit/>
          </a:bodyPr>
          <a:lstStyle>
            <a:lvl1pPr algn="l">
              <a:defRPr sz="4050" b="1" i="0">
                <a:solidFill>
                  <a:schemeClr val="bg1"/>
                </a:solidFill>
                <a:latin typeface="+mn-lt"/>
              </a:defRPr>
            </a:lvl1pPr>
          </a:lstStyle>
          <a:p>
            <a:r>
              <a:rPr lang="en-GB" dirty="0"/>
              <a:t>Click to edit Master title style</a:t>
            </a:r>
            <a:endParaRPr lang="en-FI" dirty="0"/>
          </a:p>
        </p:txBody>
      </p:sp>
      <p:pic>
        <p:nvPicPr>
          <p:cNvPr id="7" name="Graphic 6">
            <a:extLst>
              <a:ext uri="{FF2B5EF4-FFF2-40B4-BE49-F238E27FC236}">
                <a16:creationId xmlns:a16="http://schemas.microsoft.com/office/drawing/2014/main" id="{667B034E-2A6C-FF43-B732-B2B995EFDFE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350B1938-D661-BC41-B637-105D97BE11AD}"/>
              </a:ext>
            </a:extLst>
          </p:cNvPr>
          <p:cNvSpPr txBox="1"/>
          <p:nvPr userDrawn="1"/>
        </p:nvSpPr>
        <p:spPr>
          <a:xfrm>
            <a:off x="11687903" y="6385674"/>
            <a:ext cx="416416" cy="253916"/>
          </a:xfrm>
          <a:prstGeom prst="rect">
            <a:avLst/>
          </a:prstGeom>
          <a:noFill/>
        </p:spPr>
        <p:txBody>
          <a:bodyPr wrap="square" rtlCol="0">
            <a:spAutoFit/>
          </a:bodyPr>
          <a:lstStyle/>
          <a:p>
            <a:r>
              <a:rPr lang="en-FI" sz="1050" b="1" i="0" dirty="0">
                <a:solidFill>
                  <a:schemeClr val="bg1"/>
                </a:solidFill>
                <a:latin typeface="Georgia" panose="02040502050405020303" pitchFamily="18" charset="0"/>
                <a:cs typeface="Poppins SemiBold" pitchFamily="2" charset="77"/>
              </a:rPr>
              <a:t>.fi</a:t>
            </a:r>
          </a:p>
        </p:txBody>
      </p:sp>
      <p:pic>
        <p:nvPicPr>
          <p:cNvPr id="3" name="Picture 2" descr="Logo, icon&#10;&#10;Description automatically generated">
            <a:extLst>
              <a:ext uri="{FF2B5EF4-FFF2-40B4-BE49-F238E27FC236}">
                <a16:creationId xmlns:a16="http://schemas.microsoft.com/office/drawing/2014/main" id="{E2217BCF-881A-A54B-BD25-9BC64BE9355A}"/>
              </a:ext>
            </a:extLst>
          </p:cNvPr>
          <p:cNvPicPr>
            <a:picLocks noChangeAspect="1"/>
          </p:cNvPicPr>
          <p:nvPr userDrawn="1"/>
        </p:nvPicPr>
        <p:blipFill>
          <a:blip r:embed="rId4"/>
          <a:stretch>
            <a:fillRect/>
          </a:stretch>
        </p:blipFill>
        <p:spPr>
          <a:xfrm>
            <a:off x="-4213229" y="762001"/>
            <a:ext cx="8460325" cy="5959474"/>
          </a:xfrm>
          <a:prstGeom prst="rect">
            <a:avLst/>
          </a:prstGeom>
        </p:spPr>
      </p:pic>
      <p:sp>
        <p:nvSpPr>
          <p:cNvPr id="5" name="Slide Number Placeholder 4">
            <a:extLst>
              <a:ext uri="{FF2B5EF4-FFF2-40B4-BE49-F238E27FC236}">
                <a16:creationId xmlns:a16="http://schemas.microsoft.com/office/drawing/2014/main" id="{03B233FA-43EC-2A47-8F9A-D2219CFDD571}"/>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3778008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575757"/>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AB558B7-F678-E446-A115-F0F44316CA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BEB7FE75-A2B8-AA4B-AF0F-A6DBE604606A}"/>
              </a:ext>
            </a:extLst>
          </p:cNvPr>
          <p:cNvSpPr txBox="1"/>
          <p:nvPr userDrawn="1"/>
        </p:nvSpPr>
        <p:spPr>
          <a:xfrm>
            <a:off x="11687903" y="6385674"/>
            <a:ext cx="416416" cy="253916"/>
          </a:xfrm>
          <a:prstGeom prst="rect">
            <a:avLst/>
          </a:prstGeom>
          <a:noFill/>
        </p:spPr>
        <p:txBody>
          <a:bodyPr wrap="square" rtlCol="0">
            <a:spAutoFit/>
          </a:bodyPr>
          <a:lstStyle/>
          <a:p>
            <a:r>
              <a:rPr lang="en-FI" sz="1050" b="1" i="0" dirty="0">
                <a:solidFill>
                  <a:schemeClr val="bg1"/>
                </a:solidFill>
                <a:latin typeface="Georgia" panose="02040502050405020303" pitchFamily="18" charset="0"/>
                <a:cs typeface="Poppins SemiBold" pitchFamily="2" charset="77"/>
              </a:rPr>
              <a:t>.fi</a:t>
            </a:r>
          </a:p>
        </p:txBody>
      </p:sp>
      <p:sp>
        <p:nvSpPr>
          <p:cNvPr id="16" name="Title 1">
            <a:extLst>
              <a:ext uri="{FF2B5EF4-FFF2-40B4-BE49-F238E27FC236}">
                <a16:creationId xmlns:a16="http://schemas.microsoft.com/office/drawing/2014/main" id="{73B0FA31-66B5-4946-AB08-CF6A4896C633}"/>
              </a:ext>
            </a:extLst>
          </p:cNvPr>
          <p:cNvSpPr>
            <a:spLocks noGrp="1"/>
          </p:cNvSpPr>
          <p:nvPr>
            <p:ph type="ctrTitle"/>
          </p:nvPr>
        </p:nvSpPr>
        <p:spPr>
          <a:xfrm>
            <a:off x="3447747" y="2462259"/>
            <a:ext cx="8083463" cy="1933482"/>
          </a:xfrm>
          <a:prstGeom prst="rect">
            <a:avLst/>
          </a:prstGeom>
        </p:spPr>
        <p:txBody>
          <a:bodyPr anchor="ctr">
            <a:normAutofit/>
          </a:bodyPr>
          <a:lstStyle>
            <a:lvl1pPr algn="l">
              <a:defRPr sz="4050" b="1" i="0">
                <a:solidFill>
                  <a:schemeClr val="bg1"/>
                </a:solidFill>
                <a:latin typeface="+mn-lt"/>
              </a:defRPr>
            </a:lvl1pPr>
          </a:lstStyle>
          <a:p>
            <a:r>
              <a:rPr lang="en-GB" dirty="0"/>
              <a:t>Click to edit Master title style</a:t>
            </a:r>
            <a:endParaRPr lang="en-FI" dirty="0"/>
          </a:p>
        </p:txBody>
      </p:sp>
      <p:sp>
        <p:nvSpPr>
          <p:cNvPr id="2" name="Slide Number Placeholder 1">
            <a:extLst>
              <a:ext uri="{FF2B5EF4-FFF2-40B4-BE49-F238E27FC236}">
                <a16:creationId xmlns:a16="http://schemas.microsoft.com/office/drawing/2014/main" id="{843A87C4-3623-2844-8CC9-D315A1EC1ED8}"/>
              </a:ext>
            </a:extLst>
          </p:cNvPr>
          <p:cNvSpPr>
            <a:spLocks noGrp="1"/>
          </p:cNvSpPr>
          <p:nvPr>
            <p:ph type="sldNum" sz="quarter" idx="10"/>
          </p:nvPr>
        </p:nvSpPr>
        <p:spPr/>
        <p:txBody>
          <a:bodyPr/>
          <a:lstStyle/>
          <a:p>
            <a:fld id="{7D0A3693-5CB6-4B45-8859-D19B56E87773}" type="slidenum">
              <a:rPr lang="en-FI" smtClean="0"/>
              <a:pPr/>
              <a:t>‹#›</a:t>
            </a:fld>
            <a:endParaRPr lang="en-FI"/>
          </a:p>
        </p:txBody>
      </p:sp>
      <p:pic>
        <p:nvPicPr>
          <p:cNvPr id="9" name="Picture 8" descr="Logo, icon&#10;&#10;Description automatically generated">
            <a:extLst>
              <a:ext uri="{FF2B5EF4-FFF2-40B4-BE49-F238E27FC236}">
                <a16:creationId xmlns:a16="http://schemas.microsoft.com/office/drawing/2014/main" id="{F9B84221-E0BC-D842-A4F2-3F4130866E5D}"/>
              </a:ext>
            </a:extLst>
          </p:cNvPr>
          <p:cNvPicPr>
            <a:picLocks noChangeAspect="1"/>
          </p:cNvPicPr>
          <p:nvPr userDrawn="1"/>
        </p:nvPicPr>
        <p:blipFill>
          <a:blip r:embed="rId4"/>
          <a:stretch>
            <a:fillRect/>
          </a:stretch>
        </p:blipFill>
        <p:spPr>
          <a:xfrm>
            <a:off x="-4213229" y="762001"/>
            <a:ext cx="8460325" cy="5959474"/>
          </a:xfrm>
          <a:prstGeom prst="rect">
            <a:avLst/>
          </a:prstGeom>
        </p:spPr>
      </p:pic>
    </p:spTree>
    <p:extLst>
      <p:ext uri="{BB962C8B-B14F-4D97-AF65-F5344CB8AC3E}">
        <p14:creationId xmlns:p14="http://schemas.microsoft.com/office/powerpoint/2010/main" val="4426563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EDEDED"/>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2F7075D9-216D-5F4D-8A6F-0B9D7CD105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37A44622-BA35-FC40-AC5E-8FFBD0007ABF}"/>
              </a:ext>
            </a:extLst>
          </p:cNvPr>
          <p:cNvSpPr txBox="1"/>
          <p:nvPr userDrawn="1"/>
        </p:nvSpPr>
        <p:spPr>
          <a:xfrm>
            <a:off x="11687903" y="6385674"/>
            <a:ext cx="416416" cy="253916"/>
          </a:xfrm>
          <a:prstGeom prst="rect">
            <a:avLst/>
          </a:prstGeom>
          <a:noFill/>
        </p:spPr>
        <p:txBody>
          <a:bodyPr wrap="square" rtlCol="0">
            <a:spAutoFit/>
          </a:bodyPr>
          <a:lstStyle/>
          <a:p>
            <a:r>
              <a:rPr lang="en-FI" sz="1050" b="1" i="0" dirty="0">
                <a:solidFill>
                  <a:schemeClr val="tx1"/>
                </a:solidFill>
                <a:latin typeface="Georgia" panose="02040502050405020303" pitchFamily="18" charset="0"/>
                <a:cs typeface="Poppins SemiBold" pitchFamily="2" charset="77"/>
              </a:rPr>
              <a:t>.fi</a:t>
            </a:r>
          </a:p>
        </p:txBody>
      </p:sp>
      <p:pic>
        <p:nvPicPr>
          <p:cNvPr id="10" name="Picture 9" descr="Logo, icon&#10;&#10;Description automatically generated">
            <a:extLst>
              <a:ext uri="{FF2B5EF4-FFF2-40B4-BE49-F238E27FC236}">
                <a16:creationId xmlns:a16="http://schemas.microsoft.com/office/drawing/2014/main" id="{F5F7DB5B-2C15-BA4F-8BBE-56E922459E3B}"/>
              </a:ext>
            </a:extLst>
          </p:cNvPr>
          <p:cNvPicPr>
            <a:picLocks noChangeAspect="1"/>
          </p:cNvPicPr>
          <p:nvPr userDrawn="1"/>
        </p:nvPicPr>
        <p:blipFill>
          <a:blip r:embed="rId4"/>
          <a:stretch>
            <a:fillRect/>
          </a:stretch>
        </p:blipFill>
        <p:spPr>
          <a:xfrm>
            <a:off x="-4213229" y="762001"/>
            <a:ext cx="8460325" cy="5959474"/>
          </a:xfrm>
          <a:prstGeom prst="rect">
            <a:avLst/>
          </a:prstGeom>
        </p:spPr>
      </p:pic>
      <p:sp>
        <p:nvSpPr>
          <p:cNvPr id="14" name="Title 1">
            <a:extLst>
              <a:ext uri="{FF2B5EF4-FFF2-40B4-BE49-F238E27FC236}">
                <a16:creationId xmlns:a16="http://schemas.microsoft.com/office/drawing/2014/main" id="{B1609601-529C-A440-AD0F-BBBDFE6AFE90}"/>
              </a:ext>
            </a:extLst>
          </p:cNvPr>
          <p:cNvSpPr>
            <a:spLocks noGrp="1"/>
          </p:cNvSpPr>
          <p:nvPr>
            <p:ph type="ctrTitle"/>
          </p:nvPr>
        </p:nvSpPr>
        <p:spPr>
          <a:xfrm>
            <a:off x="3447747" y="2462259"/>
            <a:ext cx="8083463" cy="1933482"/>
          </a:xfrm>
          <a:prstGeom prst="rect">
            <a:avLst/>
          </a:prstGeom>
        </p:spPr>
        <p:txBody>
          <a:bodyPr anchor="ctr">
            <a:normAutofit/>
          </a:bodyPr>
          <a:lstStyle>
            <a:lvl1pPr algn="l">
              <a:defRPr sz="4050" b="1" i="0">
                <a:solidFill>
                  <a:schemeClr val="tx1"/>
                </a:solidFill>
                <a:latin typeface="+mn-lt"/>
              </a:defRPr>
            </a:lvl1pPr>
          </a:lstStyle>
          <a:p>
            <a:r>
              <a:rPr lang="en-GB" dirty="0"/>
              <a:t>Click to edit Master title style</a:t>
            </a:r>
            <a:endParaRPr lang="en-FI" dirty="0"/>
          </a:p>
        </p:txBody>
      </p:sp>
      <p:sp>
        <p:nvSpPr>
          <p:cNvPr id="11" name="Slide Number Placeholder 5">
            <a:extLst>
              <a:ext uri="{FF2B5EF4-FFF2-40B4-BE49-F238E27FC236}">
                <a16:creationId xmlns:a16="http://schemas.microsoft.com/office/drawing/2014/main" id="{09DC9B38-B557-EB48-9041-00F3A88BD83A}"/>
              </a:ext>
            </a:extLst>
          </p:cNvPr>
          <p:cNvSpPr>
            <a:spLocks noGrp="1"/>
          </p:cNvSpPr>
          <p:nvPr>
            <p:ph type="sldNum" sz="quarter" idx="4"/>
          </p:nvPr>
        </p:nvSpPr>
        <p:spPr>
          <a:xfrm>
            <a:off x="198120" y="6357366"/>
            <a:ext cx="891379" cy="365124"/>
          </a:xfrm>
          <a:prstGeom prst="rect">
            <a:avLst/>
          </a:prstGeom>
        </p:spPr>
        <p:txBody>
          <a:bodyPr vert="horz" lIns="91440" tIns="45720" rIns="91440" bIns="45720" rtlCol="0" anchor="ctr"/>
          <a:lstStyle>
            <a:lvl1pPr algn="l">
              <a:defRPr sz="900">
                <a:solidFill>
                  <a:schemeClr val="tx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13956949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Päivämäärän paikkamerkki 2"/>
          <p:cNvSpPr>
            <a:spLocks noGrp="1"/>
          </p:cNvSpPr>
          <p:nvPr>
            <p:ph type="dt" sz="half" idx="10"/>
          </p:nvPr>
        </p:nvSpPr>
        <p:spPr/>
        <p:txBody>
          <a:bodyPr/>
          <a:lstStyle/>
          <a:p>
            <a:fld id="{EAC61F32-6966-4227-9A7F-DD49B38BED1C}" type="datetime1">
              <a:rPr lang="fi-FI" smtClean="0"/>
              <a:t>22.9.2022</a:t>
            </a:fld>
            <a:endParaRPr lang="fi-FI"/>
          </a:p>
        </p:txBody>
      </p:sp>
      <p:sp>
        <p:nvSpPr>
          <p:cNvPr id="4" name="Alatunnisteen paikkamerkki 3"/>
          <p:cNvSpPr>
            <a:spLocks noGrp="1"/>
          </p:cNvSpPr>
          <p:nvPr>
            <p:ph type="ftr" sz="quarter" idx="11"/>
          </p:nvPr>
        </p:nvSpPr>
        <p:spPr/>
        <p:txBody>
          <a:bodyPr/>
          <a:lstStyle/>
          <a:p>
            <a:r>
              <a:rPr lang="fi-FI"/>
              <a:t>mielenterveysseura.fi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648568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luettelomerkki">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268288" indent="-268288">
              <a:lnSpc>
                <a:spcPct val="110000"/>
              </a:lnSpc>
              <a:spcAft>
                <a:spcPts val="1800"/>
              </a:spcAft>
              <a:buFont typeface="Arial" panose="020B0604020202020204" pitchFamily="34" charset="0"/>
              <a:buChar char="•"/>
              <a:defRPr/>
            </a:lvl1pPr>
            <a:lvl2pPr marL="536575" indent="-268288">
              <a:lnSpc>
                <a:spcPct val="110000"/>
              </a:lnSpc>
              <a:spcAft>
                <a:spcPts val="1800"/>
              </a:spcAft>
              <a:buFont typeface="Arial" panose="020B0604020202020204" pitchFamily="34" charset="0"/>
              <a:buChar char="•"/>
              <a:defRPr/>
            </a:lvl2pPr>
            <a:lvl3pPr marL="804863" indent="-268288">
              <a:lnSpc>
                <a:spcPct val="110000"/>
              </a:lnSpc>
              <a:spcAft>
                <a:spcPts val="1800"/>
              </a:spcAft>
              <a:buFont typeface="Arial" panose="020B0604020202020204" pitchFamily="34" charset="0"/>
              <a:buChar char="•"/>
              <a:defRPr/>
            </a:lvl3pPr>
            <a:lvl4pPr marL="1074738" indent="-269875">
              <a:lnSpc>
                <a:spcPct val="110000"/>
              </a:lnSpc>
              <a:spcAft>
                <a:spcPts val="1800"/>
              </a:spcAft>
              <a:buFont typeface="Arial" panose="020B0604020202020204" pitchFamily="34" charset="0"/>
              <a:buChar char="•"/>
              <a:defRPr/>
            </a:lvl4pPr>
            <a:lvl5pPr marL="1343025" indent="-268288">
              <a:lnSpc>
                <a:spcPct val="110000"/>
              </a:lnSpc>
              <a:spcAft>
                <a:spcPts val="1800"/>
              </a:spcAft>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D0AB788C-CF77-45D3-B911-F6B5D93E0B31}"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9543891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idx="1"/>
          </p:nvPr>
        </p:nvSpPr>
        <p:spPr/>
        <p:txBody>
          <a:bodyPr/>
          <a:lstStyle>
            <a:lvl1pPr marL="0" indent="0">
              <a:buFontTx/>
              <a:buNone/>
              <a:defRPr/>
            </a:lvl1pPr>
            <a:lvl2pPr marL="536575" indent="-268288">
              <a:buFont typeface="Arial" panose="020B0604020202020204" pitchFamily="34" charset="0"/>
              <a:buChar char="•"/>
              <a:defRPr/>
            </a:lvl2pPr>
            <a:lvl3pPr marL="804863" indent="-268288">
              <a:buFont typeface="Arial" panose="020B0604020202020204" pitchFamily="34" charset="0"/>
              <a:buChar char="•"/>
              <a:defRPr/>
            </a:lvl3pPr>
            <a:lvl4pPr marL="1074738" indent="-269875">
              <a:buFont typeface="Arial" panose="020B0604020202020204" pitchFamily="34" charset="0"/>
              <a:buChar char="•"/>
              <a:defRPr/>
            </a:lvl4pPr>
            <a:lvl5pPr marL="1343025"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E91B36C-3D8D-4F41-85B1-1094ACA59989}"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10884003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7" y="615499"/>
            <a:ext cx="9306129" cy="999217"/>
          </a:xfrm>
        </p:spPr>
        <p:txBody>
          <a:bodyPr anchor="t">
            <a:normAutofit/>
          </a:bodyPr>
          <a:lstStyle>
            <a:lvl1pPr>
              <a:lnSpc>
                <a:spcPts val="2700"/>
              </a:lnSpc>
              <a:defRPr sz="27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4" y="1721286"/>
            <a:ext cx="9909967" cy="4521219"/>
          </a:xfrm>
        </p:spPr>
        <p:txBody>
          <a:bodyPr>
            <a:normAutofit/>
          </a:bodyPr>
          <a:lstStyle>
            <a:lvl1pPr>
              <a:lnSpc>
                <a:spcPct val="100000"/>
              </a:lnSpc>
              <a:buClr>
                <a:srgbClr val="00F23A"/>
              </a:buClr>
              <a:defRPr sz="1800">
                <a:solidFill>
                  <a:schemeClr val="bg1"/>
                </a:solidFill>
              </a:defRPr>
            </a:lvl1pPr>
            <a:lvl2pPr>
              <a:lnSpc>
                <a:spcPct val="100000"/>
              </a:lnSpc>
              <a:buClr>
                <a:srgbClr val="00F23A"/>
              </a:buClr>
              <a:defRPr sz="1500">
                <a:solidFill>
                  <a:schemeClr val="bg1"/>
                </a:solidFill>
              </a:defRPr>
            </a:lvl2pPr>
            <a:lvl3pPr>
              <a:lnSpc>
                <a:spcPct val="100000"/>
              </a:lnSpc>
              <a:buClr>
                <a:srgbClr val="00F23A"/>
              </a:buClr>
              <a:defRPr sz="1350">
                <a:solidFill>
                  <a:schemeClr val="bg1"/>
                </a:solidFill>
              </a:defRPr>
            </a:lvl3pPr>
            <a:lvl4pPr>
              <a:lnSpc>
                <a:spcPct val="100000"/>
              </a:lnSpc>
              <a:buClr>
                <a:srgbClr val="00F23A"/>
              </a:buClr>
              <a:defRPr sz="1200">
                <a:solidFill>
                  <a:schemeClr val="bg1"/>
                </a:solidFill>
              </a:defRPr>
            </a:lvl4pPr>
            <a:lvl5pPr>
              <a:lnSpc>
                <a:spcPct val="100000"/>
              </a:lnSpc>
              <a:buClr>
                <a:srgbClr val="00F23A"/>
              </a:buClr>
              <a:defRPr sz="12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059861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9" name="Title 1">
            <a:extLst>
              <a:ext uri="{FF2B5EF4-FFF2-40B4-BE49-F238E27FC236}">
                <a16:creationId xmlns:a16="http://schemas.microsoft.com/office/drawing/2014/main" id="{98E0F1B4-0054-F144-BBE0-FA9FDA0B551A}"/>
              </a:ext>
            </a:extLst>
          </p:cNvPr>
          <p:cNvSpPr>
            <a:spLocks noGrp="1"/>
          </p:cNvSpPr>
          <p:nvPr>
            <p:ph type="title"/>
          </p:nvPr>
        </p:nvSpPr>
        <p:spPr>
          <a:xfrm>
            <a:off x="735877" y="615499"/>
            <a:ext cx="9306129" cy="999217"/>
          </a:xfrm>
        </p:spPr>
        <p:txBody>
          <a:bodyPr anchor="t">
            <a:normAutofit/>
          </a:bodyPr>
          <a:lstStyle>
            <a:lvl1pPr>
              <a:lnSpc>
                <a:spcPts val="2700"/>
              </a:lnSpc>
              <a:defRPr sz="2700" b="1" i="0">
                <a:latin typeface="+mn-lt"/>
                <a:cs typeface="Poppins" pitchFamily="2" charset="77"/>
              </a:defRPr>
            </a:lvl1pPr>
          </a:lstStyle>
          <a:p>
            <a:r>
              <a:rPr lang="en-GB" dirty="0"/>
              <a:t>Click to edit Master title style</a:t>
            </a:r>
            <a:endParaRPr lang="en-FI" dirty="0"/>
          </a:p>
        </p:txBody>
      </p:sp>
      <p:sp>
        <p:nvSpPr>
          <p:cNvPr id="10" name="Text Placeholder 4">
            <a:extLst>
              <a:ext uri="{FF2B5EF4-FFF2-40B4-BE49-F238E27FC236}">
                <a16:creationId xmlns:a16="http://schemas.microsoft.com/office/drawing/2014/main" id="{33929152-2197-1345-A5AE-F257CFD5B30D}"/>
              </a:ext>
            </a:extLst>
          </p:cNvPr>
          <p:cNvSpPr>
            <a:spLocks noGrp="1"/>
          </p:cNvSpPr>
          <p:nvPr>
            <p:ph type="body" sz="quarter" idx="11"/>
          </p:nvPr>
        </p:nvSpPr>
        <p:spPr>
          <a:xfrm>
            <a:off x="1245714" y="1721286"/>
            <a:ext cx="4850287" cy="4521219"/>
          </a:xfrm>
        </p:spPr>
        <p:txBody>
          <a:bodyPr>
            <a:normAutofit/>
          </a:bodyPr>
          <a:lstStyle>
            <a:lvl1pPr>
              <a:lnSpc>
                <a:spcPct val="100000"/>
              </a:lnSpc>
              <a:buClr>
                <a:srgbClr val="00F23A"/>
              </a:buClr>
              <a:defRPr sz="1800">
                <a:solidFill>
                  <a:schemeClr val="bg1"/>
                </a:solidFill>
              </a:defRPr>
            </a:lvl1pPr>
            <a:lvl2pPr>
              <a:lnSpc>
                <a:spcPct val="100000"/>
              </a:lnSpc>
              <a:buClr>
                <a:srgbClr val="00F23A"/>
              </a:buClr>
              <a:defRPr sz="1500">
                <a:solidFill>
                  <a:schemeClr val="bg1"/>
                </a:solidFill>
              </a:defRPr>
            </a:lvl2pPr>
            <a:lvl3pPr>
              <a:lnSpc>
                <a:spcPct val="100000"/>
              </a:lnSpc>
              <a:buClr>
                <a:srgbClr val="00F23A"/>
              </a:buClr>
              <a:defRPr sz="1350">
                <a:solidFill>
                  <a:schemeClr val="bg1"/>
                </a:solidFill>
              </a:defRPr>
            </a:lvl3pPr>
            <a:lvl4pPr>
              <a:lnSpc>
                <a:spcPct val="100000"/>
              </a:lnSpc>
              <a:buClr>
                <a:srgbClr val="00F23A"/>
              </a:buClr>
              <a:defRPr sz="1200">
                <a:solidFill>
                  <a:schemeClr val="bg1"/>
                </a:solidFill>
              </a:defRPr>
            </a:lvl4pPr>
            <a:lvl5pPr>
              <a:lnSpc>
                <a:spcPct val="100000"/>
              </a:lnSpc>
              <a:buClr>
                <a:srgbClr val="00F23A"/>
              </a:buClr>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Text Placeholder 4">
            <a:extLst>
              <a:ext uri="{FF2B5EF4-FFF2-40B4-BE49-F238E27FC236}">
                <a16:creationId xmlns:a16="http://schemas.microsoft.com/office/drawing/2014/main" id="{A9C6CF21-D31B-2342-85CD-315CE3D2CB76}"/>
              </a:ext>
            </a:extLst>
          </p:cNvPr>
          <p:cNvSpPr>
            <a:spLocks noGrp="1"/>
          </p:cNvSpPr>
          <p:nvPr>
            <p:ph type="body" sz="quarter" idx="12"/>
          </p:nvPr>
        </p:nvSpPr>
        <p:spPr>
          <a:xfrm>
            <a:off x="6198714" y="1721286"/>
            <a:ext cx="4850287" cy="4521219"/>
          </a:xfrm>
        </p:spPr>
        <p:txBody>
          <a:bodyPr>
            <a:normAutofit/>
          </a:bodyPr>
          <a:lstStyle>
            <a:lvl1pPr>
              <a:lnSpc>
                <a:spcPct val="100000"/>
              </a:lnSpc>
              <a:buClr>
                <a:srgbClr val="00F23A"/>
              </a:buClr>
              <a:defRPr sz="1800">
                <a:solidFill>
                  <a:schemeClr val="bg1"/>
                </a:solidFill>
              </a:defRPr>
            </a:lvl1pPr>
            <a:lvl2pPr>
              <a:lnSpc>
                <a:spcPct val="100000"/>
              </a:lnSpc>
              <a:buClr>
                <a:srgbClr val="00F23A"/>
              </a:buClr>
              <a:defRPr sz="1500">
                <a:solidFill>
                  <a:schemeClr val="bg1"/>
                </a:solidFill>
              </a:defRPr>
            </a:lvl2pPr>
            <a:lvl3pPr>
              <a:lnSpc>
                <a:spcPct val="100000"/>
              </a:lnSpc>
              <a:buClr>
                <a:srgbClr val="00F23A"/>
              </a:buClr>
              <a:defRPr sz="1350">
                <a:solidFill>
                  <a:schemeClr val="bg1"/>
                </a:solidFill>
              </a:defRPr>
            </a:lvl3pPr>
            <a:lvl4pPr>
              <a:lnSpc>
                <a:spcPct val="100000"/>
              </a:lnSpc>
              <a:buClr>
                <a:srgbClr val="00F23A"/>
              </a:buClr>
              <a:defRPr sz="1200">
                <a:solidFill>
                  <a:schemeClr val="bg1"/>
                </a:solidFill>
              </a:defRPr>
            </a:lvl4pPr>
            <a:lvl5pPr>
              <a:lnSpc>
                <a:spcPct val="100000"/>
              </a:lnSpc>
              <a:buClr>
                <a:srgbClr val="00F23A"/>
              </a:buClr>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32649567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55917" y="1704924"/>
            <a:ext cx="9306129" cy="3448155"/>
          </a:xfrm>
        </p:spPr>
        <p:txBody>
          <a:bodyPr anchor="ctr">
            <a:normAutofit/>
          </a:bodyPr>
          <a:lstStyle>
            <a:lvl1pPr>
              <a:lnSpc>
                <a:spcPts val="2700"/>
              </a:lnSpc>
              <a:defRPr sz="27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5" name="Text Placeholder 4">
            <a:extLst>
              <a:ext uri="{FF2B5EF4-FFF2-40B4-BE49-F238E27FC236}">
                <a16:creationId xmlns:a16="http://schemas.microsoft.com/office/drawing/2014/main" id="{A8968230-B079-BD43-9168-14687771DCFF}"/>
              </a:ext>
            </a:extLst>
          </p:cNvPr>
          <p:cNvSpPr>
            <a:spLocks noGrp="1"/>
          </p:cNvSpPr>
          <p:nvPr>
            <p:ph type="body" sz="quarter" idx="11"/>
          </p:nvPr>
        </p:nvSpPr>
        <p:spPr>
          <a:xfrm>
            <a:off x="6713903" y="5153077"/>
            <a:ext cx="3620044" cy="465138"/>
          </a:xfrm>
        </p:spPr>
        <p:txBody>
          <a:bodyPr anchor="ctr">
            <a:noAutofit/>
          </a:bodyPr>
          <a:lstStyle>
            <a:lvl1pPr marL="0" indent="0" algn="r">
              <a:buNone/>
              <a:defRPr sz="1350">
                <a:solidFill>
                  <a:schemeClr val="bg1"/>
                </a:solidFill>
              </a:defRPr>
            </a:lvl1pPr>
            <a:lvl2pPr marL="342900" indent="0" algn="r">
              <a:buNone/>
              <a:defRPr sz="1050"/>
            </a:lvl2pPr>
            <a:lvl3pPr marL="685800" indent="0" algn="r">
              <a:buNone/>
              <a:defRPr sz="900"/>
            </a:lvl3pPr>
            <a:lvl4pPr marL="1028700" indent="0" algn="r">
              <a:buNone/>
              <a:defRPr sz="825"/>
            </a:lvl4pPr>
            <a:lvl5pPr marL="1371600" indent="0" algn="r">
              <a:buNone/>
              <a:defRPr sz="825"/>
            </a:lvl5pPr>
          </a:lstStyle>
          <a:p>
            <a:pPr lvl="0"/>
            <a:r>
              <a:rPr lang="en-GB" dirty="0"/>
              <a:t>Click to edit Master text styles</a:t>
            </a:r>
          </a:p>
        </p:txBody>
      </p:sp>
    </p:spTree>
    <p:extLst>
      <p:ext uri="{BB962C8B-B14F-4D97-AF65-F5344CB8AC3E}">
        <p14:creationId xmlns:p14="http://schemas.microsoft.com/office/powerpoint/2010/main" val="26518775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descr="Logo, icon&#10;&#10;Description automatically generated">
            <a:extLst>
              <a:ext uri="{FF2B5EF4-FFF2-40B4-BE49-F238E27FC236}">
                <a16:creationId xmlns:a16="http://schemas.microsoft.com/office/drawing/2014/main" id="{42727F8D-ECBE-7343-ABD8-29B65D32CAE7}"/>
              </a:ext>
            </a:extLst>
          </p:cNvPr>
          <p:cNvPicPr>
            <a:picLocks noChangeAspect="1"/>
          </p:cNvPicPr>
          <p:nvPr userDrawn="1"/>
        </p:nvPicPr>
        <p:blipFill>
          <a:blip r:embed="rId2">
            <a:biLevel thresh="50000"/>
            <a:alphaModFix amt="5000"/>
          </a:blip>
          <a:stretch>
            <a:fillRect/>
          </a:stretch>
        </p:blipFill>
        <p:spPr>
          <a:xfrm>
            <a:off x="-4213229" y="762001"/>
            <a:ext cx="8460325" cy="5959474"/>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7" y="615499"/>
            <a:ext cx="9306129" cy="999217"/>
          </a:xfrm>
        </p:spPr>
        <p:txBody>
          <a:bodyPr anchor="t">
            <a:normAutofit/>
          </a:bodyPr>
          <a:lstStyle>
            <a:lvl1pPr>
              <a:lnSpc>
                <a:spcPts val="2700"/>
              </a:lnSpc>
              <a:defRPr sz="27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4" y="1721286"/>
            <a:ext cx="9909967" cy="4521219"/>
          </a:xfrm>
        </p:spPr>
        <p:txBody>
          <a:bodyPr>
            <a:normAutofit/>
          </a:bodyPr>
          <a:lstStyle>
            <a:lvl1pPr>
              <a:lnSpc>
                <a:spcPct val="100000"/>
              </a:lnSpc>
              <a:defRPr sz="1800">
                <a:solidFill>
                  <a:schemeClr val="bg1"/>
                </a:solidFill>
              </a:defRPr>
            </a:lvl1pPr>
            <a:lvl2pPr>
              <a:lnSpc>
                <a:spcPct val="100000"/>
              </a:lnSpc>
              <a:defRPr sz="1500">
                <a:solidFill>
                  <a:schemeClr val="bg1"/>
                </a:solidFill>
              </a:defRPr>
            </a:lvl2pPr>
            <a:lvl3pPr>
              <a:lnSpc>
                <a:spcPct val="100000"/>
              </a:lnSpc>
              <a:defRPr sz="1350">
                <a:solidFill>
                  <a:schemeClr val="bg1"/>
                </a:solidFill>
              </a:defRPr>
            </a:lvl3pPr>
            <a:lvl4pPr>
              <a:lnSpc>
                <a:spcPct val="100000"/>
              </a:lnSpc>
              <a:defRPr sz="1200">
                <a:solidFill>
                  <a:schemeClr val="bg1"/>
                </a:solidFill>
              </a:defRPr>
            </a:lvl4pPr>
            <a:lvl5pPr>
              <a:lnSpc>
                <a:spcPct val="100000"/>
              </a:lnSpc>
              <a:defRPr sz="12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744207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6BCE3760-8347-D24A-BE4B-48BFDA5927B4}"/>
              </a:ext>
            </a:extLst>
          </p:cNvPr>
          <p:cNvPicPr>
            <a:picLocks noChangeAspect="1"/>
          </p:cNvPicPr>
          <p:nvPr userDrawn="1"/>
        </p:nvPicPr>
        <p:blipFill>
          <a:blip r:embed="rId2" cstate="screen">
            <a:biLevel thresh="50000"/>
            <a:alphaModFix amt="5000"/>
            <a:extLst>
              <a:ext uri="{28A0092B-C50C-407E-A947-70E740481C1C}">
                <a14:useLocalDpi xmlns:a14="http://schemas.microsoft.com/office/drawing/2010/main"/>
              </a:ext>
            </a:extLst>
          </a:blip>
          <a:stretch>
            <a:fillRect/>
          </a:stretch>
        </p:blipFill>
        <p:spPr>
          <a:xfrm>
            <a:off x="-1617514" y="1193890"/>
            <a:ext cx="14966756" cy="4470223"/>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7" y="615499"/>
            <a:ext cx="9306129" cy="999217"/>
          </a:xfrm>
        </p:spPr>
        <p:txBody>
          <a:bodyPr anchor="t">
            <a:normAutofit/>
          </a:bodyPr>
          <a:lstStyle>
            <a:lvl1pPr>
              <a:lnSpc>
                <a:spcPts val="2700"/>
              </a:lnSpc>
              <a:defRPr sz="27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4" y="1721286"/>
            <a:ext cx="9909967" cy="4521219"/>
          </a:xfrm>
        </p:spPr>
        <p:txBody>
          <a:bodyPr>
            <a:normAutofit/>
          </a:bodyPr>
          <a:lstStyle>
            <a:lvl1pPr>
              <a:lnSpc>
                <a:spcPct val="100000"/>
              </a:lnSpc>
              <a:defRPr sz="1800">
                <a:solidFill>
                  <a:schemeClr val="bg1"/>
                </a:solidFill>
              </a:defRPr>
            </a:lvl1pPr>
            <a:lvl2pPr>
              <a:lnSpc>
                <a:spcPct val="100000"/>
              </a:lnSpc>
              <a:defRPr sz="1500">
                <a:solidFill>
                  <a:schemeClr val="bg1"/>
                </a:solidFill>
              </a:defRPr>
            </a:lvl2pPr>
            <a:lvl3pPr>
              <a:lnSpc>
                <a:spcPct val="100000"/>
              </a:lnSpc>
              <a:defRPr sz="1350">
                <a:solidFill>
                  <a:schemeClr val="bg1"/>
                </a:solidFill>
              </a:defRPr>
            </a:lvl3pPr>
            <a:lvl4pPr>
              <a:lnSpc>
                <a:spcPct val="100000"/>
              </a:lnSpc>
              <a:defRPr sz="1200">
                <a:solidFill>
                  <a:schemeClr val="bg1"/>
                </a:solidFill>
              </a:defRPr>
            </a:lvl4pPr>
            <a:lvl5pPr>
              <a:lnSpc>
                <a:spcPct val="100000"/>
              </a:lnSpc>
              <a:defRPr sz="12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3225337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735877" y="615499"/>
            <a:ext cx="9306129" cy="999217"/>
          </a:xfrm>
        </p:spPr>
        <p:txBody>
          <a:bodyPr anchor="t">
            <a:normAutofit/>
          </a:bodyPr>
          <a:lstStyle>
            <a:lvl1pPr>
              <a:lnSpc>
                <a:spcPts val="2700"/>
              </a:lnSpc>
              <a:defRPr sz="2700" b="1" i="0">
                <a:solidFill>
                  <a:srgbClr val="00F700"/>
                </a:solidFill>
                <a:latin typeface="+mn-lt"/>
                <a:cs typeface="Poppins" pitchFamily="2" charset="77"/>
              </a:defRPr>
            </a:lvl1pPr>
          </a:lstStyle>
          <a:p>
            <a:r>
              <a:rPr lang="en-GB" dirty="0"/>
              <a:t>Click to edit Master title style</a:t>
            </a:r>
            <a:endParaRPr lang="en-FI" dirty="0"/>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1245714" y="1721285"/>
            <a:ext cx="9909967" cy="2291916"/>
          </a:xfrm>
        </p:spPr>
        <p:txBody>
          <a:bodyPr>
            <a:normAutofit/>
          </a:bodyPr>
          <a:lstStyle>
            <a:lvl1pPr>
              <a:lnSpc>
                <a:spcPct val="100000"/>
              </a:lnSpc>
              <a:defRPr sz="1800">
                <a:solidFill>
                  <a:schemeClr val="bg1"/>
                </a:solidFill>
              </a:defRPr>
            </a:lvl1pPr>
            <a:lvl2pPr>
              <a:lnSpc>
                <a:spcPct val="100000"/>
              </a:lnSpc>
              <a:defRPr sz="1500">
                <a:solidFill>
                  <a:schemeClr val="bg1"/>
                </a:solidFill>
              </a:defRPr>
            </a:lvl2pPr>
            <a:lvl3pPr>
              <a:lnSpc>
                <a:spcPct val="100000"/>
              </a:lnSpc>
              <a:defRPr sz="1350">
                <a:solidFill>
                  <a:schemeClr val="bg1"/>
                </a:solidFill>
              </a:defRPr>
            </a:lvl3pPr>
            <a:lvl4pPr>
              <a:lnSpc>
                <a:spcPct val="100000"/>
              </a:lnSpc>
              <a:defRPr sz="1200">
                <a:solidFill>
                  <a:schemeClr val="bg1"/>
                </a:solidFill>
              </a:defRPr>
            </a:lvl4pPr>
            <a:lvl5pPr>
              <a:lnSpc>
                <a:spcPct val="100000"/>
              </a:lnSpc>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pic>
        <p:nvPicPr>
          <p:cNvPr id="5" name="Picture 4" descr="Icon&#10;&#10;Description automatically generated">
            <a:extLst>
              <a:ext uri="{FF2B5EF4-FFF2-40B4-BE49-F238E27FC236}">
                <a16:creationId xmlns:a16="http://schemas.microsoft.com/office/drawing/2014/main" id="{9AF863DA-25C4-9D49-B85F-CC64FBB2B2A3}"/>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54122" y="3193269"/>
            <a:ext cx="11283759" cy="3370197"/>
          </a:xfrm>
          <a:prstGeom prst="rect">
            <a:avLst/>
          </a:prstGeom>
        </p:spPr>
      </p:pic>
    </p:spTree>
    <p:extLst>
      <p:ext uri="{BB962C8B-B14F-4D97-AF65-F5344CB8AC3E}">
        <p14:creationId xmlns:p14="http://schemas.microsoft.com/office/powerpoint/2010/main" val="15762255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334000" y="0"/>
            <a:ext cx="6858000"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89499" y="2385359"/>
            <a:ext cx="3670392" cy="2087282"/>
          </a:xfrm>
        </p:spPr>
        <p:txBody>
          <a:bodyPr anchor="ctr">
            <a:normAutofit/>
          </a:bodyPr>
          <a:lstStyle>
            <a:lvl1pPr>
              <a:lnSpc>
                <a:spcPts val="2700"/>
              </a:lnSpc>
              <a:defRPr sz="27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744926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1" y="1766511"/>
            <a:ext cx="6096000" cy="4466645"/>
          </a:xfrm>
        </p:spPr>
        <p:txBody>
          <a:bodyPr/>
          <a:lstStyle/>
          <a:p>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Picture Placeholder 3">
            <a:extLst>
              <a:ext uri="{FF2B5EF4-FFF2-40B4-BE49-F238E27FC236}">
                <a16:creationId xmlns:a16="http://schemas.microsoft.com/office/drawing/2014/main" id="{7F919555-2602-6A42-8DC5-A517697B547C}"/>
              </a:ext>
            </a:extLst>
          </p:cNvPr>
          <p:cNvSpPr>
            <a:spLocks noGrp="1"/>
          </p:cNvSpPr>
          <p:nvPr>
            <p:ph type="pic" sz="quarter" idx="12"/>
          </p:nvPr>
        </p:nvSpPr>
        <p:spPr>
          <a:xfrm>
            <a:off x="6096000" y="382211"/>
            <a:ext cx="6096000" cy="4466645"/>
          </a:xfrm>
        </p:spPr>
        <p:txBody>
          <a:bodyPr/>
          <a:lstStyle/>
          <a:p>
            <a:endParaRPr lang="en-FI"/>
          </a:p>
        </p:txBody>
      </p:sp>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7110782" y="4973066"/>
            <a:ext cx="4067175" cy="1260088"/>
          </a:xfrm>
        </p:spPr>
        <p:txBody>
          <a:bodyPr anchor="ctr">
            <a:noAutofit/>
          </a:bodyPr>
          <a:lstStyle>
            <a:lvl1pPr marL="0" indent="0" algn="ctr">
              <a:buNone/>
              <a:defRPr sz="2400" b="1">
                <a:latin typeface="+mn-lt"/>
              </a:defRPr>
            </a:lvl1pPr>
            <a:lvl2pPr marL="342900" indent="0" algn="ctr">
              <a:buNone/>
              <a:defRPr sz="2400" b="1">
                <a:latin typeface="+mn-lt"/>
              </a:defRPr>
            </a:lvl2pPr>
            <a:lvl3pPr marL="685800" indent="0" algn="ctr">
              <a:buNone/>
              <a:defRPr sz="2400" b="1">
                <a:latin typeface="+mn-lt"/>
              </a:defRPr>
            </a:lvl3pPr>
            <a:lvl4pPr marL="1028700" indent="0" algn="ctr">
              <a:buNone/>
              <a:defRPr sz="2400" b="1">
                <a:latin typeface="+mn-lt"/>
              </a:defRPr>
            </a:lvl4pPr>
            <a:lvl5pPr marL="1371600" indent="0" algn="ctr">
              <a:buNone/>
              <a:defRPr sz="2400" b="1">
                <a:latin typeface="+mn-lt"/>
              </a:defRPr>
            </a:lvl5pPr>
          </a:lstStyle>
          <a:p>
            <a:pPr lvl="0"/>
            <a:r>
              <a:rPr lang="en-GB" dirty="0"/>
              <a:t>Click to edit Master text styles</a:t>
            </a:r>
            <a:endParaRPr lang="en-FI" dirty="0"/>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1014046" y="382209"/>
            <a:ext cx="4067175" cy="1260088"/>
          </a:xfrm>
        </p:spPr>
        <p:txBody>
          <a:bodyPr anchor="ctr">
            <a:noAutofit/>
          </a:bodyPr>
          <a:lstStyle>
            <a:lvl1pPr marL="0" indent="0" algn="ctr">
              <a:buNone/>
              <a:defRPr sz="2400" b="1">
                <a:latin typeface="+mn-lt"/>
              </a:defRPr>
            </a:lvl1pPr>
            <a:lvl2pPr marL="342900" indent="0" algn="ctr">
              <a:buNone/>
              <a:defRPr sz="2400" b="1">
                <a:latin typeface="+mn-lt"/>
              </a:defRPr>
            </a:lvl2pPr>
            <a:lvl3pPr marL="685800" indent="0" algn="ctr">
              <a:buNone/>
              <a:defRPr sz="2400" b="1">
                <a:latin typeface="+mn-lt"/>
              </a:defRPr>
            </a:lvl3pPr>
            <a:lvl4pPr marL="1028700" indent="0" algn="ctr">
              <a:buNone/>
              <a:defRPr sz="2400" b="1">
                <a:latin typeface="+mn-lt"/>
              </a:defRPr>
            </a:lvl4pPr>
            <a:lvl5pPr marL="1371600" indent="0" algn="ctr">
              <a:buNone/>
              <a:defRPr sz="2400" b="1">
                <a:latin typeface="+mn-lt"/>
              </a:defRPr>
            </a:lvl5pPr>
          </a:lstStyle>
          <a:p>
            <a:pPr lvl="0"/>
            <a:r>
              <a:rPr lang="en-GB" dirty="0"/>
              <a:t>Click to edit Master text styles</a:t>
            </a:r>
            <a:endParaRPr lang="en-FI" dirty="0"/>
          </a:p>
        </p:txBody>
      </p:sp>
    </p:spTree>
    <p:extLst>
      <p:ext uri="{BB962C8B-B14F-4D97-AF65-F5344CB8AC3E}">
        <p14:creationId xmlns:p14="http://schemas.microsoft.com/office/powerpoint/2010/main" val="17086635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3183F0-2D78-F746-89F0-5785A619CB4B}"/>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1088285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toinen taso Arial">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0" indent="0">
              <a:spcAft>
                <a:spcPts val="1000"/>
              </a:spcAft>
              <a:buFontTx/>
              <a:buNone/>
              <a:defRPr>
                <a:latin typeface="+mn-lt"/>
              </a:defRPr>
            </a:lvl1pPr>
            <a:lvl2pPr marL="0" indent="0">
              <a:spcAft>
                <a:spcPts val="1000"/>
              </a:spcAft>
              <a:buFontTx/>
              <a:buNone/>
              <a:defRPr sz="1600">
                <a:latin typeface="+mn-lt"/>
              </a:defRPr>
            </a:lvl2pPr>
            <a:lvl3pPr marL="180975" indent="-180975">
              <a:spcAft>
                <a:spcPts val="1000"/>
              </a:spcAft>
              <a:buFont typeface="Arial" panose="020B0604020202020204" pitchFamily="34" charset="0"/>
              <a:buChar char="•"/>
              <a:defRPr sz="1600">
                <a:latin typeface="+mn-lt"/>
              </a:defRPr>
            </a:lvl3pPr>
            <a:lvl4pPr marL="355600" indent="-174625">
              <a:spcAft>
                <a:spcPts val="1000"/>
              </a:spcAft>
              <a:buFont typeface="Arial" panose="020B0604020202020204" pitchFamily="34" charset="0"/>
              <a:buChar char="•"/>
              <a:defRPr sz="1600">
                <a:latin typeface="+mn-lt"/>
              </a:defRPr>
            </a:lvl4pPr>
            <a:lvl5pPr marL="536575" indent="-180975">
              <a:spcAft>
                <a:spcPts val="1000"/>
              </a:spcAft>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A96AD84F-7737-4704-8150-A570285BDB16}"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17666527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0" indent="0">
              <a:buFontTx/>
              <a:buNone/>
              <a:defRPr/>
            </a:lvl1pPr>
            <a:lvl2pPr marL="536575" indent="-268288">
              <a:buFont typeface="Arial" panose="020B0604020202020204" pitchFamily="34" charset="0"/>
              <a:buChar char="•"/>
              <a:defRPr/>
            </a:lvl2pPr>
            <a:lvl3pPr marL="804863" indent="-268288">
              <a:buFont typeface="Arial" panose="020B0604020202020204" pitchFamily="34" charset="0"/>
              <a:buChar char="•"/>
              <a:defRPr/>
            </a:lvl3pPr>
            <a:lvl4pPr marL="1074738" indent="-269875">
              <a:buFont typeface="Arial" panose="020B0604020202020204" pitchFamily="34" charset="0"/>
              <a:buChar char="•"/>
              <a:defRPr/>
            </a:lvl4pPr>
            <a:lvl5pPr marL="1343025"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65C636E2-698F-47E2-8421-3C7C3D6C8957}"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4159394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Päivämäärän paikkamerkki 2"/>
          <p:cNvSpPr>
            <a:spLocks noGrp="1"/>
          </p:cNvSpPr>
          <p:nvPr>
            <p:ph type="dt" sz="half" idx="10"/>
          </p:nvPr>
        </p:nvSpPr>
        <p:spPr/>
        <p:txBody>
          <a:bodyPr/>
          <a:lstStyle/>
          <a:p>
            <a:fld id="{EAC61F32-6966-4227-9A7F-DD49B38BED1C}" type="datetime1">
              <a:rPr lang="fi-FI" smtClean="0"/>
              <a:t>22.9.2022</a:t>
            </a:fld>
            <a:endParaRPr lang="fi-FI"/>
          </a:p>
        </p:txBody>
      </p:sp>
      <p:sp>
        <p:nvSpPr>
          <p:cNvPr id="4" name="Alatunnisteen paikkamerkki 3"/>
          <p:cNvSpPr>
            <a:spLocks noGrp="1"/>
          </p:cNvSpPr>
          <p:nvPr>
            <p:ph type="ftr" sz="quarter" idx="11"/>
          </p:nvPr>
        </p:nvSpPr>
        <p:spPr/>
        <p:txBody>
          <a:bodyPr/>
          <a:lstStyle/>
          <a:p>
            <a:r>
              <a:rPr lang="fi-FI"/>
              <a:t>mielenterveysseura.fi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1529892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0294833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9" name="Title 1">
            <a:extLst>
              <a:ext uri="{FF2B5EF4-FFF2-40B4-BE49-F238E27FC236}">
                <a16:creationId xmlns:a16="http://schemas.microsoft.com/office/drawing/2014/main" id="{98E0F1B4-0054-F144-BBE0-FA9FDA0B551A}"/>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10" name="Text Placeholder 4">
            <a:extLst>
              <a:ext uri="{FF2B5EF4-FFF2-40B4-BE49-F238E27FC236}">
                <a16:creationId xmlns:a16="http://schemas.microsoft.com/office/drawing/2014/main" id="{33929152-2197-1345-A5AE-F257CFD5B30D}"/>
              </a:ext>
            </a:extLst>
          </p:cNvPr>
          <p:cNvSpPr>
            <a:spLocks noGrp="1"/>
          </p:cNvSpPr>
          <p:nvPr>
            <p:ph type="body" sz="quarter" idx="11"/>
          </p:nvPr>
        </p:nvSpPr>
        <p:spPr>
          <a:xfrm>
            <a:off x="1245713" y="1721284"/>
            <a:ext cx="485028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Text Placeholder 4">
            <a:extLst>
              <a:ext uri="{FF2B5EF4-FFF2-40B4-BE49-F238E27FC236}">
                <a16:creationId xmlns:a16="http://schemas.microsoft.com/office/drawing/2014/main" id="{A9C6CF21-D31B-2342-85CD-315CE3D2CB76}"/>
              </a:ext>
            </a:extLst>
          </p:cNvPr>
          <p:cNvSpPr>
            <a:spLocks noGrp="1"/>
          </p:cNvSpPr>
          <p:nvPr>
            <p:ph type="body" sz="quarter" idx="12"/>
          </p:nvPr>
        </p:nvSpPr>
        <p:spPr>
          <a:xfrm>
            <a:off x="6198713" y="1721284"/>
            <a:ext cx="485028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1359225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55915" y="1704922"/>
            <a:ext cx="9306129" cy="3448155"/>
          </a:xfrm>
        </p:spPr>
        <p:txBody>
          <a:bodyPr anchor="ctr">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5" name="Text Placeholder 4">
            <a:extLst>
              <a:ext uri="{FF2B5EF4-FFF2-40B4-BE49-F238E27FC236}">
                <a16:creationId xmlns:a16="http://schemas.microsoft.com/office/drawing/2014/main" id="{A8968230-B079-BD43-9168-14687771DCFF}"/>
              </a:ext>
            </a:extLst>
          </p:cNvPr>
          <p:cNvSpPr>
            <a:spLocks noGrp="1"/>
          </p:cNvSpPr>
          <p:nvPr>
            <p:ph type="body" sz="quarter" idx="11"/>
          </p:nvPr>
        </p:nvSpPr>
        <p:spPr>
          <a:xfrm>
            <a:off x="6713902" y="5153077"/>
            <a:ext cx="3620044" cy="465138"/>
          </a:xfrm>
        </p:spPr>
        <p:txBody>
          <a:bodyPr anchor="ctr">
            <a:noAutofit/>
          </a:bodyPr>
          <a:lstStyle>
            <a:lvl1pPr marL="0" indent="0" algn="r">
              <a:buNone/>
              <a:defRPr sz="1800">
                <a:solidFill>
                  <a:schemeClr val="bg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dirty="0"/>
              <a:t>Click to edit Master text styles</a:t>
            </a:r>
          </a:p>
        </p:txBody>
      </p:sp>
    </p:spTree>
    <p:extLst>
      <p:ext uri="{BB962C8B-B14F-4D97-AF65-F5344CB8AC3E}">
        <p14:creationId xmlns:p14="http://schemas.microsoft.com/office/powerpoint/2010/main" val="29154271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descr="Logo, icon&#10;&#10;Description automatically generated">
            <a:extLst>
              <a:ext uri="{FF2B5EF4-FFF2-40B4-BE49-F238E27FC236}">
                <a16:creationId xmlns:a16="http://schemas.microsoft.com/office/drawing/2014/main" id="{42727F8D-ECBE-7343-ABD8-29B65D32CAE7}"/>
              </a:ext>
            </a:extLst>
          </p:cNvPr>
          <p:cNvPicPr>
            <a:picLocks noChangeAspect="1"/>
          </p:cNvPicPr>
          <p:nvPr userDrawn="1"/>
        </p:nvPicPr>
        <p:blipFill>
          <a:blip r:embed="rId2">
            <a:biLevel thresh="50000"/>
            <a:alphaModFix amt="5000"/>
          </a:blip>
          <a:stretch>
            <a:fillRect/>
          </a:stretch>
        </p:blipFill>
        <p:spPr>
          <a:xfrm>
            <a:off x="-4213230" y="762001"/>
            <a:ext cx="8460325" cy="5959474"/>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28508200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6BCE3760-8347-D24A-BE4B-48BFDA5927B4}"/>
              </a:ext>
            </a:extLst>
          </p:cNvPr>
          <p:cNvPicPr>
            <a:picLocks noChangeAspect="1"/>
          </p:cNvPicPr>
          <p:nvPr userDrawn="1"/>
        </p:nvPicPr>
        <p:blipFill>
          <a:blip r:embed="rId2" cstate="screen">
            <a:biLevel thresh="50000"/>
            <a:alphaModFix amt="5000"/>
            <a:extLst>
              <a:ext uri="{28A0092B-C50C-407E-A947-70E740481C1C}">
                <a14:useLocalDpi xmlns:a14="http://schemas.microsoft.com/office/drawing/2010/main"/>
              </a:ext>
            </a:extLst>
          </a:blip>
          <a:stretch>
            <a:fillRect/>
          </a:stretch>
        </p:blipFill>
        <p:spPr>
          <a:xfrm>
            <a:off x="-1617515" y="1193888"/>
            <a:ext cx="14966756" cy="4470223"/>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6723048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rgbClr val="00F700"/>
                </a:solidFill>
                <a:latin typeface="+mn-lt"/>
                <a:cs typeface="Poppins" pitchFamily="2" charset="77"/>
              </a:defRPr>
            </a:lvl1pPr>
          </a:lstStyle>
          <a:p>
            <a:r>
              <a:rPr lang="en-GB" dirty="0"/>
              <a:t>Click to edit Master title style</a:t>
            </a:r>
            <a:endParaRPr lang="en-FI" dirty="0"/>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1245713" y="1721285"/>
            <a:ext cx="9909967" cy="2291916"/>
          </a:xfrm>
        </p:spPr>
        <p:txBody>
          <a:bodyPr>
            <a:normAutofit/>
          </a:bodyPr>
          <a:lstStyle>
            <a:lvl1pPr>
              <a:lnSpc>
                <a:spcPct val="100000"/>
              </a:lnSpc>
              <a:defRPr sz="2400">
                <a:solidFill>
                  <a:schemeClr val="bg1"/>
                </a:solidFill>
              </a:defRPr>
            </a:lvl1pPr>
            <a:lvl2pPr>
              <a:lnSpc>
                <a:spcPct val="100000"/>
              </a:lnSpc>
              <a:defRPr sz="2000">
                <a:solidFill>
                  <a:schemeClr val="bg1"/>
                </a:solidFill>
              </a:defRPr>
            </a:lvl2pPr>
            <a:lvl3pPr>
              <a:lnSpc>
                <a:spcPct val="100000"/>
              </a:lnSpc>
              <a:defRPr sz="1800">
                <a:solidFill>
                  <a:schemeClr val="bg1"/>
                </a:solidFill>
              </a:defRPr>
            </a:lvl3pPr>
            <a:lvl4pPr>
              <a:lnSpc>
                <a:spcPct val="100000"/>
              </a:lnSpc>
              <a:defRPr sz="1600">
                <a:solidFill>
                  <a:schemeClr val="bg1"/>
                </a:solidFill>
              </a:defRPr>
            </a:lvl4pPr>
            <a:lvl5pPr>
              <a:lnSpc>
                <a:spcPct val="100000"/>
              </a:lnSpc>
              <a:defRPr sz="16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pic>
        <p:nvPicPr>
          <p:cNvPr id="5" name="Picture 4" descr="Icon&#10;&#10;Description automatically generated">
            <a:extLst>
              <a:ext uri="{FF2B5EF4-FFF2-40B4-BE49-F238E27FC236}">
                <a16:creationId xmlns:a16="http://schemas.microsoft.com/office/drawing/2014/main" id="{9AF863DA-25C4-9D49-B85F-CC64FBB2B2A3}"/>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54120" y="3193267"/>
            <a:ext cx="11283759" cy="3370197"/>
          </a:xfrm>
          <a:prstGeom prst="rect">
            <a:avLst/>
          </a:prstGeom>
        </p:spPr>
      </p:pic>
    </p:spTree>
    <p:extLst>
      <p:ext uri="{BB962C8B-B14F-4D97-AF65-F5344CB8AC3E}">
        <p14:creationId xmlns:p14="http://schemas.microsoft.com/office/powerpoint/2010/main" val="31646260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334000" y="0"/>
            <a:ext cx="6858000"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89498" y="2385359"/>
            <a:ext cx="3670392" cy="2087282"/>
          </a:xfrm>
        </p:spPr>
        <p:txBody>
          <a:bodyPr anchor="ctr">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36037397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1" y="1766509"/>
            <a:ext cx="6096000" cy="4466645"/>
          </a:xfrm>
        </p:spPr>
        <p:txBody>
          <a:bodyPr/>
          <a:lstStyle/>
          <a:p>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Picture Placeholder 3">
            <a:extLst>
              <a:ext uri="{FF2B5EF4-FFF2-40B4-BE49-F238E27FC236}">
                <a16:creationId xmlns:a16="http://schemas.microsoft.com/office/drawing/2014/main" id="{7F919555-2602-6A42-8DC5-A517697B547C}"/>
              </a:ext>
            </a:extLst>
          </p:cNvPr>
          <p:cNvSpPr>
            <a:spLocks noGrp="1"/>
          </p:cNvSpPr>
          <p:nvPr>
            <p:ph type="pic" sz="quarter" idx="12"/>
          </p:nvPr>
        </p:nvSpPr>
        <p:spPr>
          <a:xfrm>
            <a:off x="6096000" y="382209"/>
            <a:ext cx="6096000" cy="4466645"/>
          </a:xfrm>
        </p:spPr>
        <p:txBody>
          <a:bodyPr/>
          <a:lstStyle/>
          <a:p>
            <a:endParaRPr lang="en-FI"/>
          </a:p>
        </p:txBody>
      </p:sp>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7110780" y="4973066"/>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dirty="0"/>
              <a:t>Click to edit Master text styles</a:t>
            </a:r>
            <a:endParaRPr lang="en-FI" dirty="0"/>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1014045" y="382209"/>
            <a:ext cx="406717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dirty="0"/>
              <a:t>Click to edit Master text styles</a:t>
            </a:r>
            <a:endParaRPr lang="en-FI" dirty="0"/>
          </a:p>
        </p:txBody>
      </p:sp>
    </p:spTree>
    <p:extLst>
      <p:ext uri="{BB962C8B-B14F-4D97-AF65-F5344CB8AC3E}">
        <p14:creationId xmlns:p14="http://schemas.microsoft.com/office/powerpoint/2010/main" val="1181924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sz="half" idx="1"/>
          </p:nvPr>
        </p:nvSpPr>
        <p:spPr>
          <a:xfrm>
            <a:off x="609600" y="1670400"/>
            <a:ext cx="5384800" cy="4525963"/>
          </a:xfrm>
        </p:spPr>
        <p:txBody>
          <a:bodyPr>
            <a:normAutofit/>
          </a:bodyPr>
          <a:lstStyle>
            <a:lvl1pPr marL="268288" indent="-268288">
              <a:buFont typeface="Arial" panose="020B0604020202020204" pitchFamily="34" charset="0"/>
              <a:buChar char="•"/>
              <a:defRPr sz="2300"/>
            </a:lvl1pPr>
            <a:lvl2pPr marL="742950" indent="-285750">
              <a:buFont typeface="Arial" panose="020B0604020202020204" pitchFamily="34" charset="0"/>
              <a:buChar char="•"/>
              <a:defRPr sz="2300"/>
            </a:lvl2pPr>
            <a:lvl3pPr marL="1143000" indent="-228600">
              <a:buFont typeface="Arial" panose="020B0604020202020204" pitchFamily="34" charset="0"/>
              <a:buChar char="•"/>
              <a:defRPr sz="2300"/>
            </a:lvl3pPr>
            <a:lvl4pPr marL="1600200" indent="-228600">
              <a:buFont typeface="Arial" panose="020B0604020202020204" pitchFamily="34" charset="0"/>
              <a:buChar char="•"/>
              <a:defRPr sz="2300"/>
            </a:lvl4pPr>
            <a:lvl5pPr marL="2057400" indent="-228600">
              <a:buFont typeface="Arial" panose="020B0604020202020204" pitchFamily="34" charset="0"/>
              <a:buChar char="•"/>
              <a:defRPr sz="23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6197600" y="1670400"/>
            <a:ext cx="5384800" cy="4525963"/>
          </a:xfrm>
        </p:spPr>
        <p:txBody>
          <a:bodyPr>
            <a:normAutofit/>
          </a:bodyPr>
          <a:lstStyle>
            <a:lvl1pPr marL="268288" indent="-268288">
              <a:buFont typeface="Arial" panose="020B0604020202020204" pitchFamily="34" charset="0"/>
              <a:buChar char="•"/>
              <a:defRPr sz="2300"/>
            </a:lvl1pPr>
            <a:lvl2pPr marL="742950" indent="-285750">
              <a:buFont typeface="Arial" panose="020B0604020202020204" pitchFamily="34" charset="0"/>
              <a:buChar char="•"/>
              <a:defRPr sz="2300"/>
            </a:lvl2pPr>
            <a:lvl3pPr marL="1143000" indent="-228600">
              <a:buFont typeface="Arial" panose="020B0604020202020204" pitchFamily="34" charset="0"/>
              <a:buChar char="•"/>
              <a:defRPr sz="2300"/>
            </a:lvl3pPr>
            <a:lvl4pPr marL="1600200" indent="-228600">
              <a:buFont typeface="Arial" panose="020B0604020202020204" pitchFamily="34" charset="0"/>
              <a:buChar char="•"/>
              <a:defRPr sz="2300"/>
            </a:lvl4pPr>
            <a:lvl5pPr marL="2057400" indent="-228600">
              <a:buFont typeface="Arial" panose="020B0604020202020204" pitchFamily="34" charset="0"/>
              <a:buChar char="•"/>
              <a:defRPr sz="23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4"/>
          <p:cNvSpPr>
            <a:spLocks noGrp="1"/>
          </p:cNvSpPr>
          <p:nvPr>
            <p:ph type="dt" sz="half" idx="10"/>
          </p:nvPr>
        </p:nvSpPr>
        <p:spPr/>
        <p:txBody>
          <a:bodyPr/>
          <a:lstStyle/>
          <a:p>
            <a:fld id="{4E2A4D0D-FFCB-4B07-AFD4-1C80C8C80D8C}" type="datetime1">
              <a:rPr lang="fi-FI" smtClean="0"/>
              <a:t>22.9.2022</a:t>
            </a:fld>
            <a:endParaRPr lang="fi-FI"/>
          </a:p>
        </p:txBody>
      </p:sp>
      <p:sp>
        <p:nvSpPr>
          <p:cNvPr id="6" name="Alatunnisteen paikkamerkki 5"/>
          <p:cNvSpPr>
            <a:spLocks noGrp="1"/>
          </p:cNvSpPr>
          <p:nvPr>
            <p:ph type="ftr" sz="quarter" idx="11"/>
          </p:nvPr>
        </p:nvSpPr>
        <p:spPr/>
        <p:txBody>
          <a:bodyPr/>
          <a:lstStyle/>
          <a:p>
            <a:r>
              <a:rPr lang="fi-FI"/>
              <a:t>mielenterveysseura.fi</a:t>
            </a:r>
          </a:p>
        </p:txBody>
      </p:sp>
      <p:sp>
        <p:nvSpPr>
          <p:cNvPr id="7" name="Dian numeron paikkamerkki 6"/>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8526310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3183F0-2D78-F746-89F0-5785A619CB4B}"/>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27441153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914400" y="2130426"/>
            <a:ext cx="10363200" cy="1470025"/>
          </a:xfrm>
        </p:spPr>
        <p:txBody>
          <a:bodyPr/>
          <a:lstStyle/>
          <a:p>
            <a:r>
              <a:rPr lang="fi-FI"/>
              <a:t>Muokkaa perustyyl. napsautt.</a:t>
            </a:r>
          </a:p>
        </p:txBody>
      </p:sp>
      <p:sp>
        <p:nvSpPr>
          <p:cNvPr id="3" name="Alaotsikk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p>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18379200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p>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10850388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963084" y="4406901"/>
            <a:ext cx="103632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p>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15114894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6" name="Alatunnisteen paikkamerkki 5"/>
          <p:cNvSpPr>
            <a:spLocks noGrp="1"/>
          </p:cNvSpPr>
          <p:nvPr>
            <p:ph type="ftr" sz="quarter" idx="11"/>
          </p:nvPr>
        </p:nvSpPr>
        <p:spPr/>
        <p:txBody>
          <a:bodyPr/>
          <a:lstStyle/>
          <a:p>
            <a:endParaRPr lang="fi-FI">
              <a:solidFill>
                <a:prstClr val="black">
                  <a:tint val="75000"/>
                </a:prstClr>
              </a:solidFill>
            </a:endParaRPr>
          </a:p>
        </p:txBody>
      </p:sp>
      <p:sp>
        <p:nvSpPr>
          <p:cNvPr id="7" name="Dian numeron paikkamerkki 6"/>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10868339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8" name="Alatunnisteen paikkamerkki 7"/>
          <p:cNvSpPr>
            <a:spLocks noGrp="1"/>
          </p:cNvSpPr>
          <p:nvPr>
            <p:ph type="ftr" sz="quarter" idx="11"/>
          </p:nvPr>
        </p:nvSpPr>
        <p:spPr/>
        <p:txBody>
          <a:bodyPr/>
          <a:lstStyle/>
          <a:p>
            <a:endParaRPr lang="fi-FI">
              <a:solidFill>
                <a:prstClr val="black">
                  <a:tint val="75000"/>
                </a:prstClr>
              </a:solidFill>
            </a:endParaRPr>
          </a:p>
        </p:txBody>
      </p:sp>
      <p:sp>
        <p:nvSpPr>
          <p:cNvPr id="9" name="Dian numeron paikkamerkki 8"/>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9305337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4" name="Alatunnisteen paikkamerkki 3"/>
          <p:cNvSpPr>
            <a:spLocks noGrp="1"/>
          </p:cNvSpPr>
          <p:nvPr>
            <p:ph type="ftr" sz="quarter" idx="11"/>
          </p:nvPr>
        </p:nvSpPr>
        <p:spPr/>
        <p:txBody>
          <a:bodyPr/>
          <a:lstStyle/>
          <a:p>
            <a:endParaRPr lang="fi-FI">
              <a:solidFill>
                <a:prstClr val="black">
                  <a:tint val="75000"/>
                </a:prstClr>
              </a:solidFill>
            </a:endParaRPr>
          </a:p>
        </p:txBody>
      </p:sp>
      <p:sp>
        <p:nvSpPr>
          <p:cNvPr id="5" name="Dian numeron paikkamerkki 4"/>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4615019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3" name="Alatunnisteen paikkamerkki 2"/>
          <p:cNvSpPr>
            <a:spLocks noGrp="1"/>
          </p:cNvSpPr>
          <p:nvPr>
            <p:ph type="ftr" sz="quarter" idx="11"/>
          </p:nvPr>
        </p:nvSpPr>
        <p:spPr/>
        <p:txBody>
          <a:bodyPr/>
          <a:lstStyle/>
          <a:p>
            <a:endParaRPr lang="fi-FI">
              <a:solidFill>
                <a:prstClr val="black">
                  <a:tint val="75000"/>
                </a:prstClr>
              </a:solidFill>
            </a:endParaRPr>
          </a:p>
        </p:txBody>
      </p:sp>
      <p:sp>
        <p:nvSpPr>
          <p:cNvPr id="4" name="Dian numeron paikkamerkki 3"/>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7763123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09601" y="273050"/>
            <a:ext cx="4011084"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6" name="Alatunnisteen paikkamerkki 5"/>
          <p:cNvSpPr>
            <a:spLocks noGrp="1"/>
          </p:cNvSpPr>
          <p:nvPr>
            <p:ph type="ftr" sz="quarter" idx="11"/>
          </p:nvPr>
        </p:nvSpPr>
        <p:spPr/>
        <p:txBody>
          <a:bodyPr/>
          <a:lstStyle/>
          <a:p>
            <a:endParaRPr lang="fi-FI">
              <a:solidFill>
                <a:prstClr val="black">
                  <a:tint val="75000"/>
                </a:prstClr>
              </a:solidFill>
            </a:endParaRPr>
          </a:p>
        </p:txBody>
      </p:sp>
      <p:sp>
        <p:nvSpPr>
          <p:cNvPr id="7" name="Dian numeron paikkamerkki 6"/>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1002260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2389717" y="4800600"/>
            <a:ext cx="73152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6" name="Alatunnisteen paikkamerkki 5"/>
          <p:cNvSpPr>
            <a:spLocks noGrp="1"/>
          </p:cNvSpPr>
          <p:nvPr>
            <p:ph type="ftr" sz="quarter" idx="11"/>
          </p:nvPr>
        </p:nvSpPr>
        <p:spPr/>
        <p:txBody>
          <a:bodyPr/>
          <a:lstStyle/>
          <a:p>
            <a:endParaRPr lang="fi-FI">
              <a:solidFill>
                <a:prstClr val="black">
                  <a:tint val="75000"/>
                </a:prstClr>
              </a:solidFill>
            </a:endParaRPr>
          </a:p>
        </p:txBody>
      </p:sp>
      <p:sp>
        <p:nvSpPr>
          <p:cNvPr id="7" name="Dian numeron paikkamerkki 6"/>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296516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eljä sisältökohdetta">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719403" y="548681"/>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49F16A13-B48B-4C61-ABA9-05DDAB8A04E8}"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0" name="Sisällön paikkamerkki 2"/>
          <p:cNvSpPr>
            <a:spLocks noGrp="1"/>
          </p:cNvSpPr>
          <p:nvPr>
            <p:ph idx="13"/>
          </p:nvPr>
        </p:nvSpPr>
        <p:spPr>
          <a:xfrm>
            <a:off x="6480043" y="548681"/>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1" name="Sisällön paikkamerkki 2"/>
          <p:cNvSpPr>
            <a:spLocks noGrp="1"/>
          </p:cNvSpPr>
          <p:nvPr>
            <p:ph idx="14"/>
          </p:nvPr>
        </p:nvSpPr>
        <p:spPr>
          <a:xfrm>
            <a:off x="719403" y="3645024"/>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2" name="Sisällön paikkamerkki 2"/>
          <p:cNvSpPr>
            <a:spLocks noGrp="1"/>
          </p:cNvSpPr>
          <p:nvPr>
            <p:ph idx="15"/>
          </p:nvPr>
        </p:nvSpPr>
        <p:spPr>
          <a:xfrm>
            <a:off x="6480043" y="3645024"/>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34113499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p>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33510023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839200" y="274639"/>
            <a:ext cx="27432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609600" y="274639"/>
            <a:ext cx="80264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5" name="Alatunnisteen paikkamerkki 4"/>
          <p:cNvSpPr>
            <a:spLocks noGrp="1"/>
          </p:cNvSpPr>
          <p:nvPr>
            <p:ph type="ftr" sz="quarter" idx="11"/>
          </p:nvPr>
        </p:nvSpPr>
        <p:spPr/>
        <p:txBody>
          <a:bodyPr/>
          <a:lstStyle/>
          <a:p>
            <a:endParaRPr lang="fi-FI">
              <a:solidFill>
                <a:prstClr val="black">
                  <a:tint val="75000"/>
                </a:prstClr>
              </a:solidFill>
            </a:endParaRPr>
          </a:p>
        </p:txBody>
      </p:sp>
      <p:sp>
        <p:nvSpPr>
          <p:cNvPr id="6" name="Dian numeron paikkamerkki 5"/>
          <p:cNvSpPr>
            <a:spLocks noGrp="1"/>
          </p:cNvSpPr>
          <p:nvPr>
            <p:ph type="sldNum" sz="quarter" idx="12"/>
          </p:nvPr>
        </p:nvSpPr>
        <p:spPr/>
        <p:txBody>
          <a:body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41898607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itle 1">
            <a:extLst>
              <a:ext uri="{FF2B5EF4-FFF2-40B4-BE49-F238E27FC236}">
                <a16:creationId xmlns:a16="http://schemas.microsoft.com/office/drawing/2014/main" id="{7D889020-240A-4848-97B4-CDA5DF3F0D3B}"/>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rgbClr val="083535"/>
                </a:solidFill>
                <a:latin typeface="+mn-lt"/>
                <a:cs typeface="Poppins" pitchFamily="2" charset="77"/>
              </a:defRPr>
            </a:lvl1pPr>
          </a:lstStyle>
          <a:p>
            <a:r>
              <a:rPr lang="en-GB" dirty="0"/>
              <a:t>Click to edit Master title style</a:t>
            </a:r>
            <a:endParaRPr lang="en-FI" dirty="0"/>
          </a:p>
        </p:txBody>
      </p:sp>
      <p:sp>
        <p:nvSpPr>
          <p:cNvPr id="8" name="Text Placeholder 4">
            <a:extLst>
              <a:ext uri="{FF2B5EF4-FFF2-40B4-BE49-F238E27FC236}">
                <a16:creationId xmlns:a16="http://schemas.microsoft.com/office/drawing/2014/main" id="{A784031F-C414-B949-9909-44EDC6C51FCA}"/>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7276240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9" name="Title 1">
            <a:extLst>
              <a:ext uri="{FF2B5EF4-FFF2-40B4-BE49-F238E27FC236}">
                <a16:creationId xmlns:a16="http://schemas.microsoft.com/office/drawing/2014/main" id="{C992C000-72CB-094D-9039-389D75EE378C}"/>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rgbClr val="083535"/>
                </a:solidFill>
                <a:latin typeface="+mn-lt"/>
                <a:cs typeface="Poppins" pitchFamily="2" charset="77"/>
              </a:defRPr>
            </a:lvl1pPr>
          </a:lstStyle>
          <a:p>
            <a:r>
              <a:rPr lang="en-GB" dirty="0"/>
              <a:t>Click to edit Master title style</a:t>
            </a:r>
            <a:endParaRPr lang="en-FI" dirty="0"/>
          </a:p>
        </p:txBody>
      </p:sp>
      <p:sp>
        <p:nvSpPr>
          <p:cNvPr id="10" name="Text Placeholder 4">
            <a:extLst>
              <a:ext uri="{FF2B5EF4-FFF2-40B4-BE49-F238E27FC236}">
                <a16:creationId xmlns:a16="http://schemas.microsoft.com/office/drawing/2014/main" id="{31CB5180-ADF5-9C4F-A462-6A4069143882}"/>
              </a:ext>
            </a:extLst>
          </p:cNvPr>
          <p:cNvSpPr>
            <a:spLocks noGrp="1"/>
          </p:cNvSpPr>
          <p:nvPr>
            <p:ph type="body" sz="quarter" idx="11"/>
          </p:nvPr>
        </p:nvSpPr>
        <p:spPr>
          <a:xfrm>
            <a:off x="1245713" y="1721284"/>
            <a:ext cx="485028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Text Placeholder 4">
            <a:extLst>
              <a:ext uri="{FF2B5EF4-FFF2-40B4-BE49-F238E27FC236}">
                <a16:creationId xmlns:a16="http://schemas.microsoft.com/office/drawing/2014/main" id="{5FAF7C9A-222F-FB46-91BF-4952055989F8}"/>
              </a:ext>
            </a:extLst>
          </p:cNvPr>
          <p:cNvSpPr>
            <a:spLocks noGrp="1"/>
          </p:cNvSpPr>
          <p:nvPr>
            <p:ph type="body" sz="quarter" idx="12"/>
          </p:nvPr>
        </p:nvSpPr>
        <p:spPr>
          <a:xfrm>
            <a:off x="6198713" y="1721284"/>
            <a:ext cx="485028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14848001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55915" y="1704922"/>
            <a:ext cx="9306129" cy="3448155"/>
          </a:xfrm>
        </p:spPr>
        <p:txBody>
          <a:bodyPr anchor="ctr">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5" name="Text Placeholder 4">
            <a:extLst>
              <a:ext uri="{FF2B5EF4-FFF2-40B4-BE49-F238E27FC236}">
                <a16:creationId xmlns:a16="http://schemas.microsoft.com/office/drawing/2014/main" id="{A8968230-B079-BD43-9168-14687771DCFF}"/>
              </a:ext>
            </a:extLst>
          </p:cNvPr>
          <p:cNvSpPr>
            <a:spLocks noGrp="1"/>
          </p:cNvSpPr>
          <p:nvPr>
            <p:ph type="body" sz="quarter" idx="11"/>
          </p:nvPr>
        </p:nvSpPr>
        <p:spPr>
          <a:xfrm>
            <a:off x="6713902" y="5153077"/>
            <a:ext cx="3620044" cy="465138"/>
          </a:xfrm>
        </p:spPr>
        <p:txBody>
          <a:bodyPr anchor="ctr">
            <a:noAutofit/>
          </a:bodyPr>
          <a:lstStyle>
            <a:lvl1pPr marL="0" indent="0" algn="r">
              <a:buNone/>
              <a:defRPr sz="2000">
                <a:solidFill>
                  <a:schemeClr val="tx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dirty="0"/>
              <a:t>Click to edit Master text styles</a:t>
            </a:r>
          </a:p>
        </p:txBody>
      </p:sp>
    </p:spTree>
    <p:extLst>
      <p:ext uri="{BB962C8B-B14F-4D97-AF65-F5344CB8AC3E}">
        <p14:creationId xmlns:p14="http://schemas.microsoft.com/office/powerpoint/2010/main" val="1380644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5" name="Picture 4" descr="Logo, icon&#10;&#10;Description automatically generated">
            <a:extLst>
              <a:ext uri="{FF2B5EF4-FFF2-40B4-BE49-F238E27FC236}">
                <a16:creationId xmlns:a16="http://schemas.microsoft.com/office/drawing/2014/main" id="{42727F8D-ECBE-7343-ABD8-29B65D32CAE7}"/>
              </a:ext>
            </a:extLst>
          </p:cNvPr>
          <p:cNvPicPr>
            <a:picLocks noChangeAspect="1"/>
          </p:cNvPicPr>
          <p:nvPr userDrawn="1"/>
        </p:nvPicPr>
        <p:blipFill>
          <a:blip r:embed="rId2">
            <a:biLevel thresh="50000"/>
            <a:alphaModFix amt="20000"/>
          </a:blip>
          <a:stretch>
            <a:fillRect/>
          </a:stretch>
        </p:blipFill>
        <p:spPr>
          <a:xfrm>
            <a:off x="-4213230" y="762001"/>
            <a:ext cx="8460325" cy="5959474"/>
          </a:xfrm>
          <a:prstGeom prst="rect">
            <a:avLst/>
          </a:prstGeom>
        </p:spPr>
      </p:pic>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9321746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8" name="Picture 7" descr="Icon&#10;&#10;Description automatically generated">
            <a:extLst>
              <a:ext uri="{FF2B5EF4-FFF2-40B4-BE49-F238E27FC236}">
                <a16:creationId xmlns:a16="http://schemas.microsoft.com/office/drawing/2014/main" id="{AEE11733-7271-9840-BFA5-F1060E7E8500}"/>
              </a:ext>
            </a:extLst>
          </p:cNvPr>
          <p:cNvPicPr>
            <a:picLocks noChangeAspect="1"/>
          </p:cNvPicPr>
          <p:nvPr userDrawn="1"/>
        </p:nvPicPr>
        <p:blipFill>
          <a:blip r:embed="rId2" cstate="screen">
            <a:biLevel thresh="50000"/>
            <a:alphaModFix amt="20000"/>
            <a:extLst>
              <a:ext uri="{28A0092B-C50C-407E-A947-70E740481C1C}">
                <a14:useLocalDpi xmlns:a14="http://schemas.microsoft.com/office/drawing/2010/main"/>
              </a:ext>
            </a:extLst>
          </a:blip>
          <a:stretch>
            <a:fillRect/>
          </a:stretch>
        </p:blipFill>
        <p:spPr>
          <a:xfrm>
            <a:off x="-1617515" y="1193888"/>
            <a:ext cx="14966756" cy="4470223"/>
          </a:xfrm>
          <a:prstGeom prst="rect">
            <a:avLst/>
          </a:prstGeom>
        </p:spPr>
      </p:pic>
    </p:spTree>
    <p:extLst>
      <p:ext uri="{BB962C8B-B14F-4D97-AF65-F5344CB8AC3E}">
        <p14:creationId xmlns:p14="http://schemas.microsoft.com/office/powerpoint/2010/main" val="163085323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735875" y="615497"/>
            <a:ext cx="9306129" cy="999217"/>
          </a:xfrm>
        </p:spPr>
        <p:txBody>
          <a:bodyPr anchor="t">
            <a:normAutofit/>
          </a:bodyPr>
          <a:lstStyle>
            <a:lvl1pPr>
              <a:lnSpc>
                <a:spcPts val="3600"/>
              </a:lnSpc>
              <a:defRPr sz="3600" b="1" i="0">
                <a:solidFill>
                  <a:srgbClr val="083535"/>
                </a:solidFill>
                <a:latin typeface="+mn-lt"/>
                <a:cs typeface="Poppins" pitchFamily="2" charset="77"/>
              </a:defRPr>
            </a:lvl1pPr>
          </a:lstStyle>
          <a:p>
            <a:r>
              <a:rPr lang="en-GB" dirty="0"/>
              <a:t>Click to edit Master title style</a:t>
            </a:r>
            <a:endParaRPr lang="en-FI" dirty="0"/>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1245713" y="1721285"/>
            <a:ext cx="9909967" cy="2291916"/>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pic>
        <p:nvPicPr>
          <p:cNvPr id="5" name="Picture 4">
            <a:extLst>
              <a:ext uri="{FF2B5EF4-FFF2-40B4-BE49-F238E27FC236}">
                <a16:creationId xmlns:a16="http://schemas.microsoft.com/office/drawing/2014/main" id="{9AF863DA-25C4-9D49-B85F-CC64FBB2B2A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54120" y="3193267"/>
            <a:ext cx="11283759" cy="3370196"/>
          </a:xfrm>
          <a:prstGeom prst="rect">
            <a:avLst/>
          </a:prstGeom>
        </p:spPr>
      </p:pic>
    </p:spTree>
    <p:extLst>
      <p:ext uri="{BB962C8B-B14F-4D97-AF65-F5344CB8AC3E}">
        <p14:creationId xmlns:p14="http://schemas.microsoft.com/office/powerpoint/2010/main" val="24611546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334000" y="0"/>
            <a:ext cx="6858000"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1089498" y="2385359"/>
            <a:ext cx="3670392" cy="2087282"/>
          </a:xfrm>
        </p:spPr>
        <p:txBody>
          <a:bodyPr anchor="ctr">
            <a:normAutofit/>
          </a:bodyPr>
          <a:lstStyle>
            <a:lvl1pPr>
              <a:lnSpc>
                <a:spcPts val="3600"/>
              </a:lnSpc>
              <a:defRPr sz="3600" b="1" i="0">
                <a:solidFill>
                  <a:srgbClr val="083535"/>
                </a:solidFill>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21859233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1" y="1766509"/>
            <a:ext cx="6096000" cy="4466645"/>
          </a:xfrm>
        </p:spPr>
        <p:txBody>
          <a:bodyPr/>
          <a:lstStyle/>
          <a:p>
            <a:endParaRPr lang="en-FI"/>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Picture Placeholder 3">
            <a:extLst>
              <a:ext uri="{FF2B5EF4-FFF2-40B4-BE49-F238E27FC236}">
                <a16:creationId xmlns:a16="http://schemas.microsoft.com/office/drawing/2014/main" id="{7F919555-2602-6A42-8DC5-A517697B547C}"/>
              </a:ext>
            </a:extLst>
          </p:cNvPr>
          <p:cNvSpPr>
            <a:spLocks noGrp="1"/>
          </p:cNvSpPr>
          <p:nvPr>
            <p:ph type="pic" sz="quarter" idx="12"/>
          </p:nvPr>
        </p:nvSpPr>
        <p:spPr>
          <a:xfrm>
            <a:off x="6096000" y="381702"/>
            <a:ext cx="6096000" cy="4466645"/>
          </a:xfrm>
        </p:spPr>
        <p:txBody>
          <a:bodyPr/>
          <a:lstStyle/>
          <a:p>
            <a:endParaRPr lang="en-FI"/>
          </a:p>
        </p:txBody>
      </p:sp>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7110780" y="4973066"/>
            <a:ext cx="4067175" cy="1260088"/>
          </a:xfrm>
        </p:spPr>
        <p:txBody>
          <a:bodyPr anchor="ctr">
            <a:noAutofit/>
          </a:bodyPr>
          <a:lstStyle>
            <a:lvl1pPr marL="0" indent="0" algn="ctr">
              <a:buNone/>
              <a:defRPr sz="3200" b="1">
                <a:solidFill>
                  <a:srgbClr val="083535"/>
                </a:solidFill>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dirty="0"/>
              <a:t>Click to edit Master text styles</a:t>
            </a:r>
            <a:endParaRPr lang="en-FI" dirty="0"/>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1014045" y="382209"/>
            <a:ext cx="4067175" cy="1260088"/>
          </a:xfrm>
        </p:spPr>
        <p:txBody>
          <a:bodyPr anchor="ctr">
            <a:noAutofit/>
          </a:bodyPr>
          <a:lstStyle>
            <a:lvl1pPr marL="0" indent="0" algn="ctr">
              <a:buNone/>
              <a:defRPr sz="3200" b="1">
                <a:solidFill>
                  <a:srgbClr val="083535"/>
                </a:solidFill>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dirty="0"/>
              <a:t>Click to edit Master text styles</a:t>
            </a:r>
            <a:endParaRPr lang="en-FI" dirty="0"/>
          </a:p>
        </p:txBody>
      </p:sp>
    </p:spTree>
    <p:extLst>
      <p:ext uri="{BB962C8B-B14F-4D97-AF65-F5344CB8AC3E}">
        <p14:creationId xmlns:p14="http://schemas.microsoft.com/office/powerpoint/2010/main" val="1366705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0E890EC-5D59-409D-A900-EAFB11A9B7FC}"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2" name="Otsikko 1"/>
          <p:cNvSpPr>
            <a:spLocks noGrp="1"/>
          </p:cNvSpPr>
          <p:nvPr>
            <p:ph type="title" hasCustomPrompt="1"/>
          </p:nvPr>
        </p:nvSpPr>
        <p:spPr>
          <a:xfrm>
            <a:off x="609600" y="384629"/>
            <a:ext cx="5102357" cy="2756339"/>
          </a:xfrm>
        </p:spPr>
        <p:txBody>
          <a:bodyPr/>
          <a:lstStyle>
            <a:lvl1pPr>
              <a:defRPr baseline="0"/>
            </a:lvl1pPr>
          </a:lstStyle>
          <a:p>
            <a:r>
              <a:rPr lang="fi-FI" dirty="0"/>
              <a:t>Lisää otsikko</a:t>
            </a:r>
          </a:p>
        </p:txBody>
      </p:sp>
      <p:sp>
        <p:nvSpPr>
          <p:cNvPr id="12" name="Sisällön paikkamerkki 2"/>
          <p:cNvSpPr>
            <a:spLocks noGrp="1"/>
          </p:cNvSpPr>
          <p:nvPr>
            <p:ph idx="14"/>
          </p:nvPr>
        </p:nvSpPr>
        <p:spPr>
          <a:xfrm>
            <a:off x="719403" y="3645024"/>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3" name="Sisällön paikkamerkki 2"/>
          <p:cNvSpPr>
            <a:spLocks noGrp="1"/>
          </p:cNvSpPr>
          <p:nvPr>
            <p:ph idx="13"/>
          </p:nvPr>
        </p:nvSpPr>
        <p:spPr>
          <a:xfrm>
            <a:off x="6480043" y="548681"/>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4" name="Sisällön paikkamerkki 2"/>
          <p:cNvSpPr>
            <a:spLocks noGrp="1"/>
          </p:cNvSpPr>
          <p:nvPr>
            <p:ph idx="15"/>
          </p:nvPr>
        </p:nvSpPr>
        <p:spPr>
          <a:xfrm>
            <a:off x="6480043" y="3645024"/>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29351106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3183F0-2D78-F746-89F0-5785A619CB4B}"/>
              </a:ext>
            </a:extLst>
          </p:cNvPr>
          <p:cNvSpPr>
            <a:spLocks noGrp="1"/>
          </p:cNvSpPr>
          <p:nvPr>
            <p:ph type="sldNum" sz="quarter" idx="10"/>
          </p:nvPr>
        </p:nvSpPr>
        <p:spPr/>
        <p:txBody>
          <a:bodyPr/>
          <a:lstStyle/>
          <a:p>
            <a:fld id="{7D0A3693-5CB6-4B45-8859-D19B56E87773}" type="slidenum">
              <a:rPr lang="en-FI" smtClean="0"/>
              <a:pPr/>
              <a:t>‹#›</a:t>
            </a:fld>
            <a:endParaRPr lang="en-FI"/>
          </a:p>
        </p:txBody>
      </p:sp>
    </p:spTree>
    <p:extLst>
      <p:ext uri="{BB962C8B-B14F-4D97-AF65-F5344CB8AC3E}">
        <p14:creationId xmlns:p14="http://schemas.microsoft.com/office/powerpoint/2010/main" val="37625197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Otsikkodia logo Suomi">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5"/>
            <a:ext cx="11521280" cy="2634343"/>
          </a:xfrm>
        </p:spPr>
        <p:txBody>
          <a:bodyPr anchor="ctr" anchorCtr="0"/>
          <a:lstStyle>
            <a:lvl1pPr algn="ctr">
              <a:defRPr sz="4400" cap="all" baseline="0">
                <a:solidFill>
                  <a:schemeClr val="tx2"/>
                </a:solidFill>
              </a:defRPr>
            </a:lvl1pPr>
          </a:lstStyle>
          <a:p>
            <a:r>
              <a:rPr lang="fi-FI" dirty="0"/>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DA8D039C-11B9-481B-A2EA-3EA14172956D}" type="datetime1">
              <a:rPr lang="fi-FI" smtClean="0"/>
              <a:t>22.9.2022</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mielenterveysseura.fi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grpSp>
        <p:nvGrpSpPr>
          <p:cNvPr id="20" name="Ryhmä 19">
            <a:extLst>
              <a:ext uri="{FF2B5EF4-FFF2-40B4-BE49-F238E27FC236}">
                <a16:creationId xmlns:a16="http://schemas.microsoft.com/office/drawing/2014/main" id="{58B0C2F3-1FE9-420C-BCF1-20AB45F968C6}"/>
              </a:ext>
            </a:extLst>
          </p:cNvPr>
          <p:cNvGrpSpPr/>
          <p:nvPr userDrawn="1"/>
        </p:nvGrpSpPr>
        <p:grpSpPr>
          <a:xfrm>
            <a:off x="5112334" y="666355"/>
            <a:ext cx="1961873" cy="634133"/>
            <a:chOff x="3834250" y="666355"/>
            <a:chExt cx="1471405" cy="634133"/>
          </a:xfrm>
        </p:grpSpPr>
        <p:grpSp>
          <p:nvGrpSpPr>
            <p:cNvPr id="9" name="Ryhmä 17">
              <a:extLst>
                <a:ext uri="{FF2B5EF4-FFF2-40B4-BE49-F238E27FC236}">
                  <a16:creationId xmlns:a16="http://schemas.microsoft.com/office/drawing/2014/main" id="{EBBBBDB0-AF4E-4605-9179-C2C99CE3311D}"/>
                </a:ext>
              </a:extLst>
            </p:cNvPr>
            <p:cNvGrpSpPr/>
            <p:nvPr userDrawn="1"/>
          </p:nvGrpSpPr>
          <p:grpSpPr bwMode="black">
            <a:xfrm>
              <a:off x="3834250" y="666355"/>
              <a:ext cx="1471405" cy="474779"/>
              <a:chOff x="584654" y="1629456"/>
              <a:chExt cx="7989889" cy="2578100"/>
            </a:xfrm>
            <a:solidFill>
              <a:srgbClr val="00FF3C"/>
            </a:solidFill>
          </p:grpSpPr>
          <p:sp>
            <p:nvSpPr>
              <p:cNvPr id="10" name="Freeform 6">
                <a:extLst>
                  <a:ext uri="{FF2B5EF4-FFF2-40B4-BE49-F238E27FC236}">
                    <a16:creationId xmlns:a16="http://schemas.microsoft.com/office/drawing/2014/main" id="{6815F4BD-82A6-40FE-886D-A32712E0580E}"/>
                  </a:ext>
                </a:extLst>
              </p:cNvPr>
              <p:cNvSpPr>
                <a:spLocks/>
              </p:cNvSpPr>
              <p:nvPr userDrawn="1"/>
            </p:nvSpPr>
            <p:spPr bwMode="black">
              <a:xfrm>
                <a:off x="6950528" y="1723120"/>
                <a:ext cx="576259" cy="2463802"/>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1" name="Freeform 7">
                <a:extLst>
                  <a:ext uri="{FF2B5EF4-FFF2-40B4-BE49-F238E27FC236}">
                    <a16:creationId xmlns:a16="http://schemas.microsoft.com/office/drawing/2014/main" id="{7F200F82-5CCB-4657-9973-F13A5CFC2504}"/>
                  </a:ext>
                </a:extLst>
              </p:cNvPr>
              <p:cNvSpPr>
                <a:spLocks/>
              </p:cNvSpPr>
              <p:nvPr userDrawn="1"/>
            </p:nvSpPr>
            <p:spPr bwMode="black">
              <a:xfrm>
                <a:off x="4810582" y="2427969"/>
                <a:ext cx="1778002" cy="1779587"/>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2" name="Freeform 8">
                <a:extLst>
                  <a:ext uri="{FF2B5EF4-FFF2-40B4-BE49-F238E27FC236}">
                    <a16:creationId xmlns:a16="http://schemas.microsoft.com/office/drawing/2014/main" id="{75238A3B-F396-4BE2-82E8-BED75E35E6FA}"/>
                  </a:ext>
                </a:extLst>
              </p:cNvPr>
              <p:cNvSpPr>
                <a:spLocks/>
              </p:cNvSpPr>
              <p:nvPr userDrawn="1"/>
            </p:nvSpPr>
            <p:spPr bwMode="black">
              <a:xfrm>
                <a:off x="3848557" y="2445433"/>
                <a:ext cx="576259" cy="1741489"/>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3" name="Oval 9">
                <a:extLst>
                  <a:ext uri="{FF2B5EF4-FFF2-40B4-BE49-F238E27FC236}">
                    <a16:creationId xmlns:a16="http://schemas.microsoft.com/office/drawing/2014/main" id="{9D86C922-68CF-4519-B011-38DFE4565B83}"/>
                  </a:ext>
                </a:extLst>
              </p:cNvPr>
              <p:cNvSpPr>
                <a:spLocks noChangeArrowheads="1"/>
              </p:cNvSpPr>
              <p:nvPr userDrawn="1"/>
            </p:nvSpPr>
            <p:spPr bwMode="black">
              <a:xfrm>
                <a:off x="3819978" y="1629456"/>
                <a:ext cx="633411" cy="633411"/>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4" name="Freeform 10">
                <a:extLst>
                  <a:ext uri="{FF2B5EF4-FFF2-40B4-BE49-F238E27FC236}">
                    <a16:creationId xmlns:a16="http://schemas.microsoft.com/office/drawing/2014/main" id="{F3226BBB-0CBC-4009-9BF1-C4A99DBC8791}"/>
                  </a:ext>
                </a:extLst>
              </p:cNvPr>
              <p:cNvSpPr>
                <a:spLocks/>
              </p:cNvSpPr>
              <p:nvPr userDrawn="1"/>
            </p:nvSpPr>
            <p:spPr bwMode="black">
              <a:xfrm>
                <a:off x="7969705" y="2445433"/>
                <a:ext cx="576259" cy="1741489"/>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5" name="Oval 11">
                <a:extLst>
                  <a:ext uri="{FF2B5EF4-FFF2-40B4-BE49-F238E27FC236}">
                    <a16:creationId xmlns:a16="http://schemas.microsoft.com/office/drawing/2014/main" id="{91DD5CA9-1AC1-47AE-A873-CAD8F0510CD3}"/>
                  </a:ext>
                </a:extLst>
              </p:cNvPr>
              <p:cNvSpPr>
                <a:spLocks noChangeArrowheads="1"/>
              </p:cNvSpPr>
              <p:nvPr userDrawn="1"/>
            </p:nvSpPr>
            <p:spPr bwMode="black">
              <a:xfrm>
                <a:off x="7939541" y="1629456"/>
                <a:ext cx="635002" cy="633411"/>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12">
                <a:extLst>
                  <a:ext uri="{FF2B5EF4-FFF2-40B4-BE49-F238E27FC236}">
                    <a16:creationId xmlns:a16="http://schemas.microsoft.com/office/drawing/2014/main" id="{677F547E-3DB4-4799-BA26-B97948A3E73A}"/>
                  </a:ext>
                </a:extLst>
              </p:cNvPr>
              <p:cNvSpPr>
                <a:spLocks/>
              </p:cNvSpPr>
              <p:nvPr userDrawn="1"/>
            </p:nvSpPr>
            <p:spPr bwMode="black">
              <a:xfrm>
                <a:off x="584654" y="2410506"/>
                <a:ext cx="2809875" cy="1776416"/>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grpSp>
        <p:pic>
          <p:nvPicPr>
            <p:cNvPr id="19" name="Kuva 18">
              <a:extLst>
                <a:ext uri="{FF2B5EF4-FFF2-40B4-BE49-F238E27FC236}">
                  <a16:creationId xmlns:a16="http://schemas.microsoft.com/office/drawing/2014/main" id="{8FA97A49-115C-447B-BCC3-11235382F5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3526" y="1206000"/>
              <a:ext cx="1456947" cy="94488"/>
            </a:xfrm>
            <a:prstGeom prst="rect">
              <a:avLst/>
            </a:prstGeom>
          </p:spPr>
        </p:pic>
      </p:grpSp>
    </p:spTree>
    <p:extLst>
      <p:ext uri="{BB962C8B-B14F-4D97-AF65-F5344CB8AC3E}">
        <p14:creationId xmlns:p14="http://schemas.microsoft.com/office/powerpoint/2010/main" val="123014423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 preserve="1">
  <p:cSld name="Otsikkodia logo Ruotsi">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5"/>
            <a:ext cx="11521280" cy="2634343"/>
          </a:xfrm>
        </p:spPr>
        <p:txBody>
          <a:bodyPr anchor="ctr" anchorCtr="0"/>
          <a:lstStyle>
            <a:lvl1pPr algn="ctr">
              <a:defRPr sz="4400" cap="all" baseline="0">
                <a:solidFill>
                  <a:schemeClr val="tx2"/>
                </a:solidFill>
              </a:defRPr>
            </a:lvl1pPr>
          </a:lstStyle>
          <a:p>
            <a:r>
              <a:rPr lang="fi-FI" dirty="0"/>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8845F166-840D-4AF9-8462-9B793E355AC2}" type="datetime1">
              <a:rPr lang="fi-FI" smtClean="0"/>
              <a:t>22.9.2022</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mielenterveysseura.fi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grpSp>
        <p:nvGrpSpPr>
          <p:cNvPr id="20" name="Ryhmä 19">
            <a:extLst>
              <a:ext uri="{FF2B5EF4-FFF2-40B4-BE49-F238E27FC236}">
                <a16:creationId xmlns:a16="http://schemas.microsoft.com/office/drawing/2014/main" id="{0DDAE3F5-8AEF-4463-93B1-DE173C554E64}"/>
              </a:ext>
            </a:extLst>
          </p:cNvPr>
          <p:cNvGrpSpPr/>
          <p:nvPr userDrawn="1"/>
        </p:nvGrpSpPr>
        <p:grpSpPr>
          <a:xfrm>
            <a:off x="5112334" y="666355"/>
            <a:ext cx="1961873" cy="722525"/>
            <a:chOff x="3834250" y="666355"/>
            <a:chExt cx="1471405" cy="722525"/>
          </a:xfrm>
        </p:grpSpPr>
        <p:grpSp>
          <p:nvGrpSpPr>
            <p:cNvPr id="9" name="Ryhmä 17">
              <a:extLst>
                <a:ext uri="{FF2B5EF4-FFF2-40B4-BE49-F238E27FC236}">
                  <a16:creationId xmlns:a16="http://schemas.microsoft.com/office/drawing/2014/main" id="{EBBBBDB0-AF4E-4605-9179-C2C99CE3311D}"/>
                </a:ext>
              </a:extLst>
            </p:cNvPr>
            <p:cNvGrpSpPr/>
            <p:nvPr userDrawn="1"/>
          </p:nvGrpSpPr>
          <p:grpSpPr bwMode="black">
            <a:xfrm>
              <a:off x="3834250" y="666355"/>
              <a:ext cx="1471405" cy="474779"/>
              <a:chOff x="584654" y="1629456"/>
              <a:chExt cx="7989888" cy="2578100"/>
            </a:xfrm>
            <a:solidFill>
              <a:srgbClr val="00FF3C"/>
            </a:solidFill>
          </p:grpSpPr>
          <p:sp>
            <p:nvSpPr>
              <p:cNvPr id="10" name="Freeform 6">
                <a:extLst>
                  <a:ext uri="{FF2B5EF4-FFF2-40B4-BE49-F238E27FC236}">
                    <a16:creationId xmlns:a16="http://schemas.microsoft.com/office/drawing/2014/main" id="{6815F4BD-82A6-40FE-886D-A32712E0580E}"/>
                  </a:ext>
                </a:extLst>
              </p:cNvPr>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1" name="Freeform 7">
                <a:extLst>
                  <a:ext uri="{FF2B5EF4-FFF2-40B4-BE49-F238E27FC236}">
                    <a16:creationId xmlns:a16="http://schemas.microsoft.com/office/drawing/2014/main" id="{7F200F82-5CCB-4657-9973-F13A5CFC2504}"/>
                  </a:ext>
                </a:extLst>
              </p:cNvPr>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2" name="Freeform 8">
                <a:extLst>
                  <a:ext uri="{FF2B5EF4-FFF2-40B4-BE49-F238E27FC236}">
                    <a16:creationId xmlns:a16="http://schemas.microsoft.com/office/drawing/2014/main" id="{75238A3B-F396-4BE2-82E8-BED75E35E6FA}"/>
                  </a:ext>
                </a:extLst>
              </p:cNvPr>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3" name="Oval 9">
                <a:extLst>
                  <a:ext uri="{FF2B5EF4-FFF2-40B4-BE49-F238E27FC236}">
                    <a16:creationId xmlns:a16="http://schemas.microsoft.com/office/drawing/2014/main" id="{9D86C922-68CF-4519-B011-38DFE4565B83}"/>
                  </a:ext>
                </a:extLst>
              </p:cNvPr>
              <p:cNvSpPr>
                <a:spLocks noChangeArrowheads="1"/>
              </p:cNvSpPr>
              <p:nvPr userDrawn="1"/>
            </p:nvSpPr>
            <p:spPr bwMode="black">
              <a:xfrm>
                <a:off x="3819979" y="1629456"/>
                <a:ext cx="633412"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4" name="Freeform 10">
                <a:extLst>
                  <a:ext uri="{FF2B5EF4-FFF2-40B4-BE49-F238E27FC236}">
                    <a16:creationId xmlns:a16="http://schemas.microsoft.com/office/drawing/2014/main" id="{F3226BBB-0CBC-4009-9BF1-C4A99DBC8791}"/>
                  </a:ext>
                </a:extLst>
              </p:cNvPr>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5" name="Oval 11">
                <a:extLst>
                  <a:ext uri="{FF2B5EF4-FFF2-40B4-BE49-F238E27FC236}">
                    <a16:creationId xmlns:a16="http://schemas.microsoft.com/office/drawing/2014/main" id="{91DD5CA9-1AC1-47AE-A873-CAD8F0510CD3}"/>
                  </a:ext>
                </a:extLst>
              </p:cNvPr>
              <p:cNvSpPr>
                <a:spLocks noChangeArrowheads="1"/>
              </p:cNvSpPr>
              <p:nvPr userDrawn="1"/>
            </p:nvSpPr>
            <p:spPr bwMode="black">
              <a:xfrm>
                <a:off x="7939542" y="1629456"/>
                <a:ext cx="635000"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12">
                <a:extLst>
                  <a:ext uri="{FF2B5EF4-FFF2-40B4-BE49-F238E27FC236}">
                    <a16:creationId xmlns:a16="http://schemas.microsoft.com/office/drawing/2014/main" id="{677F547E-3DB4-4799-BA26-B97948A3E73A}"/>
                  </a:ext>
                </a:extLst>
              </p:cNvPr>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grpSp>
        <p:pic>
          <p:nvPicPr>
            <p:cNvPr id="19" name="Kuva 18">
              <a:extLst>
                <a:ext uri="{FF2B5EF4-FFF2-40B4-BE49-F238E27FC236}">
                  <a16:creationId xmlns:a16="http://schemas.microsoft.com/office/drawing/2014/main" id="{945952D7-0333-4BA3-BA71-CF61FD8961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61430" y="1206000"/>
              <a:ext cx="1210058" cy="182880"/>
            </a:xfrm>
            <a:prstGeom prst="rect">
              <a:avLst/>
            </a:prstGeom>
          </p:spPr>
        </p:pic>
      </p:grpSp>
    </p:spTree>
    <p:extLst>
      <p:ext uri="{BB962C8B-B14F-4D97-AF65-F5344CB8AC3E}">
        <p14:creationId xmlns:p14="http://schemas.microsoft.com/office/powerpoint/2010/main" val="30606890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Otsikkodia logo Englanti">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5"/>
            <a:ext cx="11521280" cy="2634343"/>
          </a:xfrm>
        </p:spPr>
        <p:txBody>
          <a:bodyPr anchor="ctr" anchorCtr="0"/>
          <a:lstStyle>
            <a:lvl1pPr algn="ctr">
              <a:defRPr sz="4400" cap="all" baseline="0">
                <a:solidFill>
                  <a:schemeClr val="tx2"/>
                </a:solidFill>
              </a:defRPr>
            </a:lvl1pPr>
          </a:lstStyle>
          <a:p>
            <a:r>
              <a:rPr lang="fi-FI" dirty="0"/>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1227C0DE-019B-4F4C-B4F2-4604CDBBC247}" type="datetime1">
              <a:rPr lang="fi-FI" smtClean="0"/>
              <a:t>22.9.2022</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mielenterveysseura.fi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grpSp>
        <p:nvGrpSpPr>
          <p:cNvPr id="18" name="Ryhmä 17">
            <a:extLst>
              <a:ext uri="{FF2B5EF4-FFF2-40B4-BE49-F238E27FC236}">
                <a16:creationId xmlns:a16="http://schemas.microsoft.com/office/drawing/2014/main" id="{F832C688-B3AF-4E7D-B651-B7943BF2FB89}"/>
              </a:ext>
            </a:extLst>
          </p:cNvPr>
          <p:cNvGrpSpPr/>
          <p:nvPr userDrawn="1"/>
        </p:nvGrpSpPr>
        <p:grpSpPr>
          <a:xfrm>
            <a:off x="5112334" y="666356"/>
            <a:ext cx="1961873" cy="726001"/>
            <a:chOff x="3834250" y="666355"/>
            <a:chExt cx="1471405" cy="726001"/>
          </a:xfrm>
        </p:grpSpPr>
        <p:grpSp>
          <p:nvGrpSpPr>
            <p:cNvPr id="9" name="Ryhmä 17">
              <a:extLst>
                <a:ext uri="{FF2B5EF4-FFF2-40B4-BE49-F238E27FC236}">
                  <a16:creationId xmlns:a16="http://schemas.microsoft.com/office/drawing/2014/main" id="{EBBBBDB0-AF4E-4605-9179-C2C99CE3311D}"/>
                </a:ext>
              </a:extLst>
            </p:cNvPr>
            <p:cNvGrpSpPr/>
            <p:nvPr userDrawn="1"/>
          </p:nvGrpSpPr>
          <p:grpSpPr bwMode="black">
            <a:xfrm>
              <a:off x="3834250" y="666355"/>
              <a:ext cx="1471405" cy="474779"/>
              <a:chOff x="584654" y="1629456"/>
              <a:chExt cx="7989888" cy="2578100"/>
            </a:xfrm>
            <a:solidFill>
              <a:srgbClr val="00FF3C"/>
            </a:solidFill>
          </p:grpSpPr>
          <p:sp>
            <p:nvSpPr>
              <p:cNvPr id="10" name="Freeform 6">
                <a:extLst>
                  <a:ext uri="{FF2B5EF4-FFF2-40B4-BE49-F238E27FC236}">
                    <a16:creationId xmlns:a16="http://schemas.microsoft.com/office/drawing/2014/main" id="{6815F4BD-82A6-40FE-886D-A32712E0580E}"/>
                  </a:ext>
                </a:extLst>
              </p:cNvPr>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1" name="Freeform 7">
                <a:extLst>
                  <a:ext uri="{FF2B5EF4-FFF2-40B4-BE49-F238E27FC236}">
                    <a16:creationId xmlns:a16="http://schemas.microsoft.com/office/drawing/2014/main" id="{7F200F82-5CCB-4657-9973-F13A5CFC2504}"/>
                  </a:ext>
                </a:extLst>
              </p:cNvPr>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2" name="Freeform 8">
                <a:extLst>
                  <a:ext uri="{FF2B5EF4-FFF2-40B4-BE49-F238E27FC236}">
                    <a16:creationId xmlns:a16="http://schemas.microsoft.com/office/drawing/2014/main" id="{75238A3B-F396-4BE2-82E8-BED75E35E6FA}"/>
                  </a:ext>
                </a:extLst>
              </p:cNvPr>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3" name="Oval 9">
                <a:extLst>
                  <a:ext uri="{FF2B5EF4-FFF2-40B4-BE49-F238E27FC236}">
                    <a16:creationId xmlns:a16="http://schemas.microsoft.com/office/drawing/2014/main" id="{9D86C922-68CF-4519-B011-38DFE4565B83}"/>
                  </a:ext>
                </a:extLst>
              </p:cNvPr>
              <p:cNvSpPr>
                <a:spLocks noChangeArrowheads="1"/>
              </p:cNvSpPr>
              <p:nvPr userDrawn="1"/>
            </p:nvSpPr>
            <p:spPr bwMode="black">
              <a:xfrm>
                <a:off x="3819979" y="1629456"/>
                <a:ext cx="633412"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4" name="Freeform 10">
                <a:extLst>
                  <a:ext uri="{FF2B5EF4-FFF2-40B4-BE49-F238E27FC236}">
                    <a16:creationId xmlns:a16="http://schemas.microsoft.com/office/drawing/2014/main" id="{F3226BBB-0CBC-4009-9BF1-C4A99DBC8791}"/>
                  </a:ext>
                </a:extLst>
              </p:cNvPr>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5" name="Oval 11">
                <a:extLst>
                  <a:ext uri="{FF2B5EF4-FFF2-40B4-BE49-F238E27FC236}">
                    <a16:creationId xmlns:a16="http://schemas.microsoft.com/office/drawing/2014/main" id="{91DD5CA9-1AC1-47AE-A873-CAD8F0510CD3}"/>
                  </a:ext>
                </a:extLst>
              </p:cNvPr>
              <p:cNvSpPr>
                <a:spLocks noChangeArrowheads="1"/>
              </p:cNvSpPr>
              <p:nvPr userDrawn="1"/>
            </p:nvSpPr>
            <p:spPr bwMode="black">
              <a:xfrm>
                <a:off x="7939542" y="1629456"/>
                <a:ext cx="635000"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12">
                <a:extLst>
                  <a:ext uri="{FF2B5EF4-FFF2-40B4-BE49-F238E27FC236}">
                    <a16:creationId xmlns:a16="http://schemas.microsoft.com/office/drawing/2014/main" id="{677F547E-3DB4-4799-BA26-B97948A3E73A}"/>
                  </a:ext>
                </a:extLst>
              </p:cNvPr>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p>
            </p:txBody>
          </p:sp>
        </p:grpSp>
        <p:pic>
          <p:nvPicPr>
            <p:cNvPr id="8" name="Kuva 7">
              <a:extLst>
                <a:ext uri="{FF2B5EF4-FFF2-40B4-BE49-F238E27FC236}">
                  <a16:creationId xmlns:a16="http://schemas.microsoft.com/office/drawing/2014/main" id="{EEFF6E90-E76A-4C0F-BC14-8033B263F0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34966" y="1205311"/>
              <a:ext cx="1276065" cy="187045"/>
            </a:xfrm>
            <a:prstGeom prst="rect">
              <a:avLst/>
            </a:prstGeom>
          </p:spPr>
        </p:pic>
      </p:grpSp>
    </p:spTree>
    <p:extLst>
      <p:ext uri="{BB962C8B-B14F-4D97-AF65-F5344CB8AC3E}">
        <p14:creationId xmlns:p14="http://schemas.microsoft.com/office/powerpoint/2010/main" val="855547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335360" y="1792515"/>
            <a:ext cx="11521280" cy="2634343"/>
          </a:xfrm>
        </p:spPr>
        <p:txBody>
          <a:bodyPr anchor="ctr" anchorCtr="0"/>
          <a:lstStyle>
            <a:lvl1pPr algn="ctr">
              <a:defRPr sz="4400">
                <a:solidFill>
                  <a:schemeClr val="tx2"/>
                </a:solidFill>
              </a:defRPr>
            </a:lvl1pPr>
          </a:lstStyle>
          <a:p>
            <a:r>
              <a:rPr lang="fi-FI" dirty="0"/>
              <a:t>Lisää otsikko</a:t>
            </a:r>
          </a:p>
        </p:txBody>
      </p:sp>
      <p:sp>
        <p:nvSpPr>
          <p:cNvPr id="3" name="Alaotsikko 2"/>
          <p:cNvSpPr>
            <a:spLocks noGrp="1"/>
          </p:cNvSpPr>
          <p:nvPr>
            <p:ph type="subTitle" idx="1" hasCustomPrompt="1"/>
          </p:nvPr>
        </p:nvSpPr>
        <p:spPr>
          <a:xfrm>
            <a:off x="1828800" y="4963616"/>
            <a:ext cx="85344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AC28B981-5B27-4DC4-8314-EDE078AABEBB}" type="datetime1">
              <a:rPr lang="fi-FI" smtClean="0"/>
              <a:t>22.9.2022</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mielenterveysseura.fi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spTree>
    <p:extLst>
      <p:ext uri="{BB962C8B-B14F-4D97-AF65-F5344CB8AC3E}">
        <p14:creationId xmlns:p14="http://schemas.microsoft.com/office/powerpoint/2010/main" val="247958834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0" indent="0">
              <a:buFontTx/>
              <a:buNone/>
              <a:defRPr/>
            </a:lvl1pPr>
            <a:lvl2pPr marL="536575" indent="-268288">
              <a:buFont typeface="Arial" panose="020B0604020202020204" pitchFamily="34" charset="0"/>
              <a:buChar char="•"/>
              <a:defRPr/>
            </a:lvl2pPr>
            <a:lvl3pPr marL="804863" indent="-268288">
              <a:buFont typeface="Arial" panose="020B0604020202020204" pitchFamily="34" charset="0"/>
              <a:buChar char="•"/>
              <a:defRPr/>
            </a:lvl3pPr>
            <a:lvl4pPr marL="1074738" indent="-269875">
              <a:buFont typeface="Arial" panose="020B0604020202020204" pitchFamily="34" charset="0"/>
              <a:buChar char="•"/>
              <a:defRPr/>
            </a:lvl4pPr>
            <a:lvl5pPr marL="1343025"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56F0F825-17F6-43D1-9E65-97D66DA25D6E}"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14910228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Otsikko ja sisältö luettelomerkki">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268288" indent="-268288">
              <a:lnSpc>
                <a:spcPct val="110000"/>
              </a:lnSpc>
              <a:spcAft>
                <a:spcPts val="300"/>
              </a:spcAft>
              <a:buFont typeface="Arial" panose="020B0604020202020204" pitchFamily="34" charset="0"/>
              <a:buChar char="•"/>
              <a:defRPr/>
            </a:lvl1pPr>
            <a:lvl2pPr marL="536575" indent="-268288">
              <a:lnSpc>
                <a:spcPct val="110000"/>
              </a:lnSpc>
              <a:spcAft>
                <a:spcPts val="300"/>
              </a:spcAft>
              <a:buFont typeface="Arial" panose="020B0604020202020204" pitchFamily="34" charset="0"/>
              <a:buChar char="•"/>
              <a:defRPr/>
            </a:lvl2pPr>
            <a:lvl3pPr marL="804863" indent="-268288">
              <a:lnSpc>
                <a:spcPct val="110000"/>
              </a:lnSpc>
              <a:spcAft>
                <a:spcPts val="300"/>
              </a:spcAft>
              <a:buFont typeface="Arial" panose="020B0604020202020204" pitchFamily="34" charset="0"/>
              <a:buChar char="•"/>
              <a:defRPr/>
            </a:lvl3pPr>
            <a:lvl4pPr marL="1074738" indent="-269875">
              <a:lnSpc>
                <a:spcPct val="110000"/>
              </a:lnSpc>
              <a:spcAft>
                <a:spcPts val="300"/>
              </a:spcAft>
              <a:buFont typeface="Arial" panose="020B0604020202020204" pitchFamily="34" charset="0"/>
              <a:buChar char="•"/>
              <a:defRPr/>
            </a:lvl4pPr>
            <a:lvl5pPr marL="1343025" indent="-268288">
              <a:lnSpc>
                <a:spcPct val="110000"/>
              </a:lnSpc>
              <a:spcAft>
                <a:spcPts val="300"/>
              </a:spcAft>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DD95392E-F50C-4259-BDE4-B4C22CF47CAE}"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778411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Otsikko ja sisältö, toinen taso Arial">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idx="1"/>
          </p:nvPr>
        </p:nvSpPr>
        <p:spPr/>
        <p:txBody>
          <a:bodyPr/>
          <a:lstStyle>
            <a:lvl1pPr marL="0" indent="0">
              <a:spcAft>
                <a:spcPts val="1000"/>
              </a:spcAft>
              <a:buFontTx/>
              <a:buNone/>
              <a:defRPr>
                <a:latin typeface="+mn-lt"/>
              </a:defRPr>
            </a:lvl1pPr>
            <a:lvl2pPr marL="0" indent="0">
              <a:spcAft>
                <a:spcPts val="1000"/>
              </a:spcAft>
              <a:buFontTx/>
              <a:buNone/>
              <a:defRPr sz="1600">
                <a:latin typeface="+mn-lt"/>
              </a:defRPr>
            </a:lvl2pPr>
            <a:lvl3pPr marL="180975" indent="-180975">
              <a:spcAft>
                <a:spcPts val="1000"/>
              </a:spcAft>
              <a:buFont typeface="Arial" panose="020B0604020202020204" pitchFamily="34" charset="0"/>
              <a:buChar char="•"/>
              <a:defRPr sz="1600">
                <a:latin typeface="+mn-lt"/>
              </a:defRPr>
            </a:lvl3pPr>
            <a:lvl4pPr marL="355600" indent="-174625">
              <a:spcAft>
                <a:spcPts val="1000"/>
              </a:spcAft>
              <a:buFont typeface="Arial" panose="020B0604020202020204" pitchFamily="34" charset="0"/>
              <a:buChar char="•"/>
              <a:defRPr sz="1600">
                <a:latin typeface="+mn-lt"/>
              </a:defRPr>
            </a:lvl4pPr>
            <a:lvl5pPr marL="536575" indent="-180975">
              <a:spcAft>
                <a:spcPts val="1000"/>
              </a:spcAft>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BF82BDC7-CD56-4D1D-98CB-969382D1BA8E}"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4975676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Sisällön paikkamerkki 2"/>
          <p:cNvSpPr>
            <a:spLocks noGrp="1"/>
          </p:cNvSpPr>
          <p:nvPr>
            <p:ph sz="half" idx="1"/>
          </p:nvPr>
        </p:nvSpPr>
        <p:spPr>
          <a:xfrm>
            <a:off x="609600" y="1670400"/>
            <a:ext cx="5384800" cy="4525963"/>
          </a:xfrm>
        </p:spPr>
        <p:txBody>
          <a:bodyPr>
            <a:normAutofit/>
          </a:bodyPr>
          <a:lstStyle>
            <a:lvl1pPr marL="268288" indent="-268288">
              <a:lnSpc>
                <a:spcPct val="110000"/>
              </a:lnSpc>
              <a:spcAft>
                <a:spcPts val="300"/>
              </a:spcAft>
              <a:buFont typeface="Arial" panose="020B0604020202020204" pitchFamily="34" charset="0"/>
              <a:buChar char="•"/>
              <a:defRPr sz="2400"/>
            </a:lvl1pPr>
            <a:lvl2pPr marL="742950" indent="-285750">
              <a:buFont typeface="Arial" panose="020B0604020202020204" pitchFamily="34" charset="0"/>
              <a:buChar char="•"/>
              <a:defRPr sz="20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2000"/>
            </a:lvl4pPr>
            <a:lvl5pPr marL="2057400" indent="-228600">
              <a:buFont typeface="Arial" panose="020B0604020202020204" pitchFamily="34" charset="0"/>
              <a:buChar char="•"/>
              <a:defRPr sz="20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6197600" y="1670400"/>
            <a:ext cx="5384800" cy="4525963"/>
          </a:xfrm>
        </p:spPr>
        <p:txBody>
          <a:bodyPr>
            <a:normAutofit/>
          </a:bodyPr>
          <a:lstStyle>
            <a:lvl1pPr marL="268288" indent="-268288">
              <a:lnSpc>
                <a:spcPct val="110000"/>
              </a:lnSpc>
              <a:spcAft>
                <a:spcPts val="300"/>
              </a:spcAft>
              <a:buFont typeface="Arial" panose="020B0604020202020204" pitchFamily="34" charset="0"/>
              <a:buChar char="•"/>
              <a:defRPr sz="2400"/>
            </a:lvl1pPr>
            <a:lvl2pPr marL="742950" indent="-285750">
              <a:buFont typeface="Arial" panose="020B0604020202020204" pitchFamily="34" charset="0"/>
              <a:buChar char="•"/>
              <a:defRPr sz="20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2000"/>
            </a:lvl4pPr>
            <a:lvl5pPr marL="2057400" indent="-228600">
              <a:buFont typeface="Arial" panose="020B0604020202020204" pitchFamily="34" charset="0"/>
              <a:buChar char="•"/>
              <a:defRPr sz="20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Päivämäärän paikkamerkki 4"/>
          <p:cNvSpPr>
            <a:spLocks noGrp="1"/>
          </p:cNvSpPr>
          <p:nvPr>
            <p:ph type="dt" sz="half" idx="10"/>
          </p:nvPr>
        </p:nvSpPr>
        <p:spPr/>
        <p:txBody>
          <a:bodyPr/>
          <a:lstStyle/>
          <a:p>
            <a:fld id="{79A60E83-2ED6-4A0A-BB66-CB6E5FE3640B}" type="datetime1">
              <a:rPr lang="fi-FI" smtClean="0"/>
              <a:t>22.9.2022</a:t>
            </a:fld>
            <a:endParaRPr lang="fi-FI"/>
          </a:p>
        </p:txBody>
      </p:sp>
      <p:sp>
        <p:nvSpPr>
          <p:cNvPr id="6" name="Alatunnisteen paikkamerkki 5"/>
          <p:cNvSpPr>
            <a:spLocks noGrp="1"/>
          </p:cNvSpPr>
          <p:nvPr>
            <p:ph type="ftr" sz="quarter" idx="11"/>
          </p:nvPr>
        </p:nvSpPr>
        <p:spPr/>
        <p:txBody>
          <a:bodyPr/>
          <a:lstStyle/>
          <a:p>
            <a:r>
              <a:rPr lang="fi-FI"/>
              <a:t>mielenterveysseura.fi</a:t>
            </a:r>
          </a:p>
        </p:txBody>
      </p:sp>
      <p:sp>
        <p:nvSpPr>
          <p:cNvPr id="7" name="Dian numeron paikkamerkki 6"/>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13251503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Neljä sisältökohdett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4110BFC9-27B9-447F-BC21-F25875F63C1B}"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6318552" y="477947"/>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9" name="Sisällön paikkamerkki 2">
            <a:extLst>
              <a:ext uri="{FF2B5EF4-FFF2-40B4-BE49-F238E27FC236}">
                <a16:creationId xmlns:a16="http://schemas.microsoft.com/office/drawing/2014/main" id="{8D8FFB7D-3D2D-4CA9-A61B-612C1868AED2}"/>
              </a:ext>
            </a:extLst>
          </p:cNvPr>
          <p:cNvSpPr>
            <a:spLocks noGrp="1"/>
          </p:cNvSpPr>
          <p:nvPr>
            <p:ph idx="19"/>
          </p:nvPr>
        </p:nvSpPr>
        <p:spPr>
          <a:xfrm>
            <a:off x="609600" y="476672"/>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126592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B">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719403" y="548681"/>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49F16A13-B48B-4C61-ABA9-05DDAB8A04E8}"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0" name="Sisällön paikkamerkki 2"/>
          <p:cNvSpPr>
            <a:spLocks noGrp="1"/>
          </p:cNvSpPr>
          <p:nvPr>
            <p:ph idx="13"/>
          </p:nvPr>
        </p:nvSpPr>
        <p:spPr>
          <a:xfrm>
            <a:off x="6480043" y="548681"/>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2" name="Sisällön paikkamerkki 2"/>
          <p:cNvSpPr>
            <a:spLocks noGrp="1"/>
          </p:cNvSpPr>
          <p:nvPr>
            <p:ph idx="15"/>
          </p:nvPr>
        </p:nvSpPr>
        <p:spPr>
          <a:xfrm>
            <a:off x="6480043" y="3645024"/>
            <a:ext cx="4992555" cy="2520280"/>
          </a:xfrm>
        </p:spPr>
        <p:txBody>
          <a:bodyPr>
            <a:normAutofit/>
          </a:bodyPr>
          <a:lstStyle>
            <a:lvl1pPr marL="0" indent="0">
              <a:buFontTx/>
              <a:buNone/>
              <a:defRPr sz="1600">
                <a:latin typeface="+mn-lt"/>
              </a:defRPr>
            </a:lvl1pPr>
            <a:lvl2pPr marL="285750" indent="-285750">
              <a:buFont typeface="Arial" panose="020B0604020202020204" pitchFamily="34" charset="0"/>
              <a:buChar char="•"/>
              <a:defRPr sz="1600">
                <a:latin typeface="+mn-lt"/>
              </a:defRPr>
            </a:lvl2pPr>
            <a:lvl3pPr marL="285750" indent="-285750">
              <a:buFont typeface="Arial" panose="020B0604020202020204" pitchFamily="34" charset="0"/>
              <a:buChar char="•"/>
              <a:defRPr sz="1600">
                <a:latin typeface="+mn-lt"/>
              </a:defRPr>
            </a:lvl3pPr>
            <a:lvl4pPr marL="466725" indent="-285750">
              <a:buFont typeface="Arial" panose="020B0604020202020204" pitchFamily="34" charset="0"/>
              <a:buChar char="•"/>
              <a:defRPr sz="1600">
                <a:latin typeface="+mn-lt"/>
              </a:defRPr>
            </a:lvl4pPr>
            <a:lvl5pPr marL="641350" indent="-285750">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3490102"/>
            <a:ext cx="5294379" cy="2747211"/>
          </a:xfrm>
        </p:spPr>
        <p:txBody>
          <a:bodyPr/>
          <a:lstStyle/>
          <a:p>
            <a:r>
              <a:rPr lang="fi-FI" dirty="0"/>
              <a:t>Lisää otsikko</a:t>
            </a:r>
          </a:p>
        </p:txBody>
      </p:sp>
    </p:spTree>
    <p:extLst>
      <p:ext uri="{BB962C8B-B14F-4D97-AF65-F5344CB8AC3E}">
        <p14:creationId xmlns:p14="http://schemas.microsoft.com/office/powerpoint/2010/main" val="38916412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3F58E829-4C3D-4763-B315-581B414594C9}"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457199"/>
            <a:ext cx="5102357" cy="2696645"/>
          </a:xfrm>
        </p:spPr>
        <p:txBody>
          <a:bodyPr/>
          <a:lstStyle>
            <a:lvl1pPr>
              <a:defRPr baseline="0"/>
            </a:lvl1pPr>
          </a:lstStyle>
          <a:p>
            <a:r>
              <a:rPr lang="fi-FI" dirty="0"/>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6318552" y="541275"/>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4663467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B">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C22A4BC-195A-4727-9D0C-C6612B394711}"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3579962"/>
            <a:ext cx="5102357" cy="2610381"/>
          </a:xfrm>
        </p:spPr>
        <p:txBody>
          <a:bodyPr/>
          <a:lstStyle>
            <a:lvl1pPr>
              <a:defRPr baseline="0"/>
            </a:lvl1pPr>
          </a:lstStyle>
          <a:p>
            <a:r>
              <a:rPr lang="fi-FI" dirty="0"/>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540000"/>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6318552" y="541275"/>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287607420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Kuv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B801E2E-2FA8-4D79-95DD-C8A565921D47}"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457200"/>
            <a:ext cx="5102357" cy="966158"/>
          </a:xfrm>
        </p:spPr>
        <p:txBody>
          <a:bodyPr/>
          <a:lstStyle>
            <a:lvl1pPr>
              <a:defRPr baseline="0"/>
            </a:lvl1pPr>
          </a:lstStyle>
          <a:p>
            <a:r>
              <a:rPr lang="fi-FI" dirty="0"/>
              <a:t>Lisää otsikko</a:t>
            </a:r>
          </a:p>
        </p:txBody>
      </p:sp>
      <p:sp>
        <p:nvSpPr>
          <p:cNvPr id="10" name="Kuvan paikkamerkki 8"/>
          <p:cNvSpPr>
            <a:spLocks noGrp="1"/>
          </p:cNvSpPr>
          <p:nvPr>
            <p:ph type="pic" sz="quarter" idx="13"/>
          </p:nvPr>
        </p:nvSpPr>
        <p:spPr>
          <a:xfrm>
            <a:off x="6479117" y="549276"/>
            <a:ext cx="4993216" cy="2519363"/>
          </a:xfrm>
          <a:solidFill>
            <a:srgbClr val="EAEAEA"/>
          </a:solidFill>
        </p:spPr>
        <p:txBody>
          <a:bodyPr/>
          <a:lstStyle>
            <a:lvl1pPr marL="0" indent="0">
              <a:buFontTx/>
              <a:buNone/>
              <a:defRPr/>
            </a:lvl1pPr>
          </a:lstStyle>
          <a:p>
            <a:r>
              <a:rPr lang="fi-FI"/>
              <a:t>Lisää kuva napsauttamalla kuvaketta</a:t>
            </a:r>
            <a:endParaRPr lang="fi-FI" dirty="0"/>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12990554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Kaksi kuva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7E171E76-2688-4881-A4C6-96630C7EC5E5}"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457200"/>
            <a:ext cx="5102357" cy="966158"/>
          </a:xfrm>
        </p:spPr>
        <p:txBody>
          <a:bodyPr/>
          <a:lstStyle>
            <a:lvl1pPr>
              <a:defRPr baseline="0"/>
            </a:lvl1pPr>
          </a:lstStyle>
          <a:p>
            <a:r>
              <a:rPr lang="fi-FI" dirty="0"/>
              <a:t>Lisää otsikko</a:t>
            </a:r>
          </a:p>
        </p:txBody>
      </p:sp>
      <p:sp>
        <p:nvSpPr>
          <p:cNvPr id="10" name="Kuvan paikkamerkki 8"/>
          <p:cNvSpPr>
            <a:spLocks noGrp="1"/>
          </p:cNvSpPr>
          <p:nvPr>
            <p:ph type="pic" sz="quarter" idx="13"/>
          </p:nvPr>
        </p:nvSpPr>
        <p:spPr>
          <a:xfrm>
            <a:off x="6479117" y="549276"/>
            <a:ext cx="4993216" cy="2519363"/>
          </a:xfrm>
          <a:solidFill>
            <a:srgbClr val="EAEAEA"/>
          </a:solidFill>
        </p:spPr>
        <p:txBody>
          <a:bodyPr/>
          <a:lstStyle>
            <a:lvl1pPr marL="0" indent="0">
              <a:buFontTx/>
              <a:buNone/>
              <a:defRPr/>
            </a:lvl1pPr>
          </a:lstStyle>
          <a:p>
            <a:r>
              <a:rPr lang="fi-FI"/>
              <a:t>Lisää kuva napsauttamalla kuvaketta</a:t>
            </a:r>
            <a:endParaRPr lang="fi-FI" dirty="0"/>
          </a:p>
        </p:txBody>
      </p:sp>
      <p:sp>
        <p:nvSpPr>
          <p:cNvPr id="9" name="Kuvan paikkamerkki 8"/>
          <p:cNvSpPr>
            <a:spLocks noGrp="1"/>
          </p:cNvSpPr>
          <p:nvPr>
            <p:ph type="pic" sz="quarter" idx="14"/>
          </p:nvPr>
        </p:nvSpPr>
        <p:spPr>
          <a:xfrm>
            <a:off x="721784" y="3662591"/>
            <a:ext cx="4993216" cy="2519363"/>
          </a:xfrm>
          <a:solidFill>
            <a:srgbClr val="EAEAEA"/>
          </a:solidFill>
        </p:spPr>
        <p:txBody>
          <a:bodyPr/>
          <a:lstStyle>
            <a:lvl1pPr marL="0" indent="0">
              <a:buFontTx/>
              <a:buNone/>
              <a:defRPr/>
            </a:lvl1pPr>
          </a:lstStyle>
          <a:p>
            <a:r>
              <a:rPr lang="fi-FI"/>
              <a:t>Lisää kuva napsauttamalla kuvaketta</a:t>
            </a:r>
            <a:endParaRPr lang="fi-FI" dirty="0"/>
          </a:p>
        </p:txBody>
      </p:sp>
      <p:sp>
        <p:nvSpPr>
          <p:cNvPr id="12" name="Sisällön paikkamerkki 2">
            <a:extLst>
              <a:ext uri="{FF2B5EF4-FFF2-40B4-BE49-F238E27FC236}">
                <a16:creationId xmlns:a16="http://schemas.microsoft.com/office/drawing/2014/main" id="{75571089-EE17-4DB5-93DD-CC0674DFB411}"/>
              </a:ext>
            </a:extLst>
          </p:cNvPr>
          <p:cNvSpPr>
            <a:spLocks noGrp="1"/>
          </p:cNvSpPr>
          <p:nvPr>
            <p:ph idx="16"/>
          </p:nvPr>
        </p:nvSpPr>
        <p:spPr>
          <a:xfrm>
            <a:off x="609600" y="1423358"/>
            <a:ext cx="5102357" cy="1772052"/>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15710360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Kuva, teksti ja graaf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C52FF3F2-062F-4115-BAB2-0254DBDC63BC}"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326038" y="457200"/>
            <a:ext cx="5102357" cy="966158"/>
          </a:xfrm>
        </p:spPr>
        <p:txBody>
          <a:bodyPr/>
          <a:lstStyle>
            <a:lvl1pPr>
              <a:defRPr baseline="0"/>
            </a:lvl1pPr>
          </a:lstStyle>
          <a:p>
            <a:r>
              <a:rPr lang="fi-FI" dirty="0"/>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609600" y="3577773"/>
            <a:ext cx="528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2" name="Kuvan paikkamerkki 8">
            <a:extLst>
              <a:ext uri="{FF2B5EF4-FFF2-40B4-BE49-F238E27FC236}">
                <a16:creationId xmlns:a16="http://schemas.microsoft.com/office/drawing/2014/main" id="{F7B57505-C0A8-4EBC-8009-79C88A5CACE5}"/>
              </a:ext>
            </a:extLst>
          </p:cNvPr>
          <p:cNvSpPr>
            <a:spLocks noGrp="1"/>
          </p:cNvSpPr>
          <p:nvPr>
            <p:ph type="pic" sz="quarter" idx="13"/>
          </p:nvPr>
        </p:nvSpPr>
        <p:spPr>
          <a:xfrm>
            <a:off x="720000" y="549276"/>
            <a:ext cx="4993216" cy="2519363"/>
          </a:xfrm>
          <a:solidFill>
            <a:srgbClr val="EAEAEA"/>
          </a:solidFill>
        </p:spPr>
        <p:txBody>
          <a:bodyPr/>
          <a:lstStyle>
            <a:lvl1pPr marL="0" indent="0">
              <a:buFontTx/>
              <a:buNone/>
              <a:defRPr>
                <a:latin typeface="+mn-lt"/>
              </a:defRPr>
            </a:lvl1pPr>
          </a:lstStyle>
          <a:p>
            <a:r>
              <a:rPr lang="fi-FI"/>
              <a:t>Lisää kuva napsauttamalla kuvaketta</a:t>
            </a:r>
            <a:endParaRPr lang="fi-FI" dirty="0"/>
          </a:p>
        </p:txBody>
      </p:sp>
    </p:spTree>
    <p:extLst>
      <p:ext uri="{BB962C8B-B14F-4D97-AF65-F5344CB8AC3E}">
        <p14:creationId xmlns:p14="http://schemas.microsoft.com/office/powerpoint/2010/main" val="9674230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Graafi">
    <p:spTree>
      <p:nvGrpSpPr>
        <p:cNvPr id="1" name=""/>
        <p:cNvGrpSpPr/>
        <p:nvPr/>
      </p:nvGrpSpPr>
      <p:grpSpPr>
        <a:xfrm>
          <a:off x="0" y="0"/>
          <a:ext cx="0" cy="0"/>
          <a:chOff x="0" y="0"/>
          <a:chExt cx="0" cy="0"/>
        </a:xfrm>
      </p:grpSpPr>
      <p:sp>
        <p:nvSpPr>
          <p:cNvPr id="12" name="Suorakulmio 11">
            <a:extLst>
              <a:ext uri="{FF2B5EF4-FFF2-40B4-BE49-F238E27FC236}">
                <a16:creationId xmlns:a16="http://schemas.microsoft.com/office/drawing/2014/main" id="{D4AC29C3-8A80-47D5-91E4-6C20B6814491}"/>
              </a:ext>
            </a:extLst>
          </p:cNvPr>
          <p:cNvSpPr/>
          <p:nvPr userDrawn="1"/>
        </p:nvSpPr>
        <p:spPr>
          <a:xfrm>
            <a:off x="721784" y="1850635"/>
            <a:ext cx="10744200" cy="4325877"/>
          </a:xfrm>
          <a:prstGeom prst="rect">
            <a:avLst/>
          </a:prstGeom>
          <a:solidFill>
            <a:srgbClr val="F0F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7" name="Kaavion paikkamerkki 6">
            <a:extLst>
              <a:ext uri="{FF2B5EF4-FFF2-40B4-BE49-F238E27FC236}">
                <a16:creationId xmlns:a16="http://schemas.microsoft.com/office/drawing/2014/main" id="{A0C033A7-E667-4D21-BE07-ED6BC3824194}"/>
              </a:ext>
            </a:extLst>
          </p:cNvPr>
          <p:cNvSpPr>
            <a:spLocks noGrp="1"/>
          </p:cNvSpPr>
          <p:nvPr>
            <p:ph type="chart" sz="quarter" idx="15"/>
          </p:nvPr>
        </p:nvSpPr>
        <p:spPr>
          <a:xfrm>
            <a:off x="721784" y="1850635"/>
            <a:ext cx="10744200" cy="4325877"/>
          </a:xfrm>
          <a:noFill/>
        </p:spPr>
        <p:txBody>
          <a:bodyPr>
            <a:normAutofit/>
          </a:bodyPr>
          <a:lstStyle>
            <a:lvl1pPr marL="0" indent="0">
              <a:buNone/>
              <a:defRPr sz="2000"/>
            </a:lvl1pPr>
          </a:lstStyle>
          <a:p>
            <a:r>
              <a:rPr lang="fi-FI"/>
              <a:t>Lisää kaavio napsauttamalla kuvaketta</a:t>
            </a:r>
          </a:p>
        </p:txBody>
      </p:sp>
      <p:sp>
        <p:nvSpPr>
          <p:cNvPr id="3" name="Alaotsikko 2"/>
          <p:cNvSpPr>
            <a:spLocks noGrp="1"/>
          </p:cNvSpPr>
          <p:nvPr>
            <p:ph type="subTitle" idx="1" hasCustomPrompt="1"/>
          </p:nvPr>
        </p:nvSpPr>
        <p:spPr>
          <a:xfrm>
            <a:off x="776060" y="5517233"/>
            <a:ext cx="10408505" cy="530295"/>
          </a:xfrm>
        </p:spPr>
        <p:txBody>
          <a:bodyPr anchor="b" anchorCtr="0">
            <a:noAutofit/>
          </a:bodyPr>
          <a:lstStyle>
            <a:lvl1pPr marL="0" indent="0" algn="l">
              <a:buNone/>
              <a:defRPr sz="20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p>
            <a:fld id="{A616F9DC-A152-4B66-A5A9-55805E917FF7}" type="datetime1">
              <a:rPr lang="fi-FI" smtClean="0"/>
              <a:t>22.9.2022</a:t>
            </a:fld>
            <a:endParaRPr lang="fi-FI" dirty="0"/>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0" name="Otsikko 9">
            <a:extLst>
              <a:ext uri="{FF2B5EF4-FFF2-40B4-BE49-F238E27FC236}">
                <a16:creationId xmlns:a16="http://schemas.microsoft.com/office/drawing/2014/main" id="{F14B111E-6985-4C68-BE96-82FCE44B8AC6}"/>
              </a:ext>
            </a:extLst>
          </p:cNvPr>
          <p:cNvSpPr>
            <a:spLocks noGrp="1"/>
          </p:cNvSpPr>
          <p:nvPr>
            <p:ph type="title"/>
          </p:nvPr>
        </p:nvSpPr>
        <p:spPr/>
        <p:txBody>
          <a:bodyPr/>
          <a:lstStyle/>
          <a:p>
            <a:r>
              <a:rPr lang="fi-FI"/>
              <a:t>Muokkaa perustyyl. napsautt.</a:t>
            </a:r>
          </a:p>
        </p:txBody>
      </p:sp>
    </p:spTree>
    <p:extLst>
      <p:ext uri="{BB962C8B-B14F-4D97-AF65-F5344CB8AC3E}">
        <p14:creationId xmlns:p14="http://schemas.microsoft.com/office/powerpoint/2010/main" val="9806394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Kuva">
    <p:spTree>
      <p:nvGrpSpPr>
        <p:cNvPr id="1" name=""/>
        <p:cNvGrpSpPr/>
        <p:nvPr/>
      </p:nvGrpSpPr>
      <p:grpSpPr>
        <a:xfrm>
          <a:off x="0" y="0"/>
          <a:ext cx="0" cy="0"/>
          <a:chOff x="0" y="0"/>
          <a:chExt cx="0" cy="0"/>
        </a:xfrm>
      </p:grpSpPr>
      <p:sp>
        <p:nvSpPr>
          <p:cNvPr id="8" name="Kuvan paikkamerkki 8"/>
          <p:cNvSpPr>
            <a:spLocks noGrp="1"/>
          </p:cNvSpPr>
          <p:nvPr>
            <p:ph type="pic" sz="quarter" idx="14"/>
          </p:nvPr>
        </p:nvSpPr>
        <p:spPr>
          <a:xfrm>
            <a:off x="721784" y="1268760"/>
            <a:ext cx="10744501" cy="4913194"/>
          </a:xfrm>
          <a:solidFill>
            <a:srgbClr val="EAEAEA"/>
          </a:solidFill>
        </p:spPr>
        <p:txBody>
          <a:bodyPr/>
          <a:lstStyle>
            <a:lvl1pPr marL="0" indent="0">
              <a:buFontTx/>
              <a:buNone/>
              <a:defRPr/>
            </a:lvl1pPr>
          </a:lstStyle>
          <a:p>
            <a:r>
              <a:rPr lang="fi-FI"/>
              <a:t>Lisää kuva napsauttamalla kuvaketta</a:t>
            </a:r>
            <a:endParaRPr lang="fi-FI" dirty="0"/>
          </a:p>
        </p:txBody>
      </p:sp>
      <p:sp>
        <p:nvSpPr>
          <p:cNvPr id="3" name="Alaotsikko 2"/>
          <p:cNvSpPr>
            <a:spLocks noGrp="1"/>
          </p:cNvSpPr>
          <p:nvPr>
            <p:ph type="subTitle" idx="1" hasCustomPrompt="1"/>
          </p:nvPr>
        </p:nvSpPr>
        <p:spPr>
          <a:xfrm>
            <a:off x="1017600" y="4725144"/>
            <a:ext cx="8534400" cy="1261999"/>
          </a:xfrm>
        </p:spPr>
        <p:txBody>
          <a:bodyPr anchor="b" anchorCtr="0">
            <a:noAutofit/>
          </a:bodyPr>
          <a:lstStyle>
            <a:lvl1pPr marL="0" indent="0" algn="l">
              <a:buNone/>
              <a:defRPr sz="2400" baseline="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p>
            <a:fld id="{CE02D4EA-3DAB-4820-B3A1-36B027B6FCEF}" type="datetime1">
              <a:rPr lang="fi-FI" smtClean="0"/>
              <a:t>22.9.2022</a:t>
            </a:fld>
            <a:endParaRPr lang="fi-FI" dirty="0"/>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0" name="Otsikko 9">
            <a:extLst>
              <a:ext uri="{FF2B5EF4-FFF2-40B4-BE49-F238E27FC236}">
                <a16:creationId xmlns:a16="http://schemas.microsoft.com/office/drawing/2014/main" id="{F14B111E-6985-4C68-BE96-82FCE44B8AC6}"/>
              </a:ext>
            </a:extLst>
          </p:cNvPr>
          <p:cNvSpPr>
            <a:spLocks noGrp="1"/>
          </p:cNvSpPr>
          <p:nvPr>
            <p:ph type="title"/>
          </p:nvPr>
        </p:nvSpPr>
        <p:spPr/>
        <p:txBody>
          <a:bodyPr/>
          <a:lstStyle/>
          <a:p>
            <a:r>
              <a:rPr lang="fi-FI"/>
              <a:t>Muokkaa perustyyl. napsautt.</a:t>
            </a:r>
          </a:p>
        </p:txBody>
      </p:sp>
    </p:spTree>
    <p:extLst>
      <p:ext uri="{BB962C8B-B14F-4D97-AF65-F5344CB8AC3E}">
        <p14:creationId xmlns:p14="http://schemas.microsoft.com/office/powerpoint/2010/main" val="29432821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uva B">
    <p:spTree>
      <p:nvGrpSpPr>
        <p:cNvPr id="1" name=""/>
        <p:cNvGrpSpPr/>
        <p:nvPr/>
      </p:nvGrpSpPr>
      <p:grpSpPr>
        <a:xfrm>
          <a:off x="0" y="0"/>
          <a:ext cx="0" cy="0"/>
          <a:chOff x="0" y="0"/>
          <a:chExt cx="0" cy="0"/>
        </a:xfrm>
      </p:grpSpPr>
      <p:sp>
        <p:nvSpPr>
          <p:cNvPr id="8" name="Kuvan paikkamerkki 8"/>
          <p:cNvSpPr>
            <a:spLocks noGrp="1"/>
          </p:cNvSpPr>
          <p:nvPr>
            <p:ph type="pic" sz="quarter" idx="14"/>
          </p:nvPr>
        </p:nvSpPr>
        <p:spPr>
          <a:xfrm>
            <a:off x="721784" y="537030"/>
            <a:ext cx="10744501" cy="5644924"/>
          </a:xfrm>
          <a:solidFill>
            <a:srgbClr val="EAEAEA"/>
          </a:solidFill>
        </p:spPr>
        <p:txBody>
          <a:bodyPr/>
          <a:lstStyle>
            <a:lvl1pPr marL="0" indent="0">
              <a:buFontTx/>
              <a:buNone/>
              <a:defRPr/>
            </a:lvl1pPr>
          </a:lstStyle>
          <a:p>
            <a:r>
              <a:rPr lang="fi-FI"/>
              <a:t>Lisää kuva napsauttamalla kuvaketta</a:t>
            </a:r>
            <a:endParaRPr lang="fi-FI" dirty="0"/>
          </a:p>
        </p:txBody>
      </p:sp>
      <p:sp>
        <p:nvSpPr>
          <p:cNvPr id="2" name="Otsikko 1"/>
          <p:cNvSpPr>
            <a:spLocks noGrp="1"/>
          </p:cNvSpPr>
          <p:nvPr>
            <p:ph type="ctrTitle" hasCustomPrompt="1"/>
          </p:nvPr>
        </p:nvSpPr>
        <p:spPr>
          <a:xfrm>
            <a:off x="1017600" y="676800"/>
            <a:ext cx="10166965" cy="2536176"/>
          </a:xfrm>
        </p:spPr>
        <p:txBody>
          <a:bodyPr/>
          <a:lstStyle>
            <a:lvl1pPr>
              <a:defRPr cap="all" baseline="0">
                <a:solidFill>
                  <a:srgbClr val="FFFFFF"/>
                </a:solidFill>
              </a:defRPr>
            </a:lvl1pPr>
          </a:lstStyle>
          <a:p>
            <a:r>
              <a:rPr lang="fi-FI" dirty="0"/>
              <a:t>Lisää otsikko</a:t>
            </a:r>
          </a:p>
        </p:txBody>
      </p:sp>
      <p:sp>
        <p:nvSpPr>
          <p:cNvPr id="3" name="Alaotsikko 2"/>
          <p:cNvSpPr>
            <a:spLocks noGrp="1"/>
          </p:cNvSpPr>
          <p:nvPr>
            <p:ph type="subTitle" idx="1" hasCustomPrompt="1"/>
          </p:nvPr>
        </p:nvSpPr>
        <p:spPr>
          <a:xfrm>
            <a:off x="1017600" y="4725144"/>
            <a:ext cx="8534400" cy="1261999"/>
          </a:xfrm>
        </p:spPr>
        <p:txBody>
          <a:bodyPr anchor="b" anchorCtr="0">
            <a:noAutofit/>
          </a:bodyPr>
          <a:lstStyle>
            <a:lvl1pPr marL="0" indent="0" algn="l">
              <a:buNone/>
              <a:defRPr sz="2400" baseline="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a:t>
            </a:r>
          </a:p>
        </p:txBody>
      </p:sp>
      <p:sp>
        <p:nvSpPr>
          <p:cNvPr id="4" name="Päivämäärän paikkamerkki 3"/>
          <p:cNvSpPr>
            <a:spLocks noGrp="1"/>
          </p:cNvSpPr>
          <p:nvPr>
            <p:ph type="dt" sz="half" idx="10"/>
          </p:nvPr>
        </p:nvSpPr>
        <p:spPr/>
        <p:txBody>
          <a:bodyPr/>
          <a:lstStyle/>
          <a:p>
            <a:fld id="{FBE7EA91-9D77-47D0-AEEF-C8641983C5A0}" type="datetime1">
              <a:rPr lang="fi-FI" smtClean="0"/>
              <a:t>22.9.2022</a:t>
            </a:fld>
            <a:endParaRPr lang="fi-FI" dirty="0"/>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61775286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isältöluettelo">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lstStyle>
            <a:lvl1pPr marL="355600" indent="-355600">
              <a:buFont typeface="+mj-lt"/>
              <a:buAutoNum type="arabicPeriod"/>
              <a:defRPr/>
            </a:lvl1pPr>
            <a:lvl2pPr marL="623888" indent="-268288">
              <a:buFont typeface="Arial" panose="020B0604020202020204" pitchFamily="34" charset="0"/>
              <a:buChar char="•"/>
              <a:defRPr/>
            </a:lvl2pPr>
            <a:lvl3pPr marL="900113" indent="-276225">
              <a:buFont typeface="Arial" panose="020B0604020202020204" pitchFamily="34" charset="0"/>
              <a:buChar char="•"/>
              <a:defRPr/>
            </a:lvl3pPr>
            <a:lvl4pPr marL="1168400" indent="-268288">
              <a:buFont typeface="Arial" panose="020B0604020202020204" pitchFamily="34" charset="0"/>
              <a:buChar char="•"/>
              <a:defRPr/>
            </a:lvl4pPr>
            <a:lvl5pPr marL="1436688"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Päivämäärän paikkamerkki 3"/>
          <p:cNvSpPr>
            <a:spLocks noGrp="1"/>
          </p:cNvSpPr>
          <p:nvPr>
            <p:ph type="dt" sz="half" idx="10"/>
          </p:nvPr>
        </p:nvSpPr>
        <p:spPr/>
        <p:txBody>
          <a:bodyPr/>
          <a:lstStyle/>
          <a:p>
            <a:fld id="{C014F979-454B-427A-989A-188C4CE92709}"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7" name="Otsikko 6">
            <a:extLst>
              <a:ext uri="{FF2B5EF4-FFF2-40B4-BE49-F238E27FC236}">
                <a16:creationId xmlns:a16="http://schemas.microsoft.com/office/drawing/2014/main" id="{74A1EC1A-95D7-481C-9215-73D8F4277A0C}"/>
              </a:ext>
            </a:extLst>
          </p:cNvPr>
          <p:cNvSpPr>
            <a:spLocks noGrp="1"/>
          </p:cNvSpPr>
          <p:nvPr>
            <p:ph type="title"/>
          </p:nvPr>
        </p:nvSpPr>
        <p:spPr/>
        <p:txBody>
          <a:bodyPr/>
          <a:lstStyle/>
          <a:p>
            <a:r>
              <a:rPr lang="fi-FI"/>
              <a:t>Muokkaa perustyyl. napsautt.</a:t>
            </a:r>
          </a:p>
        </p:txBody>
      </p:sp>
    </p:spTree>
    <p:extLst>
      <p:ext uri="{BB962C8B-B14F-4D97-AF65-F5344CB8AC3E}">
        <p14:creationId xmlns:p14="http://schemas.microsoft.com/office/powerpoint/2010/main" val="29477312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logan">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34F0160B-45A4-4C1D-982F-570A44BC131A}" type="datetime1">
              <a:rPr lang="fi-FI" smtClean="0"/>
              <a:t>22.9.2022</a:t>
            </a:fld>
            <a:endParaRPr lang="fi-FI"/>
          </a:p>
        </p:txBody>
      </p:sp>
      <p:sp>
        <p:nvSpPr>
          <p:cNvPr id="4" name="Alatunnisteen paikkamerkki 3"/>
          <p:cNvSpPr>
            <a:spLocks noGrp="1"/>
          </p:cNvSpPr>
          <p:nvPr>
            <p:ph type="ftr" sz="quarter" idx="11"/>
          </p:nvPr>
        </p:nvSpPr>
        <p:spPr/>
        <p:txBody>
          <a:bodyPr/>
          <a:lstStyle/>
          <a:p>
            <a:r>
              <a:rPr lang="fi-FI"/>
              <a:t>mielenterveysseura.fi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
        <p:nvSpPr>
          <p:cNvPr id="7" name="Tekstin paikkamerkki 6">
            <a:extLst>
              <a:ext uri="{FF2B5EF4-FFF2-40B4-BE49-F238E27FC236}">
                <a16:creationId xmlns:a16="http://schemas.microsoft.com/office/drawing/2014/main" id="{A994D516-6B57-40DB-8F42-AEB66E822056}"/>
              </a:ext>
            </a:extLst>
          </p:cNvPr>
          <p:cNvSpPr>
            <a:spLocks noGrp="1"/>
          </p:cNvSpPr>
          <p:nvPr>
            <p:ph type="body" sz="quarter" idx="13"/>
          </p:nvPr>
        </p:nvSpPr>
        <p:spPr>
          <a:xfrm>
            <a:off x="1295400" y="1777043"/>
            <a:ext cx="9601200" cy="3164846"/>
          </a:xfrm>
        </p:spPr>
        <p:txBody>
          <a:bodyPr anchor="ctr" anchorCtr="0">
            <a:noAutofit/>
          </a:bodyPr>
          <a:lstStyle>
            <a:lvl1pPr marL="0" indent="0" algn="ctr">
              <a:lnSpc>
                <a:spcPct val="100000"/>
              </a:lnSpc>
              <a:buNone/>
              <a:defRPr sz="3000"/>
            </a:lvl1pPr>
            <a:lvl2pPr marL="269875" indent="0">
              <a:buNone/>
              <a:defRPr/>
            </a:lvl2pPr>
          </a:lstStyle>
          <a:p>
            <a:pPr lvl="0"/>
            <a:r>
              <a:rPr lang="fi-FI"/>
              <a:t>Muokkaa tekstin perustyylejä napsauttamalla</a:t>
            </a:r>
          </a:p>
        </p:txBody>
      </p:sp>
    </p:spTree>
    <p:extLst>
      <p:ext uri="{BB962C8B-B14F-4D97-AF65-F5344CB8AC3E}">
        <p14:creationId xmlns:p14="http://schemas.microsoft.com/office/powerpoint/2010/main" val="36488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uv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50E890EC-5D59-409D-A900-EAFB11A9B7FC}" type="datetime1">
              <a:rPr lang="fi-FI" smtClean="0"/>
              <a:t>22.9.2022</a:t>
            </a:fld>
            <a:endParaRPr lang="fi-FI"/>
          </a:p>
        </p:txBody>
      </p:sp>
      <p:sp>
        <p:nvSpPr>
          <p:cNvPr id="5" name="Alatunnisteen paikkamerkki 4"/>
          <p:cNvSpPr>
            <a:spLocks noGrp="1"/>
          </p:cNvSpPr>
          <p:nvPr>
            <p:ph type="ftr" sz="quarter" idx="11"/>
          </p:nvPr>
        </p:nvSpPr>
        <p:spPr/>
        <p:txBody>
          <a:bodyPr/>
          <a:lstStyle/>
          <a:p>
            <a:r>
              <a:rPr lang="fi-FI"/>
              <a:t>mielenterveysseura.fi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6318552" y="3577773"/>
            <a:ext cx="5534781" cy="2612570"/>
          </a:xfrm>
        </p:spPr>
        <p:txBody>
          <a:bodyPr>
            <a:normAutofit/>
          </a:bodyPr>
          <a:lstStyle>
            <a:lvl1pPr marL="0" indent="0">
              <a:lnSpc>
                <a:spcPct val="100000"/>
              </a:lnSpc>
              <a:buFontTx/>
              <a:buNone/>
              <a:defRPr sz="1600">
                <a:latin typeface="+mn-lt"/>
              </a:defRPr>
            </a:lvl1pPr>
            <a:lvl2pPr marL="269875" indent="-269875">
              <a:lnSpc>
                <a:spcPct val="100000"/>
              </a:lnSpc>
              <a:buFont typeface="Clarendon" pitchFamily="2" charset="0"/>
              <a:buChar char="•"/>
              <a:defRPr sz="1600">
                <a:latin typeface="+mn-lt"/>
              </a:defRPr>
            </a:lvl2pPr>
            <a:lvl3pPr marL="631825" indent="-271463">
              <a:lnSpc>
                <a:spcPct val="100000"/>
              </a:lnSpc>
              <a:buFont typeface="Clarendon" pitchFamily="2" charset="0"/>
              <a:buChar char="•"/>
              <a:defRPr sz="1600">
                <a:latin typeface="+mn-lt"/>
              </a:defRPr>
            </a:lvl3pPr>
            <a:lvl4pPr marL="901700" indent="-269875">
              <a:lnSpc>
                <a:spcPct val="100000"/>
              </a:lnSpc>
              <a:buFont typeface="Clarendon" pitchFamily="2" charset="0"/>
              <a:buChar char="•"/>
              <a:defRPr sz="1600">
                <a:latin typeface="+mn-lt"/>
              </a:defRPr>
            </a:lvl4pPr>
            <a:lvl5pPr marL="1262063" indent="-360363">
              <a:lnSpc>
                <a:spcPct val="100000"/>
              </a:lnSpc>
              <a:buFont typeface="Clarendon" pitchFamily="2"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2" name="Otsikko 1"/>
          <p:cNvSpPr>
            <a:spLocks noGrp="1"/>
          </p:cNvSpPr>
          <p:nvPr>
            <p:ph type="title" hasCustomPrompt="1"/>
          </p:nvPr>
        </p:nvSpPr>
        <p:spPr>
          <a:xfrm>
            <a:off x="609600" y="384629"/>
            <a:ext cx="5102357" cy="2756339"/>
          </a:xfrm>
        </p:spPr>
        <p:txBody>
          <a:bodyPr/>
          <a:lstStyle>
            <a:lvl1pPr>
              <a:defRPr baseline="0"/>
            </a:lvl1pPr>
          </a:lstStyle>
          <a:p>
            <a:r>
              <a:rPr lang="fi-FI" dirty="0"/>
              <a:t>Lisää otsikko</a:t>
            </a:r>
          </a:p>
        </p:txBody>
      </p:sp>
      <p:sp>
        <p:nvSpPr>
          <p:cNvPr id="15" name="Sisällön paikkamerkki 2"/>
          <p:cNvSpPr>
            <a:spLocks noGrp="1"/>
          </p:cNvSpPr>
          <p:nvPr>
            <p:ph idx="16"/>
          </p:nvPr>
        </p:nvSpPr>
        <p:spPr>
          <a:xfrm>
            <a:off x="719403" y="3645024"/>
            <a:ext cx="4992555" cy="2520280"/>
          </a:xfrm>
        </p:spPr>
        <p:txBody>
          <a:bodyPr>
            <a:normAutofit/>
          </a:bodyPr>
          <a:lstStyle>
            <a:lvl1pPr marL="0" indent="0">
              <a:lnSpc>
                <a:spcPct val="100000"/>
              </a:lnSpc>
              <a:buFontTx/>
              <a:buNone/>
              <a:defRPr sz="1600">
                <a:latin typeface="+mn-lt"/>
              </a:defRPr>
            </a:lvl1pPr>
            <a:lvl2pPr marL="285750" indent="-285750">
              <a:lnSpc>
                <a:spcPct val="100000"/>
              </a:lnSpc>
              <a:buFont typeface="Arial" panose="020B0604020202020204" pitchFamily="34" charset="0"/>
              <a:buChar char="•"/>
              <a:defRPr sz="1600">
                <a:latin typeface="+mn-lt"/>
              </a:defRPr>
            </a:lvl2pPr>
            <a:lvl3pPr marL="541338" indent="-271463">
              <a:lnSpc>
                <a:spcPct val="100000"/>
              </a:lnSpc>
              <a:buFont typeface="Arial" panose="020B0604020202020204" pitchFamily="34" charset="0"/>
              <a:buChar char="•"/>
              <a:defRPr sz="1600">
                <a:latin typeface="+mn-lt"/>
              </a:defRPr>
            </a:lvl3pPr>
            <a:lvl4pPr marL="811213" indent="-269875">
              <a:lnSpc>
                <a:spcPct val="100000"/>
              </a:lnSpc>
              <a:buFont typeface="Arial" panose="020B0604020202020204" pitchFamily="34" charset="0"/>
              <a:buChar char="•"/>
              <a:defRPr sz="1600">
                <a:latin typeface="+mn-lt"/>
              </a:defRPr>
            </a:lvl4pPr>
            <a:lvl5pPr marL="1081088" indent="-269875">
              <a:lnSpc>
                <a:spcPct val="100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Kuvan paikkamerkki 8"/>
          <p:cNvSpPr>
            <a:spLocks noGrp="1"/>
          </p:cNvSpPr>
          <p:nvPr>
            <p:ph type="pic" sz="quarter" idx="13"/>
          </p:nvPr>
        </p:nvSpPr>
        <p:spPr>
          <a:xfrm>
            <a:off x="6479117" y="549276"/>
            <a:ext cx="4993216" cy="2519363"/>
          </a:xfrm>
          <a:solidFill>
            <a:srgbClr val="EAEAEA"/>
          </a:solidFill>
        </p:spPr>
        <p:txBody>
          <a:bodyPr/>
          <a:lstStyle>
            <a:lvl1pPr marL="0" indent="0">
              <a:buFontTx/>
              <a:buNone/>
              <a:defRPr>
                <a:latin typeface="+mn-lt"/>
              </a:defRPr>
            </a:lvl1pPr>
          </a:lstStyle>
          <a:p>
            <a:r>
              <a:rPr lang="fi-FI"/>
              <a:t>Lisää kuva napsauttamalla kuvaketta</a:t>
            </a:r>
          </a:p>
        </p:txBody>
      </p:sp>
    </p:spTree>
    <p:extLst>
      <p:ext uri="{BB962C8B-B14F-4D97-AF65-F5344CB8AC3E}">
        <p14:creationId xmlns:p14="http://schemas.microsoft.com/office/powerpoint/2010/main" val="7154037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dirty="0"/>
              <a:t>Lisää otsikko</a:t>
            </a:r>
          </a:p>
        </p:txBody>
      </p:sp>
      <p:sp>
        <p:nvSpPr>
          <p:cNvPr id="3" name="Päivämäärän paikkamerkki 2"/>
          <p:cNvSpPr>
            <a:spLocks noGrp="1"/>
          </p:cNvSpPr>
          <p:nvPr>
            <p:ph type="dt" sz="half" idx="10"/>
          </p:nvPr>
        </p:nvSpPr>
        <p:spPr/>
        <p:txBody>
          <a:bodyPr/>
          <a:lstStyle/>
          <a:p>
            <a:fld id="{DBCA82A7-38D3-46D9-A5DB-770F902115BF}" type="datetime1">
              <a:rPr lang="fi-FI" smtClean="0"/>
              <a:t>22.9.2022</a:t>
            </a:fld>
            <a:endParaRPr lang="fi-FI"/>
          </a:p>
        </p:txBody>
      </p:sp>
      <p:sp>
        <p:nvSpPr>
          <p:cNvPr id="4" name="Alatunnisteen paikkamerkki 3"/>
          <p:cNvSpPr>
            <a:spLocks noGrp="1"/>
          </p:cNvSpPr>
          <p:nvPr>
            <p:ph type="ftr" sz="quarter" idx="11"/>
          </p:nvPr>
        </p:nvSpPr>
        <p:spPr/>
        <p:txBody>
          <a:bodyPr/>
          <a:lstStyle/>
          <a:p>
            <a:r>
              <a:rPr lang="fi-FI"/>
              <a:t>mielenterveysseura.fi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0842493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Only" preserve="1">
  <p:cSld name="Vain otsikko väripohjalla">
    <p:spTree>
      <p:nvGrpSpPr>
        <p:cNvPr id="1" name=""/>
        <p:cNvGrpSpPr/>
        <p:nvPr/>
      </p:nvGrpSpPr>
      <p:grpSpPr>
        <a:xfrm>
          <a:off x="0" y="0"/>
          <a:ext cx="0" cy="0"/>
          <a:chOff x="0" y="0"/>
          <a:chExt cx="0" cy="0"/>
        </a:xfrm>
      </p:grpSpPr>
      <p:sp>
        <p:nvSpPr>
          <p:cNvPr id="6" name="Suorakulmio 5"/>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2" name="Otsikko 1"/>
          <p:cNvSpPr>
            <a:spLocks noGrp="1"/>
          </p:cNvSpPr>
          <p:nvPr>
            <p:ph type="title" hasCustomPrompt="1"/>
          </p:nvPr>
        </p:nvSpPr>
        <p:spPr/>
        <p:txBody>
          <a:bodyPr/>
          <a:lstStyle>
            <a:lvl1pPr>
              <a:defRPr cap="none" baseline="0">
                <a:solidFill>
                  <a:srgbClr val="FFFFFF"/>
                </a:solidFill>
              </a:defRPr>
            </a:lvl1pPr>
          </a:lstStyle>
          <a:p>
            <a:r>
              <a:rPr lang="fi-FI" dirty="0"/>
              <a:t>Lisää otsikko</a:t>
            </a:r>
          </a:p>
        </p:txBody>
      </p:sp>
    </p:spTree>
    <p:extLst>
      <p:ext uri="{BB962C8B-B14F-4D97-AF65-F5344CB8AC3E}">
        <p14:creationId xmlns:p14="http://schemas.microsoft.com/office/powerpoint/2010/main" val="42680104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Vain otsikko kuvalla">
    <p:spTree>
      <p:nvGrpSpPr>
        <p:cNvPr id="1" name=""/>
        <p:cNvGrpSpPr/>
        <p:nvPr/>
      </p:nvGrpSpPr>
      <p:grpSpPr>
        <a:xfrm>
          <a:off x="0" y="0"/>
          <a:ext cx="0" cy="0"/>
          <a:chOff x="0" y="0"/>
          <a:chExt cx="0" cy="0"/>
        </a:xfrm>
      </p:grpSpPr>
      <p:sp>
        <p:nvSpPr>
          <p:cNvPr id="4" name="Kuvan paikkamerkki 3"/>
          <p:cNvSpPr>
            <a:spLocks noGrp="1"/>
          </p:cNvSpPr>
          <p:nvPr>
            <p:ph type="pic" sz="quarter" idx="10"/>
          </p:nvPr>
        </p:nvSpPr>
        <p:spPr>
          <a:xfrm>
            <a:off x="0" y="0"/>
            <a:ext cx="12192000" cy="6858000"/>
          </a:xfrm>
          <a:solidFill>
            <a:schemeClr val="bg1">
              <a:lumMod val="85000"/>
            </a:schemeClr>
          </a:solidFill>
        </p:spPr>
        <p:txBody>
          <a:bodyPr/>
          <a:lstStyle>
            <a:lvl1pPr marL="0" indent="0">
              <a:buFontTx/>
              <a:buNone/>
              <a:defRPr/>
            </a:lvl1pPr>
          </a:lstStyle>
          <a:p>
            <a:r>
              <a:rPr lang="fi-FI"/>
              <a:t>Lisää kuva napsauttamalla kuvaketta</a:t>
            </a:r>
          </a:p>
        </p:txBody>
      </p:sp>
      <p:sp>
        <p:nvSpPr>
          <p:cNvPr id="2" name="Otsikko 1"/>
          <p:cNvSpPr>
            <a:spLocks noGrp="1"/>
          </p:cNvSpPr>
          <p:nvPr>
            <p:ph type="title" hasCustomPrompt="1"/>
          </p:nvPr>
        </p:nvSpPr>
        <p:spPr/>
        <p:txBody>
          <a:bodyPr/>
          <a:lstStyle>
            <a:lvl1pPr>
              <a:defRPr cap="all" baseline="0">
                <a:solidFill>
                  <a:srgbClr val="FFFFFF"/>
                </a:solidFill>
              </a:defRPr>
            </a:lvl1pPr>
          </a:lstStyle>
          <a:p>
            <a:r>
              <a:rPr lang="fi-FI" dirty="0"/>
              <a:t>Lisää otsikko</a:t>
            </a:r>
          </a:p>
        </p:txBody>
      </p:sp>
    </p:spTree>
    <p:extLst>
      <p:ext uri="{BB962C8B-B14F-4D97-AF65-F5344CB8AC3E}">
        <p14:creationId xmlns:p14="http://schemas.microsoft.com/office/powerpoint/2010/main" val="200237674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FAC8534D-E737-4809-B686-7C0C127B743B}" type="datetime1">
              <a:rPr lang="fi-FI" smtClean="0"/>
              <a:t>22.9.2022</a:t>
            </a:fld>
            <a:endParaRPr lang="fi-FI" dirty="0"/>
          </a:p>
        </p:txBody>
      </p:sp>
      <p:sp>
        <p:nvSpPr>
          <p:cNvPr id="3" name="Alatunnisteen paikkamerkki 2"/>
          <p:cNvSpPr>
            <a:spLocks noGrp="1"/>
          </p:cNvSpPr>
          <p:nvPr>
            <p:ph type="ftr" sz="quarter" idx="11"/>
          </p:nvPr>
        </p:nvSpPr>
        <p:spPr/>
        <p:txBody>
          <a:bodyPr/>
          <a:lstStyle/>
          <a:p>
            <a:r>
              <a:rPr lang="fi-FI"/>
              <a:t>mielenterveysseura.fi</a:t>
            </a:r>
          </a:p>
        </p:txBody>
      </p:sp>
      <p:sp>
        <p:nvSpPr>
          <p:cNvPr id="4" name="Dian numeron paikkamerkki 3"/>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15357175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Piste">
    <p:spTree>
      <p:nvGrpSpPr>
        <p:cNvPr id="1" name=""/>
        <p:cNvGrpSpPr/>
        <p:nvPr/>
      </p:nvGrpSpPr>
      <p:grpSpPr>
        <a:xfrm>
          <a:off x="0" y="0"/>
          <a:ext cx="0" cy="0"/>
          <a:chOff x="0" y="0"/>
          <a:chExt cx="0" cy="0"/>
        </a:xfrm>
      </p:grpSpPr>
      <p:sp>
        <p:nvSpPr>
          <p:cNvPr id="3" name="Ellipsi 2"/>
          <p:cNvSpPr/>
          <p:nvPr userDrawn="1"/>
        </p:nvSpPr>
        <p:spPr bwMode="black">
          <a:xfrm>
            <a:off x="3048000" y="1059543"/>
            <a:ext cx="6096000" cy="4572000"/>
          </a:xfrm>
          <a:prstGeom prst="ellipse">
            <a:avLst/>
          </a:prstGeom>
          <a:solidFill>
            <a:srgbClr val="00F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
        <p:nvSpPr>
          <p:cNvPr id="5" name="Tekstin paikkamerkki 6">
            <a:extLst>
              <a:ext uri="{FF2B5EF4-FFF2-40B4-BE49-F238E27FC236}">
                <a16:creationId xmlns:a16="http://schemas.microsoft.com/office/drawing/2014/main" id="{02A6AA36-B086-4AFB-B055-926FC43DEE5A}"/>
              </a:ext>
            </a:extLst>
          </p:cNvPr>
          <p:cNvSpPr>
            <a:spLocks noGrp="1"/>
          </p:cNvSpPr>
          <p:nvPr>
            <p:ph type="body" sz="quarter" idx="13"/>
          </p:nvPr>
        </p:nvSpPr>
        <p:spPr>
          <a:xfrm>
            <a:off x="667109" y="5891841"/>
            <a:ext cx="10892287" cy="637308"/>
          </a:xfrm>
        </p:spPr>
        <p:txBody>
          <a:bodyPr anchor="ctr" anchorCtr="0">
            <a:noAutofit/>
          </a:bodyPr>
          <a:lstStyle>
            <a:lvl1pPr marL="0" indent="0" algn="ctr">
              <a:lnSpc>
                <a:spcPct val="100000"/>
              </a:lnSpc>
              <a:buNone/>
              <a:defRPr sz="2400"/>
            </a:lvl1pPr>
            <a:lvl2pPr marL="269875" indent="0">
              <a:buNone/>
              <a:defRPr/>
            </a:lvl2pPr>
          </a:lstStyle>
          <a:p>
            <a:pPr lvl="0"/>
            <a:r>
              <a:rPr lang="fi-FI"/>
              <a:t>Muokkaa tekstin perustyylejä napsauttamalla</a:t>
            </a:r>
          </a:p>
        </p:txBody>
      </p:sp>
    </p:spTree>
    <p:extLst>
      <p:ext uri="{BB962C8B-B14F-4D97-AF65-F5344CB8AC3E}">
        <p14:creationId xmlns:p14="http://schemas.microsoft.com/office/powerpoint/2010/main" val="13535162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Logo suom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5"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6"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4" name="Oval 9"/>
          <p:cNvSpPr>
            <a:spLocks noChangeArrowheads="1"/>
          </p:cNvSpPr>
          <p:nvPr userDrawn="1"/>
        </p:nvSpPr>
        <p:spPr bwMode="black">
          <a:xfrm>
            <a:off x="5093306" y="1629457"/>
            <a:ext cx="844549"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Oval 11"/>
          <p:cNvSpPr>
            <a:spLocks noChangeArrowheads="1"/>
          </p:cNvSpPr>
          <p:nvPr userDrawn="1"/>
        </p:nvSpPr>
        <p:spPr bwMode="black">
          <a:xfrm>
            <a:off x="10586056" y="1629457"/>
            <a:ext cx="846667"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Tree>
    <p:extLst>
      <p:ext uri="{BB962C8B-B14F-4D97-AF65-F5344CB8AC3E}">
        <p14:creationId xmlns:p14="http://schemas.microsoft.com/office/powerpoint/2010/main" val="111071717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blank" preserve="1">
  <p:cSld name="Logo ruots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1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Oval 9"/>
          <p:cNvSpPr>
            <a:spLocks noChangeArrowheads="1"/>
          </p:cNvSpPr>
          <p:nvPr userDrawn="1"/>
        </p:nvSpPr>
        <p:spPr bwMode="black">
          <a:xfrm>
            <a:off x="5093306" y="1629457"/>
            <a:ext cx="844549"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9"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0" name="Oval 11"/>
          <p:cNvSpPr>
            <a:spLocks noChangeArrowheads="1"/>
          </p:cNvSpPr>
          <p:nvPr userDrawn="1"/>
        </p:nvSpPr>
        <p:spPr bwMode="black">
          <a:xfrm>
            <a:off x="10586056" y="1629457"/>
            <a:ext cx="846667"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1"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Tree>
    <p:extLst>
      <p:ext uri="{BB962C8B-B14F-4D97-AF65-F5344CB8AC3E}">
        <p14:creationId xmlns:p14="http://schemas.microsoft.com/office/powerpoint/2010/main" val="36494619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blank" preserve="1">
  <p:cSld name="Logo englanti">
    <p:spTree>
      <p:nvGrpSpPr>
        <p:cNvPr id="1" name=""/>
        <p:cNvGrpSpPr/>
        <p:nvPr/>
      </p:nvGrpSpPr>
      <p:grpSpPr>
        <a:xfrm>
          <a:off x="0" y="0"/>
          <a:ext cx="0" cy="0"/>
          <a:chOff x="0" y="0"/>
          <a:chExt cx="0" cy="0"/>
        </a:xfrm>
      </p:grpSpPr>
      <p:pic>
        <p:nvPicPr>
          <p:cNvPr id="15" name="Kuva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1536" y="5901146"/>
            <a:ext cx="8948928" cy="411480"/>
          </a:xfrm>
          <a:prstGeom prst="rect">
            <a:avLst/>
          </a:prstGeom>
        </p:spPr>
      </p:pic>
      <p:sp>
        <p:nvSpPr>
          <p:cNvPr id="14" name="Freeform 6"/>
          <p:cNvSpPr>
            <a:spLocks/>
          </p:cNvSpPr>
          <p:nvPr userDrawn="1"/>
        </p:nvSpPr>
        <p:spPr bwMode="black">
          <a:xfrm>
            <a:off x="9267372" y="1723118"/>
            <a:ext cx="768349"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6" name="Freeform 7"/>
          <p:cNvSpPr>
            <a:spLocks/>
          </p:cNvSpPr>
          <p:nvPr userDrawn="1"/>
        </p:nvSpPr>
        <p:spPr bwMode="black">
          <a:xfrm>
            <a:off x="6414105" y="2427968"/>
            <a:ext cx="2370667"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7" name="Freeform 8"/>
          <p:cNvSpPr>
            <a:spLocks/>
          </p:cNvSpPr>
          <p:nvPr userDrawn="1"/>
        </p:nvSpPr>
        <p:spPr bwMode="black">
          <a:xfrm>
            <a:off x="5131406" y="2445431"/>
            <a:ext cx="768349"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Oval 9"/>
          <p:cNvSpPr>
            <a:spLocks noChangeArrowheads="1"/>
          </p:cNvSpPr>
          <p:nvPr userDrawn="1"/>
        </p:nvSpPr>
        <p:spPr bwMode="black">
          <a:xfrm>
            <a:off x="5093306" y="1629457"/>
            <a:ext cx="844549"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9" name="Freeform 10"/>
          <p:cNvSpPr>
            <a:spLocks/>
          </p:cNvSpPr>
          <p:nvPr userDrawn="1"/>
        </p:nvSpPr>
        <p:spPr bwMode="black">
          <a:xfrm>
            <a:off x="10626272" y="2445431"/>
            <a:ext cx="768349"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0" name="Oval 11"/>
          <p:cNvSpPr>
            <a:spLocks noChangeArrowheads="1"/>
          </p:cNvSpPr>
          <p:nvPr userDrawn="1"/>
        </p:nvSpPr>
        <p:spPr bwMode="black">
          <a:xfrm>
            <a:off x="10586056" y="1629457"/>
            <a:ext cx="846667"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1" name="Freeform 12"/>
          <p:cNvSpPr>
            <a:spLocks/>
          </p:cNvSpPr>
          <p:nvPr userDrawn="1"/>
        </p:nvSpPr>
        <p:spPr bwMode="black">
          <a:xfrm>
            <a:off x="779539" y="2410507"/>
            <a:ext cx="3746500"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sz="1800"/>
          </a:p>
        </p:txBody>
      </p:sp>
    </p:spTree>
    <p:extLst>
      <p:ext uri="{BB962C8B-B14F-4D97-AF65-F5344CB8AC3E}">
        <p14:creationId xmlns:p14="http://schemas.microsoft.com/office/powerpoint/2010/main" val="83788049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1245713" y="1721284"/>
            <a:ext cx="990996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53592996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90F9F89-1AAA-A44D-A074-2FF00A732B28}"/>
              </a:ext>
            </a:extLst>
          </p:cNvPr>
          <p:cNvSpPr>
            <a:spLocks noGrp="1"/>
          </p:cNvSpPr>
          <p:nvPr>
            <p:ph type="sldNum" sz="quarter" idx="10"/>
          </p:nvPr>
        </p:nvSpPr>
        <p:spPr/>
        <p:txBody>
          <a:bodyPr/>
          <a:lstStyle/>
          <a:p>
            <a:fld id="{7D0A3693-5CB6-4B45-8859-D19B56E87773}" type="slidenum">
              <a:rPr lang="en-FI" smtClean="0"/>
              <a:pPr/>
              <a:t>‹#›</a:t>
            </a:fld>
            <a:endParaRPr lang="en-FI"/>
          </a:p>
        </p:txBody>
      </p:sp>
      <p:sp>
        <p:nvSpPr>
          <p:cNvPr id="9" name="Title 1">
            <a:extLst>
              <a:ext uri="{FF2B5EF4-FFF2-40B4-BE49-F238E27FC236}">
                <a16:creationId xmlns:a16="http://schemas.microsoft.com/office/drawing/2014/main" id="{98E0F1B4-0054-F144-BBE0-FA9FDA0B551A}"/>
              </a:ext>
            </a:extLst>
          </p:cNvPr>
          <p:cNvSpPr>
            <a:spLocks noGrp="1"/>
          </p:cNvSpPr>
          <p:nvPr>
            <p:ph type="title"/>
          </p:nvPr>
        </p:nvSpPr>
        <p:spPr>
          <a:xfrm>
            <a:off x="735875" y="615497"/>
            <a:ext cx="9306129" cy="999217"/>
          </a:xfrm>
        </p:spPr>
        <p:txBody>
          <a:bodyPr anchor="t">
            <a:normAutofit/>
          </a:bodyPr>
          <a:lstStyle>
            <a:lvl1pPr>
              <a:lnSpc>
                <a:spcPts val="3600"/>
              </a:lnSpc>
              <a:defRPr sz="3600" b="1" i="0">
                <a:latin typeface="+mn-lt"/>
                <a:cs typeface="Poppins" pitchFamily="2" charset="77"/>
              </a:defRPr>
            </a:lvl1pPr>
          </a:lstStyle>
          <a:p>
            <a:r>
              <a:rPr lang="en-GB" dirty="0"/>
              <a:t>Click to edit Master title style</a:t>
            </a:r>
            <a:endParaRPr lang="en-FI" dirty="0"/>
          </a:p>
        </p:txBody>
      </p:sp>
      <p:sp>
        <p:nvSpPr>
          <p:cNvPr id="10" name="Text Placeholder 4">
            <a:extLst>
              <a:ext uri="{FF2B5EF4-FFF2-40B4-BE49-F238E27FC236}">
                <a16:creationId xmlns:a16="http://schemas.microsoft.com/office/drawing/2014/main" id="{33929152-2197-1345-A5AE-F257CFD5B30D}"/>
              </a:ext>
            </a:extLst>
          </p:cNvPr>
          <p:cNvSpPr>
            <a:spLocks noGrp="1"/>
          </p:cNvSpPr>
          <p:nvPr>
            <p:ph type="body" sz="quarter" idx="11"/>
          </p:nvPr>
        </p:nvSpPr>
        <p:spPr>
          <a:xfrm>
            <a:off x="1245713" y="1721284"/>
            <a:ext cx="485028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Text Placeholder 4">
            <a:extLst>
              <a:ext uri="{FF2B5EF4-FFF2-40B4-BE49-F238E27FC236}">
                <a16:creationId xmlns:a16="http://schemas.microsoft.com/office/drawing/2014/main" id="{A9C6CF21-D31B-2342-85CD-315CE3D2CB76}"/>
              </a:ext>
            </a:extLst>
          </p:cNvPr>
          <p:cNvSpPr>
            <a:spLocks noGrp="1"/>
          </p:cNvSpPr>
          <p:nvPr>
            <p:ph type="body" sz="quarter" idx="12"/>
          </p:nvPr>
        </p:nvSpPr>
        <p:spPr>
          <a:xfrm>
            <a:off x="6198713" y="1721284"/>
            <a:ext cx="4850287" cy="4521219"/>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Tree>
    <p:extLst>
      <p:ext uri="{BB962C8B-B14F-4D97-AF65-F5344CB8AC3E}">
        <p14:creationId xmlns:p14="http://schemas.microsoft.com/office/powerpoint/2010/main" val="2723736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image" Target="../media/image21.svg"/><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image" Target="../media/image5.png"/><Relationship Id="rId5" Type="http://schemas.openxmlformats.org/officeDocument/2006/relationships/slideLayout" Target="../slideLayouts/slideLayout122.xml"/><Relationship Id="rId10" Type="http://schemas.openxmlformats.org/officeDocument/2006/relationships/theme" Target="../theme/theme10.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image" Target="../media/image21.svg"/><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image" Target="../media/image5.png"/><Relationship Id="rId5" Type="http://schemas.openxmlformats.org/officeDocument/2006/relationships/slideLayout" Target="../slideLayouts/slideLayout131.xml"/><Relationship Id="rId10" Type="http://schemas.openxmlformats.org/officeDocument/2006/relationships/theme" Target="../theme/theme11.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38.xml"/><Relationship Id="rId7" Type="http://schemas.openxmlformats.org/officeDocument/2006/relationships/theme" Target="../theme/theme1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9.xml"/><Relationship Id="rId13" Type="http://schemas.openxmlformats.org/officeDocument/2006/relationships/slideLayout" Target="../slideLayouts/slideLayout154.xml"/><Relationship Id="rId18" Type="http://schemas.openxmlformats.org/officeDocument/2006/relationships/slideLayout" Target="../slideLayouts/slideLayout159.xml"/><Relationship Id="rId26" Type="http://schemas.openxmlformats.org/officeDocument/2006/relationships/slideLayout" Target="../slideLayouts/slideLayout167.xml"/><Relationship Id="rId3" Type="http://schemas.openxmlformats.org/officeDocument/2006/relationships/slideLayout" Target="../slideLayouts/slideLayout144.xml"/><Relationship Id="rId21" Type="http://schemas.openxmlformats.org/officeDocument/2006/relationships/slideLayout" Target="../slideLayouts/slideLayout162.xml"/><Relationship Id="rId7" Type="http://schemas.openxmlformats.org/officeDocument/2006/relationships/slideLayout" Target="../slideLayouts/slideLayout148.xml"/><Relationship Id="rId12" Type="http://schemas.openxmlformats.org/officeDocument/2006/relationships/slideLayout" Target="../slideLayouts/slideLayout153.xml"/><Relationship Id="rId17" Type="http://schemas.openxmlformats.org/officeDocument/2006/relationships/slideLayout" Target="../slideLayouts/slideLayout158.xml"/><Relationship Id="rId25" Type="http://schemas.openxmlformats.org/officeDocument/2006/relationships/slideLayout" Target="../slideLayouts/slideLayout166.xml"/><Relationship Id="rId2" Type="http://schemas.openxmlformats.org/officeDocument/2006/relationships/slideLayout" Target="../slideLayouts/slideLayout143.xml"/><Relationship Id="rId16" Type="http://schemas.openxmlformats.org/officeDocument/2006/relationships/slideLayout" Target="../slideLayouts/slideLayout157.xml"/><Relationship Id="rId20" Type="http://schemas.openxmlformats.org/officeDocument/2006/relationships/slideLayout" Target="../slideLayouts/slideLayout161.xml"/><Relationship Id="rId29" Type="http://schemas.openxmlformats.org/officeDocument/2006/relationships/slideLayout" Target="../slideLayouts/slideLayout170.xml"/><Relationship Id="rId1" Type="http://schemas.openxmlformats.org/officeDocument/2006/relationships/slideLayout" Target="../slideLayouts/slideLayout142.xml"/><Relationship Id="rId6" Type="http://schemas.openxmlformats.org/officeDocument/2006/relationships/slideLayout" Target="../slideLayouts/slideLayout147.xml"/><Relationship Id="rId11" Type="http://schemas.openxmlformats.org/officeDocument/2006/relationships/slideLayout" Target="../slideLayouts/slideLayout152.xml"/><Relationship Id="rId24" Type="http://schemas.openxmlformats.org/officeDocument/2006/relationships/slideLayout" Target="../slideLayouts/slideLayout165.xml"/><Relationship Id="rId5" Type="http://schemas.openxmlformats.org/officeDocument/2006/relationships/slideLayout" Target="../slideLayouts/slideLayout146.xml"/><Relationship Id="rId15" Type="http://schemas.openxmlformats.org/officeDocument/2006/relationships/slideLayout" Target="../slideLayouts/slideLayout156.xml"/><Relationship Id="rId23" Type="http://schemas.openxmlformats.org/officeDocument/2006/relationships/slideLayout" Target="../slideLayouts/slideLayout164.xml"/><Relationship Id="rId28" Type="http://schemas.openxmlformats.org/officeDocument/2006/relationships/slideLayout" Target="../slideLayouts/slideLayout169.xml"/><Relationship Id="rId10" Type="http://schemas.openxmlformats.org/officeDocument/2006/relationships/slideLayout" Target="../slideLayouts/slideLayout151.xml"/><Relationship Id="rId19" Type="http://schemas.openxmlformats.org/officeDocument/2006/relationships/slideLayout" Target="../slideLayouts/slideLayout160.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14" Type="http://schemas.openxmlformats.org/officeDocument/2006/relationships/slideLayout" Target="../slideLayouts/slideLayout155.xml"/><Relationship Id="rId22" Type="http://schemas.openxmlformats.org/officeDocument/2006/relationships/slideLayout" Target="../slideLayouts/slideLayout163.xml"/><Relationship Id="rId27" Type="http://schemas.openxmlformats.org/officeDocument/2006/relationships/slideLayout" Target="../slideLayouts/slideLayout168.xml"/><Relationship Id="rId30"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8.xml"/><Relationship Id="rId13" Type="http://schemas.openxmlformats.org/officeDocument/2006/relationships/slideLayout" Target="../slideLayouts/slideLayout183.xml"/><Relationship Id="rId18" Type="http://schemas.openxmlformats.org/officeDocument/2006/relationships/slideLayout" Target="../slideLayouts/slideLayout188.xml"/><Relationship Id="rId3" Type="http://schemas.openxmlformats.org/officeDocument/2006/relationships/slideLayout" Target="../slideLayouts/slideLayout173.xml"/><Relationship Id="rId21" Type="http://schemas.openxmlformats.org/officeDocument/2006/relationships/slideLayout" Target="../slideLayouts/slideLayout191.xml"/><Relationship Id="rId7" Type="http://schemas.openxmlformats.org/officeDocument/2006/relationships/slideLayout" Target="../slideLayouts/slideLayout177.xml"/><Relationship Id="rId12" Type="http://schemas.openxmlformats.org/officeDocument/2006/relationships/slideLayout" Target="../slideLayouts/slideLayout182.xml"/><Relationship Id="rId17" Type="http://schemas.openxmlformats.org/officeDocument/2006/relationships/slideLayout" Target="../slideLayouts/slideLayout187.xml"/><Relationship Id="rId2" Type="http://schemas.openxmlformats.org/officeDocument/2006/relationships/slideLayout" Target="../slideLayouts/slideLayout172.xml"/><Relationship Id="rId16" Type="http://schemas.openxmlformats.org/officeDocument/2006/relationships/slideLayout" Target="../slideLayouts/slideLayout186.xml"/><Relationship Id="rId20" Type="http://schemas.openxmlformats.org/officeDocument/2006/relationships/slideLayout" Target="../slideLayouts/slideLayout190.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5" Type="http://schemas.openxmlformats.org/officeDocument/2006/relationships/slideLayout" Target="../slideLayouts/slideLayout185.xml"/><Relationship Id="rId23" Type="http://schemas.openxmlformats.org/officeDocument/2006/relationships/theme" Target="../theme/theme14.xml"/><Relationship Id="rId10" Type="http://schemas.openxmlformats.org/officeDocument/2006/relationships/slideLayout" Target="../slideLayouts/slideLayout180.xml"/><Relationship Id="rId19" Type="http://schemas.openxmlformats.org/officeDocument/2006/relationships/slideLayout" Target="../slideLayouts/slideLayout189.xml"/><Relationship Id="rId4" Type="http://schemas.openxmlformats.org/officeDocument/2006/relationships/slideLayout" Target="../slideLayouts/slideLayout174.xml"/><Relationship Id="rId9" Type="http://schemas.openxmlformats.org/officeDocument/2006/relationships/slideLayout" Target="../slideLayouts/slideLayout179.xml"/><Relationship Id="rId14" Type="http://schemas.openxmlformats.org/officeDocument/2006/relationships/slideLayout" Target="../slideLayouts/slideLayout184.xml"/><Relationship Id="rId22" Type="http://schemas.openxmlformats.org/officeDocument/2006/relationships/slideLayout" Target="../slideLayouts/slideLayout19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2.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8.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6.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image" Target="../media/image6.sv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image" Target="../media/image8.png"/><Relationship Id="rId5" Type="http://schemas.openxmlformats.org/officeDocument/2006/relationships/slideLayout" Target="../slideLayouts/slideLayout46.xml"/><Relationship Id="rId10" Type="http://schemas.openxmlformats.org/officeDocument/2006/relationships/theme" Target="../theme/theme4.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image" Target="../media/image13.svg"/><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image" Target="../media/image12.png"/><Relationship Id="rId5" Type="http://schemas.openxmlformats.org/officeDocument/2006/relationships/slideLayout" Target="../slideLayouts/slideLayout66.xml"/><Relationship Id="rId10" Type="http://schemas.openxmlformats.org/officeDocument/2006/relationships/theme" Target="../theme/theme6.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theme" Target="../theme/theme7.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image" Target="../media/image6.svg"/><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image" Target="../media/image8.png"/><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theme" Target="../theme/theme8.xml"/><Relationship Id="rId5" Type="http://schemas.openxmlformats.org/officeDocument/2006/relationships/slideLayout" Target="../slideLayouts/slideLayout10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image" Target="../media/image6.svg"/><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image" Target="../media/image8.png"/><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theme" Target="../theme/theme9.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384630"/>
            <a:ext cx="10972800" cy="1028147"/>
          </a:xfrm>
          <a:prstGeom prst="rect">
            <a:avLst/>
          </a:prstGeom>
        </p:spPr>
        <p:txBody>
          <a:bodyPr vert="horz" lIns="91440" tIns="45720" rIns="91440" bIns="45720" rtlCol="0" anchor="t" anchorCtr="0">
            <a:no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609600" y="1670400"/>
            <a:ext cx="10972800" cy="4457020"/>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609600" y="6467475"/>
            <a:ext cx="1357941" cy="284765"/>
          </a:xfrm>
          <a:prstGeom prst="rect">
            <a:avLst/>
          </a:prstGeom>
        </p:spPr>
        <p:txBody>
          <a:bodyPr vert="horz" lIns="91440" tIns="45720" rIns="91440" bIns="45720" rtlCol="0" anchor="ctr"/>
          <a:lstStyle>
            <a:lvl1pPr algn="l">
              <a:defRPr sz="1100">
                <a:solidFill>
                  <a:srgbClr val="6A6E73"/>
                </a:solidFill>
                <a:latin typeface="+mn-lt"/>
              </a:defRPr>
            </a:lvl1pPr>
          </a:lstStyle>
          <a:p>
            <a:fld id="{F37AA8EB-25B6-461A-979D-5E96062EA417}" type="datetime1">
              <a:rPr lang="fi-FI" smtClean="0"/>
              <a:pPr/>
              <a:t>22.9.2022</a:t>
            </a:fld>
            <a:endParaRPr lang="fi-FI" dirty="0"/>
          </a:p>
        </p:txBody>
      </p:sp>
      <p:sp>
        <p:nvSpPr>
          <p:cNvPr id="5" name="Alatunnisteen paikkamerkki 4"/>
          <p:cNvSpPr>
            <a:spLocks noGrp="1"/>
          </p:cNvSpPr>
          <p:nvPr>
            <p:ph type="ftr" sz="quarter" idx="3"/>
          </p:nvPr>
        </p:nvSpPr>
        <p:spPr>
          <a:xfrm>
            <a:off x="7344139" y="6467475"/>
            <a:ext cx="2976331" cy="284765"/>
          </a:xfrm>
          <a:prstGeom prst="rect">
            <a:avLst/>
          </a:prstGeom>
        </p:spPr>
        <p:txBody>
          <a:bodyPr vert="horz" lIns="91440" tIns="45720" rIns="91440" bIns="45720" rtlCol="0" anchor="ctr"/>
          <a:lstStyle>
            <a:lvl1pPr algn="r">
              <a:defRPr sz="1100">
                <a:solidFill>
                  <a:srgbClr val="6A6E73"/>
                </a:solidFill>
                <a:latin typeface="+mn-lt"/>
              </a:defRPr>
            </a:lvl1pPr>
          </a:lstStyle>
          <a:p>
            <a:r>
              <a:rPr lang="fi-FI"/>
              <a:t>mielenterveysseura.fi</a:t>
            </a:r>
          </a:p>
        </p:txBody>
      </p:sp>
      <p:sp>
        <p:nvSpPr>
          <p:cNvPr id="6" name="Dian numeron paikkamerkki 5"/>
          <p:cNvSpPr>
            <a:spLocks noGrp="1"/>
          </p:cNvSpPr>
          <p:nvPr>
            <p:ph type="sldNum" sz="quarter" idx="4"/>
          </p:nvPr>
        </p:nvSpPr>
        <p:spPr>
          <a:xfrm>
            <a:off x="1967542" y="6467475"/>
            <a:ext cx="1294837" cy="284765"/>
          </a:xfrm>
          <a:prstGeom prst="rect">
            <a:avLst/>
          </a:prstGeom>
        </p:spPr>
        <p:txBody>
          <a:bodyPr vert="horz" lIns="91440" tIns="45720" rIns="91440" bIns="45720" rtlCol="0" anchor="ctr"/>
          <a:lstStyle>
            <a:lvl1pPr algn="l">
              <a:defRPr sz="1100">
                <a:solidFill>
                  <a:srgbClr val="6A6E73"/>
                </a:solidFill>
                <a:latin typeface="+mn-lt"/>
              </a:defRPr>
            </a:lvl1pPr>
          </a:lstStyle>
          <a:p>
            <a:fld id="{29F13F21-89A0-4E12-8E58-753F65C13159}" type="slidenum">
              <a:rPr lang="fi-FI" smtClean="0"/>
              <a:pPr/>
              <a:t>‹#›</a:t>
            </a:fld>
            <a:endParaRPr lang="fi-FI" dirty="0"/>
          </a:p>
        </p:txBody>
      </p:sp>
      <p:grpSp>
        <p:nvGrpSpPr>
          <p:cNvPr id="7" name="Ryhmä 6"/>
          <p:cNvGrpSpPr/>
          <p:nvPr/>
        </p:nvGrpSpPr>
        <p:grpSpPr bwMode="black">
          <a:xfrm>
            <a:off x="10839513" y="6527006"/>
            <a:ext cx="631633" cy="152857"/>
            <a:chOff x="584654" y="1629456"/>
            <a:chExt cx="7989888" cy="2578100"/>
          </a:xfrm>
        </p:grpSpPr>
        <p:sp>
          <p:nvSpPr>
            <p:cNvPr id="17"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8"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19"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0" name="Oval 9"/>
            <p:cNvSpPr>
              <a:spLocks noChangeArrowheads="1"/>
            </p:cNvSpPr>
            <p:nvPr userDrawn="1"/>
          </p:nvSpPr>
          <p:spPr bwMode="black">
            <a:xfrm>
              <a:off x="3819979" y="1629456"/>
              <a:ext cx="633412"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1"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2" name="Oval 11"/>
            <p:cNvSpPr>
              <a:spLocks noChangeArrowheads="1"/>
            </p:cNvSpPr>
            <p:nvPr userDrawn="1"/>
          </p:nvSpPr>
          <p:spPr bwMode="black">
            <a:xfrm>
              <a:off x="7939542" y="1629456"/>
              <a:ext cx="635000"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sp>
          <p:nvSpPr>
            <p:cNvPr id="23"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800"/>
            </a:p>
          </p:txBody>
        </p:sp>
      </p:grpSp>
    </p:spTree>
    <p:extLst>
      <p:ext uri="{BB962C8B-B14F-4D97-AF65-F5344CB8AC3E}">
        <p14:creationId xmlns:p14="http://schemas.microsoft.com/office/powerpoint/2010/main" val="34555592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977" r:id="rId23"/>
    <p:sldLayoutId id="2147483978" r:id="rId24"/>
    <p:sldLayoutId id="2147484003" r:id="rId25"/>
  </p:sldLayoutIdLst>
  <p:hf hdr="0"/>
  <p:txStyles>
    <p:titleStyle>
      <a:lvl1pPr algn="l" defTabSz="914400" rtl="0" eaLnBrk="1" latinLnBrk="0" hangingPunct="1">
        <a:spcBef>
          <a:spcPct val="0"/>
        </a:spcBef>
        <a:buNone/>
        <a:defRPr sz="3200" b="1" kern="1200" cap="none" spc="0" baseline="0">
          <a:solidFill>
            <a:srgbClr val="00E13C"/>
          </a:solidFill>
          <a:latin typeface="+mj-lt"/>
          <a:ea typeface="+mj-ea"/>
          <a:cs typeface="+mj-cs"/>
        </a:defRPr>
      </a:lvl1pPr>
    </p:titleStyle>
    <p:bodyStyle>
      <a:lvl1pPr marL="269875" indent="-269875"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1pPr>
      <a:lvl2pPr marL="541338" indent="-271463"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2pPr>
      <a:lvl3pPr marL="811213" indent="-269875"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3pPr>
      <a:lvl4pPr marL="1081088" indent="-269875"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4pPr>
      <a:lvl5pPr marL="1339850" indent="-258763"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8353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I"/>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7" name="Graphic 6">
            <a:extLst>
              <a:ext uri="{FF2B5EF4-FFF2-40B4-BE49-F238E27FC236}">
                <a16:creationId xmlns:a16="http://schemas.microsoft.com/office/drawing/2014/main" id="{EC5DBAF5-F340-E345-B06A-CACC2D3A45EA}"/>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20E8C2D9-2837-C046-ACD4-D74C9F2D7B19}"/>
              </a:ext>
            </a:extLst>
          </p:cNvPr>
          <p:cNvSpPr txBox="1"/>
          <p:nvPr userDrawn="1"/>
        </p:nvSpPr>
        <p:spPr>
          <a:xfrm>
            <a:off x="11687902" y="6385674"/>
            <a:ext cx="416416" cy="307777"/>
          </a:xfrm>
          <a:prstGeom prst="rect">
            <a:avLst/>
          </a:prstGeom>
          <a:noFill/>
        </p:spPr>
        <p:txBody>
          <a:bodyPr wrap="square" rtlCol="0">
            <a:spAutoFit/>
          </a:bodyPr>
          <a:lstStyle/>
          <a:p>
            <a:r>
              <a:rPr lang="en-FI" sz="1400" b="1" i="0">
                <a:solidFill>
                  <a:schemeClr val="bg1"/>
                </a:solidFill>
                <a:latin typeface="Georgia" panose="02040502050405020303" pitchFamily="18" charset="0"/>
                <a:cs typeface="Poppins SemiBold" pitchFamily="2" charset="77"/>
              </a:rPr>
              <a:t>.fi</a:t>
            </a:r>
          </a:p>
        </p:txBody>
      </p:sp>
      <p:sp>
        <p:nvSpPr>
          <p:cNvPr id="9" name="Slide Number Placeholder 5">
            <a:extLst>
              <a:ext uri="{FF2B5EF4-FFF2-40B4-BE49-F238E27FC236}">
                <a16:creationId xmlns:a16="http://schemas.microsoft.com/office/drawing/2014/main" id="{0819ABA4-F705-1E45-9F57-2C9D2EB1050C}"/>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bg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3466121497"/>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Lst>
  <p:hf hdr="0"/>
  <p:txStyles>
    <p:titleStyle>
      <a:lvl1pPr algn="l" defTabSz="914400" rtl="0" eaLnBrk="1" latinLnBrk="0" hangingPunct="1">
        <a:lnSpc>
          <a:spcPct val="90000"/>
        </a:lnSpc>
        <a:spcBef>
          <a:spcPct val="0"/>
        </a:spcBef>
        <a:buNone/>
        <a:defRPr sz="3600" b="1" i="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bg1"/>
        </a:buClr>
        <a:buSzPct val="120000"/>
        <a:buFont typeface="Arial" panose="020B0604020202020204" pitchFamily="34" charset="0"/>
        <a:buChar char="•"/>
        <a:defRPr sz="2400" b="0" i="0" kern="1200">
          <a:solidFill>
            <a:schemeClr val="bg1"/>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2000" b="0" i="0" kern="1200">
          <a:solidFill>
            <a:schemeClr val="bg1"/>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Clr>
          <a:schemeClr val="bg1"/>
        </a:buClr>
        <a:buSzPct val="120000"/>
        <a:buFont typeface="Arial" panose="020B0604020202020204" pitchFamily="34" charset="0"/>
        <a:buChar char="•"/>
        <a:defRPr sz="1800" b="0" i="0" kern="1200">
          <a:solidFill>
            <a:schemeClr val="bg1"/>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a:solidFill>
            <a:schemeClr val="bg1"/>
          </a:solidFill>
          <a:latin typeface="Georgia" panose="02040502050405020303" pitchFamily="18" charset="0"/>
          <a:ea typeface="+mn-ea"/>
          <a:cs typeface="+mn-cs"/>
        </a:defRPr>
      </a:lvl4pPr>
      <a:lvl5pPr marL="2114550" indent="-28575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57575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I"/>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7" name="Graphic 6">
            <a:extLst>
              <a:ext uri="{FF2B5EF4-FFF2-40B4-BE49-F238E27FC236}">
                <a16:creationId xmlns:a16="http://schemas.microsoft.com/office/drawing/2014/main" id="{EC5DBAF5-F340-E345-B06A-CACC2D3A45EA}"/>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20E8C2D9-2837-C046-ACD4-D74C9F2D7B19}"/>
              </a:ext>
            </a:extLst>
          </p:cNvPr>
          <p:cNvSpPr txBox="1"/>
          <p:nvPr userDrawn="1"/>
        </p:nvSpPr>
        <p:spPr>
          <a:xfrm>
            <a:off x="11687902" y="6385674"/>
            <a:ext cx="416416" cy="307777"/>
          </a:xfrm>
          <a:prstGeom prst="rect">
            <a:avLst/>
          </a:prstGeom>
          <a:noFill/>
        </p:spPr>
        <p:txBody>
          <a:bodyPr wrap="square" rtlCol="0">
            <a:spAutoFit/>
          </a:bodyPr>
          <a:lstStyle/>
          <a:p>
            <a:r>
              <a:rPr lang="en-FI" sz="1400" b="1" i="0">
                <a:solidFill>
                  <a:schemeClr val="bg1"/>
                </a:solidFill>
                <a:latin typeface="Georgia" panose="02040502050405020303" pitchFamily="18" charset="0"/>
                <a:cs typeface="Poppins SemiBold" pitchFamily="2" charset="77"/>
              </a:rPr>
              <a:t>.fi</a:t>
            </a:r>
          </a:p>
        </p:txBody>
      </p:sp>
      <p:sp>
        <p:nvSpPr>
          <p:cNvPr id="9" name="Slide Number Placeholder 5">
            <a:extLst>
              <a:ext uri="{FF2B5EF4-FFF2-40B4-BE49-F238E27FC236}">
                <a16:creationId xmlns:a16="http://schemas.microsoft.com/office/drawing/2014/main" id="{0819ABA4-F705-1E45-9F57-2C9D2EB1050C}"/>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bg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1558435583"/>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Lst>
  <p:hf hdr="0"/>
  <p:txStyles>
    <p:titleStyle>
      <a:lvl1pPr algn="l" defTabSz="914400" rtl="0" eaLnBrk="1" latinLnBrk="0" hangingPunct="1">
        <a:lnSpc>
          <a:spcPct val="90000"/>
        </a:lnSpc>
        <a:spcBef>
          <a:spcPct val="0"/>
        </a:spcBef>
        <a:buNone/>
        <a:defRPr sz="3600" b="1" i="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00F700"/>
        </a:buClr>
        <a:buSzPct val="120000"/>
        <a:buFont typeface="Arial" panose="020B0604020202020204" pitchFamily="34" charset="0"/>
        <a:buChar char="•"/>
        <a:defRPr sz="2400" b="0" i="0" kern="1200">
          <a:solidFill>
            <a:schemeClr val="bg1"/>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rgbClr val="00F700"/>
        </a:buClr>
        <a:buSzPct val="120000"/>
        <a:buFont typeface="Arial" panose="020B0604020202020204" pitchFamily="34" charset="0"/>
        <a:buChar char="•"/>
        <a:defRPr sz="2000" b="0" i="0" kern="1200">
          <a:solidFill>
            <a:schemeClr val="bg1"/>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rgbClr val="00F700"/>
        </a:buClr>
        <a:buSzPct val="120000"/>
        <a:buFont typeface="Arial" panose="020B0604020202020204" pitchFamily="34" charset="0"/>
        <a:buChar char="•"/>
        <a:defRPr sz="1800" b="0" i="0" kern="1200">
          <a:solidFill>
            <a:schemeClr val="bg1"/>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rgbClr val="00F700"/>
        </a:buClr>
        <a:buSzPct val="120000"/>
        <a:buFont typeface="Arial" panose="020B0604020202020204" pitchFamily="34" charset="0"/>
        <a:buChar char="•"/>
        <a:defRPr sz="1600" b="0" i="0" kern="1200">
          <a:solidFill>
            <a:schemeClr val="bg1"/>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rgbClr val="00F700"/>
        </a:buClr>
        <a:buSzPct val="120000"/>
        <a:buFont typeface="Arial" panose="020B0604020202020204" pitchFamily="34" charset="0"/>
        <a:buChar char="•"/>
        <a:defRPr sz="1600" b="0" i="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9F2A7DB8-883C-6C4B-A102-820871E5D330}"/>
              </a:ext>
            </a:extLst>
          </p:cNvPr>
          <p:cNvSpPr>
            <a:spLocks noGrp="1"/>
          </p:cNvSpPr>
          <p:nvPr>
            <p:ph type="ftr" sz="quarter" idx="3"/>
          </p:nvPr>
        </p:nvSpPr>
        <p:spPr>
          <a:xfrm>
            <a:off x="7879080" y="6356349"/>
            <a:ext cx="4114800" cy="365125"/>
          </a:xfrm>
          <a:prstGeom prst="rect">
            <a:avLst/>
          </a:prstGeom>
        </p:spPr>
        <p:txBody>
          <a:bodyPr vert="horz" lIns="91440" tIns="45720" rIns="91440" bIns="45720" rtlCol="0" anchor="ctr"/>
          <a:lstStyle>
            <a:lvl1pPr algn="r">
              <a:defRPr sz="1200">
                <a:solidFill>
                  <a:schemeClr val="bg1"/>
                </a:solidFill>
                <a:latin typeface="+mn-lt"/>
              </a:defRPr>
            </a:lvl1pPr>
          </a:lstStyle>
          <a:p>
            <a:r>
              <a:rPr lang="en-GB"/>
              <a:t>Suomen Mielenterveys ry – Psykisk Hälsa Finland rf 
</a:t>
            </a:r>
            <a:endParaRPr lang="en-FI" dirty="0"/>
          </a:p>
        </p:txBody>
      </p:sp>
      <p:sp>
        <p:nvSpPr>
          <p:cNvPr id="4" name="Date Placeholder 3">
            <a:extLst>
              <a:ext uri="{FF2B5EF4-FFF2-40B4-BE49-F238E27FC236}">
                <a16:creationId xmlns:a16="http://schemas.microsoft.com/office/drawing/2014/main" id="{CCA831C7-2781-574B-9A0D-1D5595C18285}"/>
              </a:ext>
            </a:extLst>
          </p:cNvPr>
          <p:cNvSpPr>
            <a:spLocks noGrp="1"/>
          </p:cNvSpPr>
          <p:nvPr>
            <p:ph type="dt" sz="half" idx="2"/>
          </p:nvPr>
        </p:nvSpPr>
        <p:spPr>
          <a:xfrm>
            <a:off x="198120" y="6356350"/>
            <a:ext cx="891378" cy="365125"/>
          </a:xfrm>
          <a:prstGeom prst="rect">
            <a:avLst/>
          </a:prstGeom>
        </p:spPr>
        <p:txBody>
          <a:bodyPr vert="horz" lIns="91440" tIns="45720" rIns="91440" bIns="45720" rtlCol="0" anchor="ctr"/>
          <a:lstStyle>
            <a:lvl1pPr algn="l">
              <a:defRPr sz="1200">
                <a:solidFill>
                  <a:schemeClr val="bg1"/>
                </a:solidFill>
                <a:latin typeface="+mn-lt"/>
              </a:defRPr>
            </a:lvl1pPr>
          </a:lstStyle>
          <a:p>
            <a:fld id="{F03E8214-EF4A-1B4F-ABCC-4695E766E218}" type="datetime1">
              <a:rPr lang="fi-FI" smtClean="0"/>
              <a:t>22.9.2022</a:t>
            </a:fld>
            <a:endParaRPr lang="en-FI" dirty="0"/>
          </a:p>
        </p:txBody>
      </p:sp>
    </p:spTree>
    <p:extLst>
      <p:ext uri="{BB962C8B-B14F-4D97-AF65-F5344CB8AC3E}">
        <p14:creationId xmlns:p14="http://schemas.microsoft.com/office/powerpoint/2010/main" val="547067510"/>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457200"/>
            <a:ext cx="10972800" cy="955576"/>
          </a:xfrm>
          <a:prstGeom prst="rect">
            <a:avLst/>
          </a:prstGeom>
        </p:spPr>
        <p:txBody>
          <a:bodyPr vert="horz" lIns="91440" tIns="45720" rIns="91440" bIns="45720" rtlCol="0" anchor="t" anchorCtr="0">
            <a:noAutofit/>
          </a:bodyPr>
          <a:lstStyle/>
          <a:p>
            <a:r>
              <a:rPr lang="fi-FI"/>
              <a:t>Muokkaa </a:t>
            </a:r>
            <a:r>
              <a:rPr lang="fi-FI" err="1"/>
              <a:t>perustyyl</a:t>
            </a:r>
            <a:r>
              <a:rPr lang="fi-FI"/>
              <a:t>. </a:t>
            </a:r>
            <a:r>
              <a:rPr lang="fi-FI" err="1"/>
              <a:t>napsautt</a:t>
            </a:r>
            <a:r>
              <a:rPr lang="fi-FI"/>
              <a:t>.</a:t>
            </a:r>
          </a:p>
        </p:txBody>
      </p:sp>
      <p:sp>
        <p:nvSpPr>
          <p:cNvPr id="3" name="Tekstin paikkamerkki 2"/>
          <p:cNvSpPr>
            <a:spLocks noGrp="1"/>
          </p:cNvSpPr>
          <p:nvPr>
            <p:ph type="body" idx="1"/>
          </p:nvPr>
        </p:nvSpPr>
        <p:spPr>
          <a:xfrm>
            <a:off x="609600" y="1670400"/>
            <a:ext cx="10972800" cy="445702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09600" y="6495692"/>
            <a:ext cx="1357941" cy="265293"/>
          </a:xfrm>
          <a:prstGeom prst="rect">
            <a:avLst/>
          </a:prstGeom>
        </p:spPr>
        <p:txBody>
          <a:bodyPr vert="horz" lIns="91440" tIns="45720" rIns="91440" bIns="45720" rtlCol="0" anchor="ctr"/>
          <a:lstStyle>
            <a:lvl1pPr algn="l">
              <a:defRPr sz="1100">
                <a:solidFill>
                  <a:schemeClr val="tx2"/>
                </a:solidFill>
                <a:latin typeface="+mn-lt"/>
              </a:defRPr>
            </a:lvl1pPr>
          </a:lstStyle>
          <a:p>
            <a:fld id="{C1F327FC-69F5-461D-8496-75C660C7DF94}" type="datetime1">
              <a:rPr lang="fi-FI" smtClean="0"/>
              <a:t>22.9.2022</a:t>
            </a:fld>
            <a:endParaRPr lang="fi-FI"/>
          </a:p>
        </p:txBody>
      </p:sp>
      <p:sp>
        <p:nvSpPr>
          <p:cNvPr id="5" name="Alatunnisteen paikkamerkki 4"/>
          <p:cNvSpPr>
            <a:spLocks noGrp="1"/>
          </p:cNvSpPr>
          <p:nvPr>
            <p:ph type="ftr" sz="quarter" idx="3"/>
          </p:nvPr>
        </p:nvSpPr>
        <p:spPr>
          <a:xfrm>
            <a:off x="7344139" y="6495692"/>
            <a:ext cx="2976331" cy="265293"/>
          </a:xfrm>
          <a:prstGeom prst="rect">
            <a:avLst/>
          </a:prstGeom>
        </p:spPr>
        <p:txBody>
          <a:bodyPr vert="horz" lIns="91440" tIns="45720" rIns="91440" bIns="45720" rtlCol="0" anchor="ctr"/>
          <a:lstStyle>
            <a:lvl1pPr algn="r">
              <a:defRPr sz="1100">
                <a:solidFill>
                  <a:schemeClr val="tx2"/>
                </a:solidFill>
                <a:latin typeface="+mn-lt"/>
              </a:defRPr>
            </a:lvl1pPr>
          </a:lstStyle>
          <a:p>
            <a:r>
              <a:rPr lang="fi-FI"/>
              <a:t>mieli.fi</a:t>
            </a:r>
          </a:p>
        </p:txBody>
      </p:sp>
      <p:sp>
        <p:nvSpPr>
          <p:cNvPr id="6" name="Dian numeron paikkamerkki 5"/>
          <p:cNvSpPr>
            <a:spLocks noGrp="1"/>
          </p:cNvSpPr>
          <p:nvPr>
            <p:ph type="sldNum" sz="quarter" idx="4"/>
          </p:nvPr>
        </p:nvSpPr>
        <p:spPr>
          <a:xfrm>
            <a:off x="2416115" y="6495692"/>
            <a:ext cx="1294837" cy="265293"/>
          </a:xfrm>
          <a:prstGeom prst="rect">
            <a:avLst/>
          </a:prstGeom>
        </p:spPr>
        <p:txBody>
          <a:bodyPr vert="horz" lIns="91440" tIns="45720" rIns="91440" bIns="45720" rtlCol="0" anchor="ctr"/>
          <a:lstStyle>
            <a:lvl1pPr algn="l">
              <a:defRPr sz="1100">
                <a:solidFill>
                  <a:schemeClr val="tx2"/>
                </a:solidFill>
                <a:latin typeface="+mn-lt"/>
              </a:defRPr>
            </a:lvl1pPr>
          </a:lstStyle>
          <a:p>
            <a:fld id="{29F13F21-89A0-4E12-8E58-753F65C13159}" type="slidenum">
              <a:rPr lang="fi-FI" smtClean="0"/>
              <a:pPr/>
              <a:t>‹#›</a:t>
            </a:fld>
            <a:endParaRPr lang="fi-FI"/>
          </a:p>
        </p:txBody>
      </p:sp>
      <p:grpSp>
        <p:nvGrpSpPr>
          <p:cNvPr id="7" name="Ryhmä 6"/>
          <p:cNvGrpSpPr/>
          <p:nvPr/>
        </p:nvGrpSpPr>
        <p:grpSpPr bwMode="black">
          <a:xfrm>
            <a:off x="10839513" y="6527006"/>
            <a:ext cx="631633" cy="152857"/>
            <a:chOff x="584654" y="1629456"/>
            <a:chExt cx="7989888" cy="2578100"/>
          </a:xfrm>
          <a:solidFill>
            <a:srgbClr val="00FF3C"/>
          </a:solidFill>
        </p:grpSpPr>
        <p:sp>
          <p:nvSpPr>
            <p:cNvPr id="17"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18"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19"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20" name="Oval 9"/>
            <p:cNvSpPr>
              <a:spLocks noChangeArrowheads="1"/>
            </p:cNvSpPr>
            <p:nvPr userDrawn="1"/>
          </p:nvSpPr>
          <p:spPr bwMode="black">
            <a:xfrm>
              <a:off x="3819979" y="1629456"/>
              <a:ext cx="633412"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21"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22" name="Oval 11"/>
            <p:cNvSpPr>
              <a:spLocks noChangeArrowheads="1"/>
            </p:cNvSpPr>
            <p:nvPr userDrawn="1"/>
          </p:nvSpPr>
          <p:spPr bwMode="black">
            <a:xfrm>
              <a:off x="7939542" y="1629456"/>
              <a:ext cx="635000"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23"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grpSp>
    </p:spTree>
    <p:extLst>
      <p:ext uri="{BB962C8B-B14F-4D97-AF65-F5344CB8AC3E}">
        <p14:creationId xmlns:p14="http://schemas.microsoft.com/office/powerpoint/2010/main" val="4068024287"/>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60" r:id="rId13"/>
    <p:sldLayoutId id="2147483961" r:id="rId14"/>
    <p:sldLayoutId id="2147483962" r:id="rId15"/>
    <p:sldLayoutId id="2147483963" r:id="rId16"/>
    <p:sldLayoutId id="2147483964" r:id="rId17"/>
    <p:sldLayoutId id="2147483965" r:id="rId18"/>
    <p:sldLayoutId id="2147483966" r:id="rId19"/>
    <p:sldLayoutId id="2147483967" r:id="rId20"/>
    <p:sldLayoutId id="2147483968" r:id="rId21"/>
    <p:sldLayoutId id="2147483969" r:id="rId22"/>
    <p:sldLayoutId id="2147483970" r:id="rId23"/>
    <p:sldLayoutId id="2147483971" r:id="rId24"/>
    <p:sldLayoutId id="2147483972" r:id="rId25"/>
    <p:sldLayoutId id="2147483973" r:id="rId26"/>
    <p:sldLayoutId id="2147483974" r:id="rId27"/>
    <p:sldLayoutId id="2147483975" r:id="rId28"/>
    <p:sldLayoutId id="2147483976" r:id="rId29"/>
  </p:sldLayoutIdLst>
  <p:hf hdr="0"/>
  <p:txStyles>
    <p:titleStyle>
      <a:lvl1pPr algn="l" defTabSz="914400" rtl="0" eaLnBrk="1" latinLnBrk="0" hangingPunct="1">
        <a:lnSpc>
          <a:spcPct val="90000"/>
        </a:lnSpc>
        <a:spcBef>
          <a:spcPct val="0"/>
        </a:spcBef>
        <a:buNone/>
        <a:defRPr sz="3200" b="1" kern="1200" cap="all" spc="0" baseline="0">
          <a:solidFill>
            <a:schemeClr val="tx2"/>
          </a:solidFill>
          <a:latin typeface="+mj-lt"/>
          <a:ea typeface="+mj-ea"/>
          <a:cs typeface="+mj-cs"/>
        </a:defRPr>
      </a:lvl1pPr>
    </p:titleStyle>
    <p:bodyStyle>
      <a:lvl1pPr marL="269875" indent="-269875" algn="l" defTabSz="914400" rtl="0" eaLnBrk="1" latinLnBrk="0" hangingPunct="1">
        <a:lnSpc>
          <a:spcPct val="120000"/>
        </a:lnSpc>
        <a:spcBef>
          <a:spcPts val="0"/>
        </a:spcBef>
        <a:buClr>
          <a:schemeClr val="bg2"/>
        </a:buClr>
        <a:buFont typeface="Arial" panose="020B0604020202020204" pitchFamily="34" charset="0"/>
        <a:buChar char="•"/>
        <a:defRPr sz="2400" kern="1200">
          <a:solidFill>
            <a:schemeClr val="tx2"/>
          </a:solidFill>
          <a:latin typeface="+mn-lt"/>
          <a:ea typeface="+mn-ea"/>
          <a:cs typeface="+mn-cs"/>
        </a:defRPr>
      </a:lvl1pPr>
      <a:lvl2pPr marL="541338" indent="-2714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2pPr>
      <a:lvl3pPr marL="811213"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3pPr>
      <a:lvl4pPr marL="1081088"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4pPr>
      <a:lvl5pPr marL="1339850" indent="-2587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384632"/>
            <a:ext cx="10972800" cy="1028147"/>
          </a:xfrm>
          <a:prstGeom prst="rect">
            <a:avLst/>
          </a:prstGeom>
        </p:spPr>
        <p:txBody>
          <a:bodyPr vert="horz" lIns="91440" tIns="45720" rIns="91440" bIns="45720" rtlCol="0" anchor="t" anchorCtr="0">
            <a:no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609600" y="1670400"/>
            <a:ext cx="10972800" cy="4457020"/>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609600" y="6467477"/>
            <a:ext cx="1357941" cy="284765"/>
          </a:xfrm>
          <a:prstGeom prst="rect">
            <a:avLst/>
          </a:prstGeom>
        </p:spPr>
        <p:txBody>
          <a:bodyPr vert="horz" lIns="91440" tIns="45720" rIns="91440" bIns="45720" rtlCol="0" anchor="ctr"/>
          <a:lstStyle>
            <a:lvl1pPr algn="l">
              <a:defRPr sz="825">
                <a:solidFill>
                  <a:srgbClr val="6A6E73"/>
                </a:solidFill>
                <a:latin typeface="+mn-lt"/>
              </a:defRPr>
            </a:lvl1pPr>
          </a:lstStyle>
          <a:p>
            <a:fld id="{F37AA8EB-25B6-461A-979D-5E96062EA417}" type="datetime1">
              <a:rPr lang="fi-FI" smtClean="0"/>
              <a:pPr/>
              <a:t>22.9.2022</a:t>
            </a:fld>
            <a:endParaRPr lang="fi-FI" dirty="0"/>
          </a:p>
        </p:txBody>
      </p:sp>
      <p:sp>
        <p:nvSpPr>
          <p:cNvPr id="5" name="Alatunnisteen paikkamerkki 4"/>
          <p:cNvSpPr>
            <a:spLocks noGrp="1"/>
          </p:cNvSpPr>
          <p:nvPr>
            <p:ph type="ftr" sz="quarter" idx="3"/>
          </p:nvPr>
        </p:nvSpPr>
        <p:spPr>
          <a:xfrm>
            <a:off x="7344140" y="6467477"/>
            <a:ext cx="2976331" cy="284765"/>
          </a:xfrm>
          <a:prstGeom prst="rect">
            <a:avLst/>
          </a:prstGeom>
        </p:spPr>
        <p:txBody>
          <a:bodyPr vert="horz" lIns="91440" tIns="45720" rIns="91440" bIns="45720" rtlCol="0" anchor="ctr"/>
          <a:lstStyle>
            <a:lvl1pPr algn="r">
              <a:defRPr sz="825">
                <a:solidFill>
                  <a:srgbClr val="6A6E73"/>
                </a:solidFill>
                <a:latin typeface="+mn-lt"/>
              </a:defRPr>
            </a:lvl1pPr>
          </a:lstStyle>
          <a:p>
            <a:r>
              <a:rPr lang="fi-FI"/>
              <a:t>mielenterveysseura.fi</a:t>
            </a:r>
          </a:p>
        </p:txBody>
      </p:sp>
      <p:sp>
        <p:nvSpPr>
          <p:cNvPr id="6" name="Dian numeron paikkamerkki 5"/>
          <p:cNvSpPr>
            <a:spLocks noGrp="1"/>
          </p:cNvSpPr>
          <p:nvPr>
            <p:ph type="sldNum" sz="quarter" idx="4"/>
          </p:nvPr>
        </p:nvSpPr>
        <p:spPr>
          <a:xfrm>
            <a:off x="1967543" y="6467477"/>
            <a:ext cx="1294837" cy="284765"/>
          </a:xfrm>
          <a:prstGeom prst="rect">
            <a:avLst/>
          </a:prstGeom>
        </p:spPr>
        <p:txBody>
          <a:bodyPr vert="horz" lIns="91440" tIns="45720" rIns="91440" bIns="45720" rtlCol="0" anchor="ctr"/>
          <a:lstStyle>
            <a:lvl1pPr algn="l">
              <a:defRPr sz="825">
                <a:solidFill>
                  <a:srgbClr val="6A6E73"/>
                </a:solidFill>
                <a:latin typeface="+mn-lt"/>
              </a:defRPr>
            </a:lvl1pPr>
          </a:lstStyle>
          <a:p>
            <a:fld id="{29F13F21-89A0-4E12-8E58-753F65C13159}" type="slidenum">
              <a:rPr lang="fi-FI" smtClean="0"/>
              <a:pPr/>
              <a:t>‹#›</a:t>
            </a:fld>
            <a:endParaRPr lang="fi-FI" dirty="0"/>
          </a:p>
        </p:txBody>
      </p:sp>
      <p:grpSp>
        <p:nvGrpSpPr>
          <p:cNvPr id="7" name="Ryhmä 6"/>
          <p:cNvGrpSpPr/>
          <p:nvPr/>
        </p:nvGrpSpPr>
        <p:grpSpPr bwMode="black">
          <a:xfrm>
            <a:off x="10839514" y="6527008"/>
            <a:ext cx="631633" cy="152857"/>
            <a:chOff x="584654" y="1629456"/>
            <a:chExt cx="7989888" cy="2578100"/>
          </a:xfrm>
        </p:grpSpPr>
        <p:sp>
          <p:nvSpPr>
            <p:cNvPr id="17"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18"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19"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20" name="Oval 9"/>
            <p:cNvSpPr>
              <a:spLocks noChangeArrowheads="1"/>
            </p:cNvSpPr>
            <p:nvPr userDrawn="1"/>
          </p:nvSpPr>
          <p:spPr bwMode="black">
            <a:xfrm>
              <a:off x="3819979" y="1629456"/>
              <a:ext cx="633412"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21"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22" name="Oval 11"/>
            <p:cNvSpPr>
              <a:spLocks noChangeArrowheads="1"/>
            </p:cNvSpPr>
            <p:nvPr userDrawn="1"/>
          </p:nvSpPr>
          <p:spPr bwMode="black">
            <a:xfrm>
              <a:off x="7939542" y="1629456"/>
              <a:ext cx="635000" cy="633413"/>
            </a:xfrm>
            <a:prstGeom prst="ellipse">
              <a:avLst/>
            </a:pr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sp>
          <p:nvSpPr>
            <p:cNvPr id="23"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E13C"/>
            </a:solidFill>
            <a:ln>
              <a:noFill/>
            </a:ln>
          </p:spPr>
          <p:txBody>
            <a:bodyPr vert="horz" wrap="square" lIns="91440" tIns="45720" rIns="91440" bIns="45720" numCol="1" anchor="t" anchorCtr="0" compatLnSpc="1">
              <a:prstTxWarp prst="textNoShape">
                <a:avLst/>
              </a:prstTxWarp>
            </a:bodyPr>
            <a:lstStyle/>
            <a:p>
              <a:endParaRPr lang="fi-FI" sz="1350">
                <a:solidFill>
                  <a:prstClr val="black"/>
                </a:solidFill>
              </a:endParaRPr>
            </a:p>
          </p:txBody>
        </p:sp>
      </p:grpSp>
    </p:spTree>
    <p:extLst>
      <p:ext uri="{BB962C8B-B14F-4D97-AF65-F5344CB8AC3E}">
        <p14:creationId xmlns:p14="http://schemas.microsoft.com/office/powerpoint/2010/main" val="1102694235"/>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 id="2147483993" r:id="rId14"/>
    <p:sldLayoutId id="2147483994" r:id="rId15"/>
    <p:sldLayoutId id="2147483995" r:id="rId16"/>
    <p:sldLayoutId id="2147483996" r:id="rId17"/>
    <p:sldLayoutId id="2147483997" r:id="rId18"/>
    <p:sldLayoutId id="2147483998" r:id="rId19"/>
    <p:sldLayoutId id="2147483999" r:id="rId20"/>
    <p:sldLayoutId id="2147484000" r:id="rId21"/>
    <p:sldLayoutId id="2147484001" r:id="rId22"/>
  </p:sldLayoutIdLst>
  <p:hf hdr="0"/>
  <p:txStyles>
    <p:titleStyle>
      <a:lvl1pPr algn="l" defTabSz="685800" rtl="0" eaLnBrk="1" latinLnBrk="0" hangingPunct="1">
        <a:spcBef>
          <a:spcPct val="0"/>
        </a:spcBef>
        <a:buNone/>
        <a:defRPr sz="2400" b="1" kern="1200" cap="none" spc="0" baseline="0">
          <a:solidFill>
            <a:srgbClr val="00E13C"/>
          </a:solidFill>
          <a:latin typeface="+mj-lt"/>
          <a:ea typeface="+mj-ea"/>
          <a:cs typeface="+mj-cs"/>
        </a:defRPr>
      </a:lvl1pPr>
    </p:titleStyle>
    <p:bodyStyle>
      <a:lvl1pPr marL="202406" indent="-202406" algn="l" defTabSz="685800" rtl="0" eaLnBrk="1" latinLnBrk="0" hangingPunct="1">
        <a:lnSpc>
          <a:spcPct val="120000"/>
        </a:lnSpc>
        <a:spcBef>
          <a:spcPts val="0"/>
        </a:spcBef>
        <a:buClr>
          <a:srgbClr val="00E13C"/>
        </a:buClr>
        <a:buFont typeface="Arial" panose="020B0604020202020204" pitchFamily="34" charset="0"/>
        <a:buChar char="•"/>
        <a:defRPr sz="1500" kern="1200">
          <a:solidFill>
            <a:srgbClr val="6A6E73"/>
          </a:solidFill>
          <a:latin typeface="+mn-lt"/>
          <a:ea typeface="+mn-ea"/>
          <a:cs typeface="+mn-cs"/>
        </a:defRPr>
      </a:lvl1pPr>
      <a:lvl2pPr marL="406004" indent="-203597" algn="l" defTabSz="685800" rtl="0" eaLnBrk="1" latinLnBrk="0" hangingPunct="1">
        <a:lnSpc>
          <a:spcPct val="120000"/>
        </a:lnSpc>
        <a:spcBef>
          <a:spcPts val="0"/>
        </a:spcBef>
        <a:buClr>
          <a:srgbClr val="00E13C"/>
        </a:buClr>
        <a:buFont typeface="Arial" panose="020B0604020202020204" pitchFamily="34" charset="0"/>
        <a:buChar char="•"/>
        <a:defRPr sz="1500" kern="1200">
          <a:solidFill>
            <a:srgbClr val="6A6E73"/>
          </a:solidFill>
          <a:latin typeface="+mn-lt"/>
          <a:ea typeface="+mn-ea"/>
          <a:cs typeface="+mn-cs"/>
        </a:defRPr>
      </a:lvl2pPr>
      <a:lvl3pPr marL="608410" indent="-202406" algn="l" defTabSz="685800" rtl="0" eaLnBrk="1" latinLnBrk="0" hangingPunct="1">
        <a:lnSpc>
          <a:spcPct val="120000"/>
        </a:lnSpc>
        <a:spcBef>
          <a:spcPts val="0"/>
        </a:spcBef>
        <a:buClr>
          <a:srgbClr val="00E13C"/>
        </a:buClr>
        <a:buFont typeface="Arial" panose="020B0604020202020204" pitchFamily="34" charset="0"/>
        <a:buChar char="•"/>
        <a:defRPr sz="1500" kern="1200">
          <a:solidFill>
            <a:srgbClr val="6A6E73"/>
          </a:solidFill>
          <a:latin typeface="+mn-lt"/>
          <a:ea typeface="+mn-ea"/>
          <a:cs typeface="+mn-cs"/>
        </a:defRPr>
      </a:lvl3pPr>
      <a:lvl4pPr marL="810816" indent="-202406" algn="l" defTabSz="685800" rtl="0" eaLnBrk="1" latinLnBrk="0" hangingPunct="1">
        <a:lnSpc>
          <a:spcPct val="120000"/>
        </a:lnSpc>
        <a:spcBef>
          <a:spcPts val="0"/>
        </a:spcBef>
        <a:buClr>
          <a:srgbClr val="00E13C"/>
        </a:buClr>
        <a:buFont typeface="Arial" panose="020B0604020202020204" pitchFamily="34" charset="0"/>
        <a:buChar char="•"/>
        <a:defRPr sz="1500" kern="1200">
          <a:solidFill>
            <a:srgbClr val="6A6E73"/>
          </a:solidFill>
          <a:latin typeface="+mn-lt"/>
          <a:ea typeface="+mn-ea"/>
          <a:cs typeface="+mn-cs"/>
        </a:defRPr>
      </a:lvl4pPr>
      <a:lvl5pPr marL="1004888" indent="-194072" algn="l" defTabSz="685800" rtl="0" eaLnBrk="1" latinLnBrk="0" hangingPunct="1">
        <a:lnSpc>
          <a:spcPct val="120000"/>
        </a:lnSpc>
        <a:spcBef>
          <a:spcPts val="0"/>
        </a:spcBef>
        <a:buClr>
          <a:srgbClr val="00E13C"/>
        </a:buClr>
        <a:buFont typeface="Arial" panose="020B0604020202020204" pitchFamily="34" charset="0"/>
        <a:buChar char="•"/>
        <a:defRPr sz="1500" kern="1200">
          <a:solidFill>
            <a:srgbClr val="6A6E73"/>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fi-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F74A72C4-0F4E-E04A-B5D7-45C3B267C3E6}"/>
              </a:ext>
            </a:extLst>
          </p:cNvPr>
          <p:cNvSpPr>
            <a:spLocks noGrp="1"/>
          </p:cNvSpPr>
          <p:nvPr>
            <p:ph type="sldNum" sz="quarter" idx="4"/>
          </p:nvPr>
        </p:nvSpPr>
        <p:spPr>
          <a:xfrm>
            <a:off x="198120" y="6357366"/>
            <a:ext cx="891379" cy="365124"/>
          </a:xfrm>
          <a:prstGeom prst="rect">
            <a:avLst/>
          </a:prstGeom>
        </p:spPr>
        <p:txBody>
          <a:bodyPr vert="horz" lIns="91440" tIns="45720" rIns="91440" bIns="45720" rtlCol="0" anchor="ctr"/>
          <a:lstStyle>
            <a:lvl1pPr algn="l">
              <a:defRPr sz="900">
                <a:solidFill>
                  <a:schemeClr val="bg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413397814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4002" r:id="rId5"/>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8353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pic>
        <p:nvPicPr>
          <p:cNvPr id="7" name="Graphic 6">
            <a:extLst>
              <a:ext uri="{FF2B5EF4-FFF2-40B4-BE49-F238E27FC236}">
                <a16:creationId xmlns:a16="http://schemas.microsoft.com/office/drawing/2014/main" id="{EC5DBAF5-F340-E345-B06A-CACC2D3A45EA}"/>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20E8C2D9-2837-C046-ACD4-D74C9F2D7B19}"/>
              </a:ext>
            </a:extLst>
          </p:cNvPr>
          <p:cNvSpPr txBox="1"/>
          <p:nvPr userDrawn="1"/>
        </p:nvSpPr>
        <p:spPr>
          <a:xfrm>
            <a:off x="11687903" y="6385674"/>
            <a:ext cx="416416" cy="253916"/>
          </a:xfrm>
          <a:prstGeom prst="rect">
            <a:avLst/>
          </a:prstGeom>
          <a:noFill/>
        </p:spPr>
        <p:txBody>
          <a:bodyPr wrap="square" rtlCol="0">
            <a:spAutoFit/>
          </a:bodyPr>
          <a:lstStyle/>
          <a:p>
            <a:r>
              <a:rPr lang="en-FI" sz="1050" b="1" i="0" dirty="0">
                <a:solidFill>
                  <a:schemeClr val="bg1"/>
                </a:solidFill>
                <a:latin typeface="Georgia" panose="02040502050405020303" pitchFamily="18" charset="0"/>
                <a:cs typeface="Poppins SemiBold" pitchFamily="2" charset="77"/>
              </a:rPr>
              <a:t>.fi</a:t>
            </a:r>
          </a:p>
        </p:txBody>
      </p:sp>
      <p:sp>
        <p:nvSpPr>
          <p:cNvPr id="9" name="Slide Number Placeholder 5">
            <a:extLst>
              <a:ext uri="{FF2B5EF4-FFF2-40B4-BE49-F238E27FC236}">
                <a16:creationId xmlns:a16="http://schemas.microsoft.com/office/drawing/2014/main" id="{0819ABA4-F705-1E45-9F57-2C9D2EB1050C}"/>
              </a:ext>
            </a:extLst>
          </p:cNvPr>
          <p:cNvSpPr>
            <a:spLocks noGrp="1"/>
          </p:cNvSpPr>
          <p:nvPr>
            <p:ph type="sldNum" sz="quarter" idx="4"/>
          </p:nvPr>
        </p:nvSpPr>
        <p:spPr>
          <a:xfrm>
            <a:off x="198120" y="6357366"/>
            <a:ext cx="891379" cy="365124"/>
          </a:xfrm>
          <a:prstGeom prst="rect">
            <a:avLst/>
          </a:prstGeom>
        </p:spPr>
        <p:txBody>
          <a:bodyPr vert="horz" lIns="91440" tIns="45720" rIns="91440" bIns="45720" rtlCol="0" anchor="ctr"/>
          <a:lstStyle>
            <a:lvl1pPr algn="l">
              <a:defRPr sz="900">
                <a:solidFill>
                  <a:schemeClr val="bg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103683330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9" r:id="rId10"/>
    <p:sldLayoutId id="2147483755" r:id="rId11"/>
  </p:sldLayoutIdLst>
  <p:hf hdr="0"/>
  <p:txStyles>
    <p:titleStyle>
      <a:lvl1pPr algn="l" defTabSz="685800" rtl="0" eaLnBrk="1" latinLnBrk="0" hangingPunct="1">
        <a:lnSpc>
          <a:spcPct val="90000"/>
        </a:lnSpc>
        <a:spcBef>
          <a:spcPct val="0"/>
        </a:spcBef>
        <a:buNone/>
        <a:defRPr sz="2700" b="1" i="0" kern="1200">
          <a:solidFill>
            <a:schemeClr val="bg1"/>
          </a:solidFill>
          <a:latin typeface="+mn-lt"/>
          <a:ea typeface="+mj-ea"/>
          <a:cs typeface="+mj-cs"/>
        </a:defRPr>
      </a:lvl1pPr>
    </p:titleStyle>
    <p:bodyStyle>
      <a:lvl1pPr marL="342900" indent="-342900" algn="l" defTabSz="685800" rtl="0" eaLnBrk="1" latinLnBrk="0" hangingPunct="1">
        <a:lnSpc>
          <a:spcPct val="90000"/>
        </a:lnSpc>
        <a:spcBef>
          <a:spcPts val="750"/>
        </a:spcBef>
        <a:buClr>
          <a:schemeClr val="bg1"/>
        </a:buClr>
        <a:buSzPct val="120000"/>
        <a:buFont typeface="Arial" panose="020B0604020202020204" pitchFamily="34" charset="0"/>
        <a:buChar char="•"/>
        <a:defRPr sz="1800" b="0" i="0" kern="1200">
          <a:solidFill>
            <a:schemeClr val="bg1"/>
          </a:solidFill>
          <a:latin typeface="Georgia" panose="02040502050405020303" pitchFamily="18" charset="0"/>
          <a:ea typeface="+mn-ea"/>
          <a:cs typeface="+mn-cs"/>
        </a:defRPr>
      </a:lvl1pPr>
      <a:lvl2pPr marL="600075" indent="-257175" algn="l" defTabSz="685800" rtl="0" eaLnBrk="1" latinLnBrk="0" hangingPunct="1">
        <a:lnSpc>
          <a:spcPct val="90000"/>
        </a:lnSpc>
        <a:spcBef>
          <a:spcPts val="375"/>
        </a:spcBef>
        <a:buClr>
          <a:schemeClr val="bg1"/>
        </a:buClr>
        <a:buSzPct val="120000"/>
        <a:buFont typeface="Arial" panose="020B0604020202020204" pitchFamily="34" charset="0"/>
        <a:buChar char="•"/>
        <a:defRPr sz="1500" b="0" i="0" kern="1200">
          <a:solidFill>
            <a:schemeClr val="bg1"/>
          </a:solidFill>
          <a:latin typeface="Georgia" panose="02040502050405020303" pitchFamily="18" charset="0"/>
          <a:ea typeface="+mn-ea"/>
          <a:cs typeface="+mn-cs"/>
        </a:defRPr>
      </a:lvl2pPr>
      <a:lvl3pPr marL="857250" indent="-171450" algn="l" defTabSz="685800" rtl="0" eaLnBrk="1" latinLnBrk="0" hangingPunct="1">
        <a:lnSpc>
          <a:spcPct val="90000"/>
        </a:lnSpc>
        <a:spcBef>
          <a:spcPts val="375"/>
        </a:spcBef>
        <a:buClr>
          <a:schemeClr val="bg1"/>
        </a:buClr>
        <a:buSzPct val="120000"/>
        <a:buFont typeface="Arial" panose="020B0604020202020204" pitchFamily="34" charset="0"/>
        <a:buChar char="•"/>
        <a:defRPr sz="1350" b="0" i="0" kern="1200">
          <a:solidFill>
            <a:schemeClr val="bg1"/>
          </a:solidFill>
          <a:latin typeface="Georgia" panose="02040502050405020303" pitchFamily="18" charset="0"/>
          <a:ea typeface="+mn-ea"/>
          <a:cs typeface="+mn-cs"/>
        </a:defRPr>
      </a:lvl3pPr>
      <a:lvl4pPr marL="1243013" indent="-214313" algn="l" defTabSz="685800" rtl="0" eaLnBrk="1" latinLnBrk="0" hangingPunct="1">
        <a:lnSpc>
          <a:spcPct val="90000"/>
        </a:lnSpc>
        <a:spcBef>
          <a:spcPts val="375"/>
        </a:spcBef>
        <a:buClr>
          <a:schemeClr val="bg1"/>
        </a:buClr>
        <a:buSzPct val="120000"/>
        <a:buFont typeface="Arial" panose="020B0604020202020204" pitchFamily="34" charset="0"/>
        <a:buChar char="•"/>
        <a:defRPr sz="1200" b="0" i="0" kern="1200">
          <a:solidFill>
            <a:schemeClr val="bg1"/>
          </a:solidFill>
          <a:latin typeface="Georgia" panose="02040502050405020303" pitchFamily="18" charset="0"/>
          <a:ea typeface="+mn-ea"/>
          <a:cs typeface="+mn-cs"/>
        </a:defRPr>
      </a:lvl4pPr>
      <a:lvl5pPr marL="1543050" indent="-171450" algn="l" defTabSz="685800" rtl="0" eaLnBrk="1" latinLnBrk="0" hangingPunct="1">
        <a:lnSpc>
          <a:spcPct val="90000"/>
        </a:lnSpc>
        <a:spcBef>
          <a:spcPts val="375"/>
        </a:spcBef>
        <a:buClr>
          <a:schemeClr val="bg1"/>
        </a:buClr>
        <a:buSzPct val="120000"/>
        <a:buFont typeface="Arial" panose="020B0604020202020204" pitchFamily="34" charset="0"/>
        <a:buChar char="•"/>
        <a:defRPr sz="1200" b="0" i="0" kern="1200">
          <a:solidFill>
            <a:schemeClr val="bg1"/>
          </a:solidFill>
          <a:latin typeface="Georgia" panose="02040502050405020303" pitchFamily="18"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F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8353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pic>
        <p:nvPicPr>
          <p:cNvPr id="7" name="Graphic 6">
            <a:extLst>
              <a:ext uri="{FF2B5EF4-FFF2-40B4-BE49-F238E27FC236}">
                <a16:creationId xmlns:a16="http://schemas.microsoft.com/office/drawing/2014/main" id="{EC5DBAF5-F340-E345-B06A-CACC2D3A45EA}"/>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20E8C2D9-2837-C046-ACD4-D74C9F2D7B19}"/>
              </a:ext>
            </a:extLst>
          </p:cNvPr>
          <p:cNvSpPr txBox="1"/>
          <p:nvPr userDrawn="1"/>
        </p:nvSpPr>
        <p:spPr>
          <a:xfrm>
            <a:off x="11687902" y="6385674"/>
            <a:ext cx="416416" cy="307777"/>
          </a:xfrm>
          <a:prstGeom prst="rect">
            <a:avLst/>
          </a:prstGeom>
          <a:noFill/>
        </p:spPr>
        <p:txBody>
          <a:bodyPr wrap="square" rtlCol="0">
            <a:spAutoFit/>
          </a:bodyPr>
          <a:lstStyle/>
          <a:p>
            <a:r>
              <a:rPr lang="en-FI" sz="1400" b="1" i="0" dirty="0">
                <a:solidFill>
                  <a:schemeClr val="bg1"/>
                </a:solidFill>
                <a:latin typeface="Georgia" panose="02040502050405020303" pitchFamily="18" charset="0"/>
                <a:cs typeface="Poppins SemiBold" pitchFamily="2" charset="77"/>
              </a:rPr>
              <a:t>.fi</a:t>
            </a:r>
          </a:p>
        </p:txBody>
      </p:sp>
      <p:sp>
        <p:nvSpPr>
          <p:cNvPr id="9" name="Slide Number Placeholder 5">
            <a:extLst>
              <a:ext uri="{FF2B5EF4-FFF2-40B4-BE49-F238E27FC236}">
                <a16:creationId xmlns:a16="http://schemas.microsoft.com/office/drawing/2014/main" id="{0819ABA4-F705-1E45-9F57-2C9D2EB1050C}"/>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bg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81281066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Lst>
  <p:hf hdr="0"/>
  <p:txStyles>
    <p:titleStyle>
      <a:lvl1pPr algn="l" defTabSz="914400" rtl="0" eaLnBrk="1" latinLnBrk="0" hangingPunct="1">
        <a:lnSpc>
          <a:spcPct val="90000"/>
        </a:lnSpc>
        <a:spcBef>
          <a:spcPct val="0"/>
        </a:spcBef>
        <a:buNone/>
        <a:defRPr sz="3600" b="1" i="0" kern="1200">
          <a:solidFill>
            <a:schemeClr val="bg1"/>
          </a:solidFill>
          <a:latin typeface="+mn-lt"/>
          <a:ea typeface="+mj-ea"/>
          <a:cs typeface="+mj-cs"/>
        </a:defRPr>
      </a:lvl1pPr>
    </p:titleStyle>
    <p:bodyStyle>
      <a:lvl1pPr marL="457200" indent="-457200" algn="l" defTabSz="914400" rtl="0" eaLnBrk="1" latinLnBrk="0" hangingPunct="1">
        <a:lnSpc>
          <a:spcPct val="90000"/>
        </a:lnSpc>
        <a:spcBef>
          <a:spcPts val="1000"/>
        </a:spcBef>
        <a:buClr>
          <a:schemeClr val="bg1"/>
        </a:buClr>
        <a:buSzPct val="120000"/>
        <a:buFont typeface="Arial" panose="020B0604020202020204" pitchFamily="34" charset="0"/>
        <a:buChar char="•"/>
        <a:defRPr sz="2400" b="0" i="0" kern="1200">
          <a:solidFill>
            <a:schemeClr val="bg1"/>
          </a:solidFill>
          <a:latin typeface="Georgia" panose="02040502050405020303" pitchFamily="18" charset="0"/>
          <a:ea typeface="+mn-ea"/>
          <a:cs typeface="+mn-cs"/>
        </a:defRPr>
      </a:lvl1pPr>
      <a:lvl2pPr marL="800100" indent="-342900" algn="l" defTabSz="914400" rtl="0" eaLnBrk="1" latinLnBrk="0" hangingPunct="1">
        <a:lnSpc>
          <a:spcPct val="90000"/>
        </a:lnSpc>
        <a:spcBef>
          <a:spcPts val="500"/>
        </a:spcBef>
        <a:buClr>
          <a:schemeClr val="bg1"/>
        </a:buClr>
        <a:buSzPct val="120000"/>
        <a:buFont typeface="Arial" panose="020B0604020202020204" pitchFamily="34" charset="0"/>
        <a:buChar char="•"/>
        <a:defRPr sz="2000" b="0" i="0" kern="1200">
          <a:solidFill>
            <a:schemeClr val="bg1"/>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800" b="0" i="0" kern="1200">
          <a:solidFill>
            <a:schemeClr val="bg1"/>
          </a:solidFill>
          <a:latin typeface="Georgia" panose="02040502050405020303" pitchFamily="18" charset="0"/>
          <a:ea typeface="+mn-ea"/>
          <a:cs typeface="+mn-cs"/>
        </a:defRPr>
      </a:lvl3pPr>
      <a:lvl4pPr marL="1657350" indent="-28575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a:solidFill>
            <a:schemeClr val="bg1"/>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828515-BA18-453A-915F-F72A3FF60EBB}" type="datetimeFigureOut">
              <a:rPr lang="fi-FI" smtClean="0">
                <a:solidFill>
                  <a:prstClr val="black">
                    <a:tint val="75000"/>
                  </a:prstClr>
                </a:solidFill>
              </a:rPr>
              <a:pPr/>
              <a:t>22.9.2022</a:t>
            </a:fld>
            <a:endParaRPr lang="fi-FI">
              <a:solidFill>
                <a:prstClr val="black">
                  <a:tint val="75000"/>
                </a:prstClr>
              </a:solidFill>
            </a:endParaRPr>
          </a:p>
        </p:txBody>
      </p:sp>
      <p:sp>
        <p:nvSpPr>
          <p:cNvPr id="5" name="Alatunnisteen paikkamerkki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solidFill>
                <a:prstClr val="black">
                  <a:tint val="75000"/>
                </a:prstClr>
              </a:solidFill>
            </a:endParaRPr>
          </a:p>
        </p:txBody>
      </p:sp>
      <p:sp>
        <p:nvSpPr>
          <p:cNvPr id="6" name="Dian numeron paikkamerkki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314211-E130-48A0-925C-F2DA0E1D0DC2}" type="slidenum">
              <a:rPr lang="fi-FI" smtClean="0">
                <a:solidFill>
                  <a:prstClr val="black">
                    <a:tint val="75000"/>
                  </a:prstClr>
                </a:solidFill>
              </a:rPr>
              <a:pPr/>
              <a:t>‹#›</a:t>
            </a:fld>
            <a:endParaRPr lang="fi-FI">
              <a:solidFill>
                <a:prstClr val="black">
                  <a:tint val="75000"/>
                </a:prstClr>
              </a:solidFill>
            </a:endParaRPr>
          </a:p>
        </p:txBody>
      </p:sp>
    </p:spTree>
    <p:extLst>
      <p:ext uri="{BB962C8B-B14F-4D97-AF65-F5344CB8AC3E}">
        <p14:creationId xmlns:p14="http://schemas.microsoft.com/office/powerpoint/2010/main" val="147054087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pic>
        <p:nvPicPr>
          <p:cNvPr id="7" name="Graphic 6">
            <a:extLst>
              <a:ext uri="{FF2B5EF4-FFF2-40B4-BE49-F238E27FC236}">
                <a16:creationId xmlns:a16="http://schemas.microsoft.com/office/drawing/2014/main" id="{EC5DBAF5-F340-E345-B06A-CACC2D3A45EA}"/>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20E8C2D9-2837-C046-ACD4-D74C9F2D7B19}"/>
              </a:ext>
            </a:extLst>
          </p:cNvPr>
          <p:cNvSpPr txBox="1"/>
          <p:nvPr userDrawn="1"/>
        </p:nvSpPr>
        <p:spPr>
          <a:xfrm>
            <a:off x="11687902" y="6385674"/>
            <a:ext cx="416416" cy="307777"/>
          </a:xfrm>
          <a:prstGeom prst="rect">
            <a:avLst/>
          </a:prstGeom>
          <a:noFill/>
        </p:spPr>
        <p:txBody>
          <a:bodyPr wrap="square" rtlCol="0">
            <a:spAutoFit/>
          </a:bodyPr>
          <a:lstStyle/>
          <a:p>
            <a:r>
              <a:rPr lang="en-FI" sz="1400" b="1" i="0" dirty="0">
                <a:solidFill>
                  <a:schemeClr val="tx1"/>
                </a:solidFill>
                <a:latin typeface="Georgia" panose="02040502050405020303" pitchFamily="18" charset="0"/>
                <a:cs typeface="Poppins SemiBold" pitchFamily="2" charset="77"/>
              </a:rPr>
              <a:t>.fi</a:t>
            </a:r>
          </a:p>
        </p:txBody>
      </p:sp>
      <p:sp>
        <p:nvSpPr>
          <p:cNvPr id="9" name="Slide Number Placeholder 5">
            <a:extLst>
              <a:ext uri="{FF2B5EF4-FFF2-40B4-BE49-F238E27FC236}">
                <a16:creationId xmlns:a16="http://schemas.microsoft.com/office/drawing/2014/main" id="{0819ABA4-F705-1E45-9F57-2C9D2EB1050C}"/>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tx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2745243182"/>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Lst>
  <p:hf hdr="0"/>
  <p:txStyles>
    <p:titleStyle>
      <a:lvl1pPr algn="l" defTabSz="914400" rtl="0" eaLnBrk="1" latinLnBrk="0" hangingPunct="1">
        <a:lnSpc>
          <a:spcPct val="90000"/>
        </a:lnSpc>
        <a:spcBef>
          <a:spcPct val="0"/>
        </a:spcBef>
        <a:buNone/>
        <a:defRPr sz="3600" b="1" i="0" kern="1200">
          <a:solidFill>
            <a:srgbClr val="083535"/>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457200"/>
            <a:ext cx="10972800" cy="955576"/>
          </a:xfrm>
          <a:prstGeom prst="rect">
            <a:avLst/>
          </a:prstGeom>
        </p:spPr>
        <p:txBody>
          <a:bodyPr vert="horz" lIns="91440" tIns="45720" rIns="91440" bIns="45720" rtlCol="0" anchor="t" anchorCtr="0">
            <a:no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609600" y="1670400"/>
            <a:ext cx="10972800" cy="4457020"/>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609600" y="6495692"/>
            <a:ext cx="1357941" cy="265293"/>
          </a:xfrm>
          <a:prstGeom prst="rect">
            <a:avLst/>
          </a:prstGeom>
        </p:spPr>
        <p:txBody>
          <a:bodyPr vert="horz" lIns="91440" tIns="45720" rIns="91440" bIns="45720" rtlCol="0" anchor="ctr"/>
          <a:lstStyle>
            <a:lvl1pPr algn="l">
              <a:defRPr sz="1100">
                <a:solidFill>
                  <a:schemeClr val="tx2"/>
                </a:solidFill>
                <a:latin typeface="+mn-lt"/>
              </a:defRPr>
            </a:lvl1pPr>
          </a:lstStyle>
          <a:p>
            <a:fld id="{8525D271-8663-43F1-8C2B-1258458B224D}" type="datetime1">
              <a:rPr lang="fi-FI" smtClean="0"/>
              <a:t>22.9.2022</a:t>
            </a:fld>
            <a:endParaRPr lang="fi-FI" dirty="0"/>
          </a:p>
        </p:txBody>
      </p:sp>
      <p:sp>
        <p:nvSpPr>
          <p:cNvPr id="5" name="Alatunnisteen paikkamerkki 4"/>
          <p:cNvSpPr>
            <a:spLocks noGrp="1"/>
          </p:cNvSpPr>
          <p:nvPr>
            <p:ph type="ftr" sz="quarter" idx="3"/>
          </p:nvPr>
        </p:nvSpPr>
        <p:spPr>
          <a:xfrm>
            <a:off x="7344139" y="6495692"/>
            <a:ext cx="2976331" cy="265293"/>
          </a:xfrm>
          <a:prstGeom prst="rect">
            <a:avLst/>
          </a:prstGeom>
        </p:spPr>
        <p:txBody>
          <a:bodyPr vert="horz" lIns="91440" tIns="45720" rIns="91440" bIns="45720" rtlCol="0" anchor="ctr"/>
          <a:lstStyle>
            <a:lvl1pPr algn="r">
              <a:defRPr sz="1100">
                <a:solidFill>
                  <a:schemeClr val="tx2"/>
                </a:solidFill>
                <a:latin typeface="+mn-lt"/>
              </a:defRPr>
            </a:lvl1pPr>
          </a:lstStyle>
          <a:p>
            <a:r>
              <a:rPr lang="fi-FI"/>
              <a:t>mielenterveysseura.fi</a:t>
            </a:r>
          </a:p>
        </p:txBody>
      </p:sp>
      <p:sp>
        <p:nvSpPr>
          <p:cNvPr id="6" name="Dian numeron paikkamerkki 5"/>
          <p:cNvSpPr>
            <a:spLocks noGrp="1"/>
          </p:cNvSpPr>
          <p:nvPr>
            <p:ph type="sldNum" sz="quarter" idx="4"/>
          </p:nvPr>
        </p:nvSpPr>
        <p:spPr>
          <a:xfrm>
            <a:off x="2416115" y="6495692"/>
            <a:ext cx="1294837" cy="265293"/>
          </a:xfrm>
          <a:prstGeom prst="rect">
            <a:avLst/>
          </a:prstGeom>
        </p:spPr>
        <p:txBody>
          <a:bodyPr vert="horz" lIns="91440" tIns="45720" rIns="91440" bIns="45720" rtlCol="0" anchor="ctr"/>
          <a:lstStyle>
            <a:lvl1pPr algn="l">
              <a:defRPr sz="1100">
                <a:solidFill>
                  <a:schemeClr val="tx2"/>
                </a:solidFill>
                <a:latin typeface="+mn-lt"/>
              </a:defRPr>
            </a:lvl1pPr>
          </a:lstStyle>
          <a:p>
            <a:fld id="{29F13F21-89A0-4E12-8E58-753F65C13159}" type="slidenum">
              <a:rPr lang="fi-FI" smtClean="0"/>
              <a:pPr/>
              <a:t>‹#›</a:t>
            </a:fld>
            <a:endParaRPr lang="fi-FI" dirty="0"/>
          </a:p>
        </p:txBody>
      </p:sp>
      <p:grpSp>
        <p:nvGrpSpPr>
          <p:cNvPr id="7" name="Ryhmä 6"/>
          <p:cNvGrpSpPr/>
          <p:nvPr/>
        </p:nvGrpSpPr>
        <p:grpSpPr bwMode="black">
          <a:xfrm>
            <a:off x="10839513" y="6527006"/>
            <a:ext cx="631633" cy="152857"/>
            <a:chOff x="584654" y="1629456"/>
            <a:chExt cx="7989888" cy="2578100"/>
          </a:xfrm>
          <a:solidFill>
            <a:srgbClr val="00FF3C"/>
          </a:solidFill>
        </p:grpSpPr>
        <p:sp>
          <p:nvSpPr>
            <p:cNvPr id="17"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18"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19"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20" name="Oval 9"/>
            <p:cNvSpPr>
              <a:spLocks noChangeArrowheads="1"/>
            </p:cNvSpPr>
            <p:nvPr userDrawn="1"/>
          </p:nvSpPr>
          <p:spPr bwMode="black">
            <a:xfrm>
              <a:off x="3819979" y="1629456"/>
              <a:ext cx="633412"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21"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22" name="Oval 11"/>
            <p:cNvSpPr>
              <a:spLocks noChangeArrowheads="1"/>
            </p:cNvSpPr>
            <p:nvPr userDrawn="1"/>
          </p:nvSpPr>
          <p:spPr bwMode="black">
            <a:xfrm>
              <a:off x="7939542" y="1629456"/>
              <a:ext cx="635000"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sp>
          <p:nvSpPr>
            <p:cNvPr id="23"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sz="1800">
                <a:solidFill>
                  <a:schemeClr val="tx2"/>
                </a:solidFill>
              </a:endParaRPr>
            </a:p>
          </p:txBody>
        </p:sp>
      </p:grpSp>
    </p:spTree>
    <p:extLst>
      <p:ext uri="{BB962C8B-B14F-4D97-AF65-F5344CB8AC3E}">
        <p14:creationId xmlns:p14="http://schemas.microsoft.com/office/powerpoint/2010/main" val="334966710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 id="2147483781" r:id="rId25"/>
    <p:sldLayoutId id="2147483782" r:id="rId26"/>
    <p:sldLayoutId id="2147483783" r:id="rId27"/>
  </p:sldLayoutIdLst>
  <p:hf hdr="0" ftr="0"/>
  <p:txStyles>
    <p:titleStyle>
      <a:lvl1pPr algn="l" defTabSz="914400" rtl="0" eaLnBrk="1" latinLnBrk="0" hangingPunct="1">
        <a:lnSpc>
          <a:spcPct val="90000"/>
        </a:lnSpc>
        <a:spcBef>
          <a:spcPct val="0"/>
        </a:spcBef>
        <a:buNone/>
        <a:defRPr sz="3200" b="1" kern="1200" cap="all" spc="0" baseline="0">
          <a:solidFill>
            <a:schemeClr val="tx2"/>
          </a:solidFill>
          <a:latin typeface="+mj-lt"/>
          <a:ea typeface="+mj-ea"/>
          <a:cs typeface="+mj-cs"/>
        </a:defRPr>
      </a:lvl1pPr>
    </p:titleStyle>
    <p:bodyStyle>
      <a:lvl1pPr marL="269875" indent="-269875" algn="l" defTabSz="914400" rtl="0" eaLnBrk="1" latinLnBrk="0" hangingPunct="1">
        <a:lnSpc>
          <a:spcPct val="120000"/>
        </a:lnSpc>
        <a:spcBef>
          <a:spcPts val="0"/>
        </a:spcBef>
        <a:buClr>
          <a:schemeClr val="bg2"/>
        </a:buClr>
        <a:buFont typeface="Arial" panose="020B0604020202020204" pitchFamily="34" charset="0"/>
        <a:buChar char="•"/>
        <a:defRPr sz="2400" kern="1200">
          <a:solidFill>
            <a:schemeClr val="tx2"/>
          </a:solidFill>
          <a:latin typeface="+mn-lt"/>
          <a:ea typeface="+mn-ea"/>
          <a:cs typeface="+mn-cs"/>
        </a:defRPr>
      </a:lvl1pPr>
      <a:lvl2pPr marL="541338" indent="-2714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2pPr>
      <a:lvl3pPr marL="811213"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3pPr>
      <a:lvl4pPr marL="1081088"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4pPr>
      <a:lvl5pPr marL="1339850" indent="-2587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08353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7" name="Graphic 6">
            <a:extLst>
              <a:ext uri="{FF2B5EF4-FFF2-40B4-BE49-F238E27FC236}">
                <a16:creationId xmlns:a16="http://schemas.microsoft.com/office/drawing/2014/main" id="{EC5DBAF5-F340-E345-B06A-CACC2D3A45EA}"/>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20E8C2D9-2837-C046-ACD4-D74C9F2D7B19}"/>
              </a:ext>
            </a:extLst>
          </p:cNvPr>
          <p:cNvSpPr txBox="1"/>
          <p:nvPr userDrawn="1"/>
        </p:nvSpPr>
        <p:spPr>
          <a:xfrm>
            <a:off x="11687902" y="6385674"/>
            <a:ext cx="416416" cy="307777"/>
          </a:xfrm>
          <a:prstGeom prst="rect">
            <a:avLst/>
          </a:prstGeom>
          <a:noFill/>
        </p:spPr>
        <p:txBody>
          <a:bodyPr wrap="square" rtlCol="0">
            <a:spAutoFit/>
          </a:bodyPr>
          <a:lstStyle/>
          <a:p>
            <a:r>
              <a:rPr lang="en-FI" sz="1400" b="1" i="0" dirty="0">
                <a:solidFill>
                  <a:schemeClr val="bg1"/>
                </a:solidFill>
                <a:latin typeface="Georgia" panose="02040502050405020303" pitchFamily="18" charset="0"/>
                <a:cs typeface="Poppins SemiBold" pitchFamily="2" charset="77"/>
              </a:rPr>
              <a:t>.fi</a:t>
            </a:r>
          </a:p>
        </p:txBody>
      </p:sp>
      <p:sp>
        <p:nvSpPr>
          <p:cNvPr id="9" name="Slide Number Placeholder 5">
            <a:extLst>
              <a:ext uri="{FF2B5EF4-FFF2-40B4-BE49-F238E27FC236}">
                <a16:creationId xmlns:a16="http://schemas.microsoft.com/office/drawing/2014/main" id="{0819ABA4-F705-1E45-9F57-2C9D2EB1050C}"/>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bg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1695970611"/>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Lst>
  <p:hf hdr="0"/>
  <p:txStyles>
    <p:titleStyle>
      <a:lvl1pPr algn="l" defTabSz="914400" rtl="0" eaLnBrk="1" latinLnBrk="0" hangingPunct="1">
        <a:lnSpc>
          <a:spcPct val="90000"/>
        </a:lnSpc>
        <a:spcBef>
          <a:spcPct val="0"/>
        </a:spcBef>
        <a:buNone/>
        <a:defRPr sz="3600" b="1" i="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bg1"/>
        </a:buClr>
        <a:buSzPct val="120000"/>
        <a:buFont typeface="Arial" panose="020B0604020202020204" pitchFamily="34" charset="0"/>
        <a:buChar char="•"/>
        <a:defRPr sz="2400" b="0" i="0" kern="1200">
          <a:solidFill>
            <a:schemeClr val="bg1"/>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2000" b="0" i="0" kern="1200">
          <a:solidFill>
            <a:schemeClr val="bg1"/>
          </a:solidFill>
          <a:latin typeface="Georgia" panose="02040502050405020303" pitchFamily="18" charset="0"/>
          <a:ea typeface="+mn-ea"/>
          <a:cs typeface="+mn-cs"/>
        </a:defRPr>
      </a:lvl2pPr>
      <a:lvl3pPr marL="1200150" indent="-285750" algn="l" defTabSz="914400" rtl="0" eaLnBrk="1" latinLnBrk="0" hangingPunct="1">
        <a:lnSpc>
          <a:spcPct val="90000"/>
        </a:lnSpc>
        <a:spcBef>
          <a:spcPts val="500"/>
        </a:spcBef>
        <a:buClr>
          <a:schemeClr val="bg1"/>
        </a:buClr>
        <a:buSzPct val="120000"/>
        <a:buFont typeface="Arial" panose="020B0604020202020204" pitchFamily="34" charset="0"/>
        <a:buChar char="•"/>
        <a:defRPr sz="1800" b="0" i="0" kern="1200">
          <a:solidFill>
            <a:schemeClr val="bg1"/>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a:solidFill>
            <a:schemeClr val="bg1"/>
          </a:solidFill>
          <a:latin typeface="Georgia" panose="02040502050405020303" pitchFamily="18" charset="0"/>
          <a:ea typeface="+mn-ea"/>
          <a:cs typeface="+mn-cs"/>
        </a:defRPr>
      </a:lvl4pPr>
      <a:lvl5pPr marL="2114550" indent="-28575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pic>
        <p:nvPicPr>
          <p:cNvPr id="7" name="Graphic 6">
            <a:extLst>
              <a:ext uri="{FF2B5EF4-FFF2-40B4-BE49-F238E27FC236}">
                <a16:creationId xmlns:a16="http://schemas.microsoft.com/office/drawing/2014/main" id="{EC5DBAF5-F340-E345-B06A-CACC2D3A45EA}"/>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1264509" y="6392997"/>
            <a:ext cx="533400" cy="266700"/>
          </a:xfrm>
          <a:prstGeom prst="rect">
            <a:avLst/>
          </a:prstGeom>
        </p:spPr>
      </p:pic>
      <p:sp>
        <p:nvSpPr>
          <p:cNvPr id="8" name="TextBox 7">
            <a:extLst>
              <a:ext uri="{FF2B5EF4-FFF2-40B4-BE49-F238E27FC236}">
                <a16:creationId xmlns:a16="http://schemas.microsoft.com/office/drawing/2014/main" id="{20E8C2D9-2837-C046-ACD4-D74C9F2D7B19}"/>
              </a:ext>
            </a:extLst>
          </p:cNvPr>
          <p:cNvSpPr txBox="1"/>
          <p:nvPr userDrawn="1"/>
        </p:nvSpPr>
        <p:spPr>
          <a:xfrm>
            <a:off x="11687902" y="6385674"/>
            <a:ext cx="416416" cy="307777"/>
          </a:xfrm>
          <a:prstGeom prst="rect">
            <a:avLst/>
          </a:prstGeom>
          <a:noFill/>
        </p:spPr>
        <p:txBody>
          <a:bodyPr wrap="square" rtlCol="0">
            <a:spAutoFit/>
          </a:bodyPr>
          <a:lstStyle/>
          <a:p>
            <a:r>
              <a:rPr lang="en-FI" sz="1400" b="1" i="0" dirty="0">
                <a:latin typeface="Georgia" panose="02040502050405020303" pitchFamily="18" charset="0"/>
                <a:cs typeface="Poppins SemiBold" pitchFamily="2" charset="77"/>
              </a:rPr>
              <a:t>.fi</a:t>
            </a:r>
          </a:p>
        </p:txBody>
      </p:sp>
      <p:sp>
        <p:nvSpPr>
          <p:cNvPr id="9" name="Slide Number Placeholder 5">
            <a:extLst>
              <a:ext uri="{FF2B5EF4-FFF2-40B4-BE49-F238E27FC236}">
                <a16:creationId xmlns:a16="http://schemas.microsoft.com/office/drawing/2014/main" id="{0819ABA4-F705-1E45-9F57-2C9D2EB1050C}"/>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tx1"/>
                </a:solidFill>
                <a:latin typeface="+mn-lt"/>
              </a:defRPr>
            </a:lvl1pPr>
          </a:lstStyle>
          <a:p>
            <a:fld id="{7D0A3693-5CB6-4B45-8859-D19B56E87773}" type="slidenum">
              <a:rPr lang="en-FI" smtClean="0"/>
              <a:pPr/>
              <a:t>‹#›</a:t>
            </a:fld>
            <a:endParaRPr lang="en-FI"/>
          </a:p>
        </p:txBody>
      </p:sp>
    </p:spTree>
    <p:extLst>
      <p:ext uri="{BB962C8B-B14F-4D97-AF65-F5344CB8AC3E}">
        <p14:creationId xmlns:p14="http://schemas.microsoft.com/office/powerpoint/2010/main" val="3279987357"/>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Lst>
  <p:hf hdr="0"/>
  <p:txStyles>
    <p:titleStyle>
      <a:lvl1pPr algn="l" defTabSz="914400" rtl="0" eaLnBrk="1" latinLnBrk="0" hangingPunct="1">
        <a:lnSpc>
          <a:spcPct val="90000"/>
        </a:lnSpc>
        <a:spcBef>
          <a:spcPct val="0"/>
        </a:spcBef>
        <a:buNone/>
        <a:defRPr sz="3600" b="1" i="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120000"/>
        <a:buFont typeface="Arial" panose="020B0604020202020204" pitchFamily="34" charset="0"/>
        <a:buChar char="•"/>
        <a:defRPr sz="2800" b="0" i="0" kern="1200">
          <a:solidFill>
            <a:schemeClr val="tx1"/>
          </a:solidFill>
          <a:latin typeface="Georgia" panose="02040502050405020303" pitchFamily="18" charset="0"/>
          <a:ea typeface="+mn-ea"/>
          <a:cs typeface="+mn-cs"/>
        </a:defRPr>
      </a:lvl1pPr>
      <a:lvl2pPr marL="6858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400" b="0" i="0" kern="1200">
          <a:solidFill>
            <a:schemeClr val="tx1"/>
          </a:solidFill>
          <a:latin typeface="Georgia" panose="02040502050405020303" pitchFamily="18" charset="0"/>
          <a:ea typeface="+mn-ea"/>
          <a:cs typeface="+mn-cs"/>
        </a:defRPr>
      </a:lvl2pPr>
      <a:lvl3pPr marL="11430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000" b="0" i="0" kern="1200">
          <a:solidFill>
            <a:schemeClr val="tx1"/>
          </a:solidFill>
          <a:latin typeface="Georgia" panose="02040502050405020303" pitchFamily="18" charset="0"/>
          <a:ea typeface="+mn-ea"/>
          <a:cs typeface="+mn-cs"/>
        </a:defRPr>
      </a:lvl3pPr>
      <a:lvl4pPr marL="16002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b="0" i="0" kern="1200">
          <a:solidFill>
            <a:schemeClr val="tx1"/>
          </a:solidFill>
          <a:latin typeface="Georgia" panose="02040502050405020303" pitchFamily="18" charset="0"/>
          <a:ea typeface="+mn-ea"/>
          <a:cs typeface="+mn-cs"/>
        </a:defRPr>
      </a:lvl4pPr>
      <a:lvl5pPr marL="20574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b="0" i="0" kern="1200">
          <a:solidFill>
            <a:schemeClr val="tx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9.xml"/><Relationship Id="rId1" Type="http://schemas.openxmlformats.org/officeDocument/2006/relationships/tags" Target="../tags/tag8.xml"/><Relationship Id="rId4" Type="http://schemas.openxmlformats.org/officeDocument/2006/relationships/hyperlink" Target="https://julkaisut.valtioneuvosto.fi/handle/10024/162381"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9.xml"/><Relationship Id="rId1" Type="http://schemas.openxmlformats.org/officeDocument/2006/relationships/tags" Target="../tags/tag9.xml"/><Relationship Id="rId4" Type="http://schemas.openxmlformats.org/officeDocument/2006/relationships/image" Target="../media/image38.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1.xml"/><Relationship Id="rId1" Type="http://schemas.openxmlformats.org/officeDocument/2006/relationships/tags" Target="../tags/tag1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11.xml"/><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2.xml"/><Relationship Id="rId4" Type="http://schemas.openxmlformats.org/officeDocument/2006/relationships/image" Target="../media/image40.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6.xml"/><Relationship Id="rId1" Type="http://schemas.openxmlformats.org/officeDocument/2006/relationships/tags" Target="../tags/tag13.xml"/><Relationship Id="rId4" Type="http://schemas.openxmlformats.org/officeDocument/2006/relationships/image" Target="../media/image41.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0.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8.xml"/><Relationship Id="rId1" Type="http://schemas.openxmlformats.org/officeDocument/2006/relationships/tags" Target="../tags/tag15.xml"/><Relationship Id="rId5" Type="http://schemas.openxmlformats.org/officeDocument/2006/relationships/image" Target="../media/image43.pn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147.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8.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18.xml"/><Relationship Id="rId4" Type="http://schemas.openxmlformats.org/officeDocument/2006/relationships/image" Target="../media/image46.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9.xml"/><Relationship Id="rId1" Type="http://schemas.openxmlformats.org/officeDocument/2006/relationships/tags" Target="../tags/tag19.xml"/><Relationship Id="rId4" Type="http://schemas.openxmlformats.org/officeDocument/2006/relationships/image" Target="../media/image47.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9.xml"/><Relationship Id="rId1" Type="http://schemas.openxmlformats.org/officeDocument/2006/relationships/tags" Target="../tags/tag2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51.jpeg"/><Relationship Id="rId2" Type="http://schemas.openxmlformats.org/officeDocument/2006/relationships/slideLayout" Target="../slideLayouts/slideLayout48.xml"/><Relationship Id="rId1" Type="http://schemas.openxmlformats.org/officeDocument/2006/relationships/tags" Target="../tags/tag21.xml"/><Relationship Id="rId6" Type="http://schemas.openxmlformats.org/officeDocument/2006/relationships/image" Target="../media/image50.jpeg"/><Relationship Id="rId5" Type="http://schemas.openxmlformats.org/officeDocument/2006/relationships/image" Target="../media/image49.jpg"/><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51.jpeg"/><Relationship Id="rId2" Type="http://schemas.openxmlformats.org/officeDocument/2006/relationships/slideLayout" Target="../slideLayouts/slideLayout23.xml"/><Relationship Id="rId1" Type="http://schemas.openxmlformats.org/officeDocument/2006/relationships/tags" Target="../tags/tag22.xml"/><Relationship Id="rId6" Type="http://schemas.openxmlformats.org/officeDocument/2006/relationships/image" Target="../media/image50.jpeg"/><Relationship Id="rId5" Type="http://schemas.openxmlformats.org/officeDocument/2006/relationships/image" Target="../media/image49.jpg"/><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47.xml"/><Relationship Id="rId1" Type="http://schemas.openxmlformats.org/officeDocument/2006/relationships/tags" Target="../tags/tag24.xml"/><Relationship Id="rId4" Type="http://schemas.openxmlformats.org/officeDocument/2006/relationships/image" Target="../media/image51.jpeg"/></Relationships>
</file>

<file path=ppt/slides/_rels/slide2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3.xml"/><Relationship Id="rId1" Type="http://schemas.openxmlformats.org/officeDocument/2006/relationships/slideLayout" Target="../slideLayouts/slideLayout147.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146.xml"/><Relationship Id="rId1" Type="http://schemas.openxmlformats.org/officeDocument/2006/relationships/tags" Target="../tags/tag25.xml"/><Relationship Id="rId6" Type="http://schemas.openxmlformats.org/officeDocument/2006/relationships/image" Target="../media/image55.jpg"/><Relationship Id="rId5" Type="http://schemas.openxmlformats.org/officeDocument/2006/relationships/image" Target="../media/image54.jpg"/><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146.xml"/><Relationship Id="rId1" Type="http://schemas.openxmlformats.org/officeDocument/2006/relationships/tags" Target="../tags/tag26.xml"/><Relationship Id="rId5" Type="http://schemas.openxmlformats.org/officeDocument/2006/relationships/image" Target="../media/image50.jpeg"/><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6.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tags" Target="../tags/tag27.xml"/></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5.xml"/><Relationship Id="rId1" Type="http://schemas.openxmlformats.org/officeDocument/2006/relationships/tags" Target="../tags/tag28.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29.xml"/></Relationships>
</file>

<file path=ppt/slides/_rels/slide3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slideLayout" Target="../slideLayouts/slideLayout3.xml"/><Relationship Id="rId1" Type="http://schemas.openxmlformats.org/officeDocument/2006/relationships/tags" Target="../tags/tag30.xml"/><Relationship Id="rId5" Type="http://schemas.openxmlformats.org/officeDocument/2006/relationships/image" Target="../media/image60.jpeg"/><Relationship Id="rId4" Type="http://schemas.openxmlformats.org/officeDocument/2006/relationships/image" Target="../media/image59.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5.xml"/><Relationship Id="rId1" Type="http://schemas.openxmlformats.org/officeDocument/2006/relationships/tags" Target="../tags/tag31.xml"/><Relationship Id="rId4" Type="http://schemas.openxmlformats.org/officeDocument/2006/relationships/image" Target="../media/image7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0.xml"/><Relationship Id="rId1" Type="http://schemas.openxmlformats.org/officeDocument/2006/relationships/tags" Target="../tags/tag5.xml"/><Relationship Id="rId4" Type="http://schemas.openxmlformats.org/officeDocument/2006/relationships/image" Target="../media/image36.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5.xml"/><Relationship Id="rId1" Type="http://schemas.openxmlformats.org/officeDocument/2006/relationships/tags" Target="../tags/tag32.xml"/><Relationship Id="rId5" Type="http://schemas.openxmlformats.org/officeDocument/2006/relationships/image" Target="../media/image74.png"/><Relationship Id="rId4" Type="http://schemas.openxmlformats.org/officeDocument/2006/relationships/image" Target="../media/image73.jpg"/></Relationships>
</file>

<file path=ppt/slides/_rels/slide4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slideLayout" Target="../slideLayouts/slideLayout5.xml"/><Relationship Id="rId1" Type="http://schemas.openxmlformats.org/officeDocument/2006/relationships/tags" Target="../tags/tag33.xml"/><Relationship Id="rId4" Type="http://schemas.openxmlformats.org/officeDocument/2006/relationships/image" Target="../media/image76.jpeg"/></Relationships>
</file>

<file path=ppt/slides/_rels/slide4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slideLayout" Target="../slideLayouts/slideLayout172.xml"/><Relationship Id="rId1" Type="http://schemas.openxmlformats.org/officeDocument/2006/relationships/tags" Target="../tags/tag34.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77.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37.xml"/><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4.xml"/><Relationship Id="rId1" Type="http://schemas.openxmlformats.org/officeDocument/2006/relationships/tags" Target="../tags/tag38.xml"/><Relationship Id="rId4" Type="http://schemas.openxmlformats.org/officeDocument/2006/relationships/image" Target="../media/image45.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54.xml"/><Relationship Id="rId1" Type="http://schemas.openxmlformats.org/officeDocument/2006/relationships/tags" Target="../tags/tag40.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6.xml"/><Relationship Id="rId1" Type="http://schemas.openxmlformats.org/officeDocument/2006/relationships/tags" Target="../tags/tag41.xml"/><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0.xml"/><Relationship Id="rId1" Type="http://schemas.openxmlformats.org/officeDocument/2006/relationships/tags" Target="../tags/tag6.xml"/><Relationship Id="rId4" Type="http://schemas.openxmlformats.org/officeDocument/2006/relationships/image" Target="../media/image36.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6.xml"/><Relationship Id="rId1" Type="http://schemas.openxmlformats.org/officeDocument/2006/relationships/tags" Target="../tags/tag42.xml"/><Relationship Id="rId4" Type="http://schemas.openxmlformats.org/officeDocument/2006/relationships/image" Target="../media/image79.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6.xml"/><Relationship Id="rId1" Type="http://schemas.openxmlformats.org/officeDocument/2006/relationships/tags" Target="../tags/tag43.xml"/><Relationship Id="rId4" Type="http://schemas.openxmlformats.org/officeDocument/2006/relationships/image" Target="../media/image80.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6.xml"/><Relationship Id="rId1" Type="http://schemas.openxmlformats.org/officeDocument/2006/relationships/tags" Target="../tags/tag44.xml"/><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6.xml"/><Relationship Id="rId1" Type="http://schemas.openxmlformats.org/officeDocument/2006/relationships/tags" Target="../tags/tag45.xml"/><Relationship Id="rId4" Type="http://schemas.openxmlformats.org/officeDocument/2006/relationships/image" Target="../media/image82.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6.xml"/><Relationship Id="rId1" Type="http://schemas.openxmlformats.org/officeDocument/2006/relationships/tags" Target="../tags/tag46.xml"/><Relationship Id="rId4" Type="http://schemas.openxmlformats.org/officeDocument/2006/relationships/image" Target="../media/image83.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6.xml"/><Relationship Id="rId1" Type="http://schemas.openxmlformats.org/officeDocument/2006/relationships/tags" Target="../tags/tag47.xml"/><Relationship Id="rId4" Type="http://schemas.openxmlformats.org/officeDocument/2006/relationships/image" Target="../media/image84.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46.xml"/><Relationship Id="rId1" Type="http://schemas.openxmlformats.org/officeDocument/2006/relationships/tags" Target="../tags/tag48.xml"/><Relationship Id="rId4" Type="http://schemas.openxmlformats.org/officeDocument/2006/relationships/image" Target="../media/image36.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46.xml"/><Relationship Id="rId1" Type="http://schemas.openxmlformats.org/officeDocument/2006/relationships/tags" Target="../tags/tag49.xml"/><Relationship Id="rId4" Type="http://schemas.openxmlformats.org/officeDocument/2006/relationships/image" Target="../media/image36.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6.xml"/><Relationship Id="rId1" Type="http://schemas.openxmlformats.org/officeDocument/2006/relationships/tags" Target="../tags/tag50.xml"/><Relationship Id="rId4" Type="http://schemas.openxmlformats.org/officeDocument/2006/relationships/image" Target="../media/image85.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6.xml"/><Relationship Id="rId1" Type="http://schemas.openxmlformats.org/officeDocument/2006/relationships/tags" Target="../tags/tag51.xml"/><Relationship Id="rId4" Type="http://schemas.openxmlformats.org/officeDocument/2006/relationships/image" Target="../media/image8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9.xml"/><Relationship Id="rId1" Type="http://schemas.openxmlformats.org/officeDocument/2006/relationships/tags" Target="../tags/tag7.xml"/><Relationship Id="rId5" Type="http://schemas.openxmlformats.org/officeDocument/2006/relationships/hyperlink" Target="https://www.oph.fi/en/statistics-and-publications/publications/new-national-core-curriculum-basic-education-focus-school" TargetMode="External"/><Relationship Id="rId4" Type="http://schemas.openxmlformats.org/officeDocument/2006/relationships/hyperlink" Target="https://julkaisut.valtioneuvosto.fi/handle/10024/162234" TargetMode="Externa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6.xml"/><Relationship Id="rId1" Type="http://schemas.openxmlformats.org/officeDocument/2006/relationships/tags" Target="../tags/tag52.xml"/><Relationship Id="rId4" Type="http://schemas.openxmlformats.org/officeDocument/2006/relationships/image" Target="../media/image87.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6.xml"/><Relationship Id="rId1" Type="http://schemas.openxmlformats.org/officeDocument/2006/relationships/tags" Target="../tags/tag53.xml"/><Relationship Id="rId4" Type="http://schemas.openxmlformats.org/officeDocument/2006/relationships/image" Target="../media/image88.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46.xml"/><Relationship Id="rId1" Type="http://schemas.openxmlformats.org/officeDocument/2006/relationships/tags" Target="../tags/tag54.xml"/><Relationship Id="rId4" Type="http://schemas.openxmlformats.org/officeDocument/2006/relationships/image" Target="../media/image89.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4.xml"/><Relationship Id="rId1" Type="http://schemas.openxmlformats.org/officeDocument/2006/relationships/tags" Target="../tags/tag55.xml"/><Relationship Id="rId4" Type="http://schemas.openxmlformats.org/officeDocument/2006/relationships/image" Target="../media/image90.jp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56.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tags" Target="../tags/tag57.xml"/><Relationship Id="rId6" Type="http://schemas.openxmlformats.org/officeDocument/2006/relationships/image" Target="../media/image91.jpg"/><Relationship Id="rId5" Type="http://schemas.openxmlformats.org/officeDocument/2006/relationships/hyperlink" Target="mailto:elina.marjamaki@mieli.fi" TargetMode="External"/><Relationship Id="rId4" Type="http://schemas.openxmlformats.org/officeDocument/2006/relationships/hyperlink" Target="http://www.mieli.fi/"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julkaisut.valtioneuvosto.fi/handle/10024/162234" TargetMode="External"/><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hyperlink" Target="https://julkaisut.valtioneuvosto.fi/bitstream/handle/10024/162381/OKM_2020_4.pdf?sequence=1&amp;isAllowed=y" TargetMode="External"/><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Kuva, joka sisältää kohteen henkilö, ulko&#10;&#10;Kuvaus luotu automaattisesti">
            <a:extLst>
              <a:ext uri="{FF2B5EF4-FFF2-40B4-BE49-F238E27FC236}">
                <a16:creationId xmlns:a16="http://schemas.microsoft.com/office/drawing/2014/main" id="{27B4D7CB-166C-469B-9EFE-1AE24309D94D}"/>
              </a:ext>
            </a:extLst>
          </p:cNvPr>
          <p:cNvPicPr>
            <a:picLocks noChangeAspect="1"/>
          </p:cNvPicPr>
          <p:nvPr/>
        </p:nvPicPr>
        <p:blipFill rotWithShape="1">
          <a:blip r:embed="rId3">
            <a:extLst>
              <a:ext uri="{28A0092B-C50C-407E-A947-70E740481C1C}">
                <a14:useLocalDpi xmlns:a14="http://schemas.microsoft.com/office/drawing/2010/main" val="0"/>
              </a:ext>
            </a:extLst>
          </a:blip>
          <a:srcRect b="15730"/>
          <a:stretch/>
        </p:blipFill>
        <p:spPr>
          <a:xfrm>
            <a:off x="0" y="0"/>
            <a:ext cx="12191980" cy="6857990"/>
          </a:xfrm>
          <a:prstGeom prst="rect">
            <a:avLst/>
          </a:prstGeom>
          <a:noFill/>
        </p:spPr>
      </p:pic>
      <p:sp>
        <p:nvSpPr>
          <p:cNvPr id="2" name="Päivämäärän paikkamerkki 1" hidden="1">
            <a:extLst>
              <a:ext uri="{FF2B5EF4-FFF2-40B4-BE49-F238E27FC236}">
                <a16:creationId xmlns:a16="http://schemas.microsoft.com/office/drawing/2014/main" id="{0DA4D312-68D2-4E00-9415-23D370C8AC62}"/>
              </a:ext>
            </a:extLst>
          </p:cNvPr>
          <p:cNvSpPr>
            <a:spLocks noGrp="1"/>
          </p:cNvSpPr>
          <p:nvPr>
            <p:ph type="dt" sz="half" idx="10"/>
          </p:nvPr>
        </p:nvSpPr>
        <p:spPr/>
        <p:txBody>
          <a:bodyPr/>
          <a:lstStyle/>
          <a:p>
            <a:pPr>
              <a:spcAft>
                <a:spcPts val="600"/>
              </a:spcAft>
            </a:pPr>
            <a:fld id="{46A8C016-1483-4DFD-A134-AD0B015DD8F7}" type="datetime1">
              <a:rPr lang="fi-FI" smtClean="0"/>
              <a:pPr>
                <a:spcAft>
                  <a:spcPts val="600"/>
                </a:spcAft>
              </a:pPr>
              <a:t>22.9.2022</a:t>
            </a:fld>
            <a:endParaRPr lang="fi-FI"/>
          </a:p>
        </p:txBody>
      </p:sp>
      <p:sp>
        <p:nvSpPr>
          <p:cNvPr id="3" name="Alatunnisteen paikkamerkki 2">
            <a:extLst>
              <a:ext uri="{FF2B5EF4-FFF2-40B4-BE49-F238E27FC236}">
                <a16:creationId xmlns:a16="http://schemas.microsoft.com/office/drawing/2014/main" id="{60B222C0-249D-4D6B-AFE5-7DBA461ACE0C}"/>
              </a:ext>
            </a:extLst>
          </p:cNvPr>
          <p:cNvSpPr>
            <a:spLocks noGrp="1"/>
          </p:cNvSpPr>
          <p:nvPr>
            <p:ph type="ftr" sz="quarter" idx="11"/>
          </p:nvPr>
        </p:nvSpPr>
        <p:spPr/>
        <p:txBody>
          <a:bodyPr/>
          <a:lstStyle/>
          <a:p>
            <a:pPr>
              <a:spcAft>
                <a:spcPts val="600"/>
              </a:spcAft>
            </a:pPr>
            <a:r>
              <a:rPr lang="fi-FI"/>
              <a:t>mielenterveysseura.fi</a:t>
            </a:r>
          </a:p>
        </p:txBody>
      </p:sp>
      <p:sp>
        <p:nvSpPr>
          <p:cNvPr id="4" name="Dian numeron paikkamerkki 3" hidden="1">
            <a:extLst>
              <a:ext uri="{FF2B5EF4-FFF2-40B4-BE49-F238E27FC236}">
                <a16:creationId xmlns:a16="http://schemas.microsoft.com/office/drawing/2014/main" id="{F64E026F-A2DD-427E-969F-740CA7557DCE}"/>
              </a:ext>
            </a:extLst>
          </p:cNvPr>
          <p:cNvSpPr>
            <a:spLocks noGrp="1"/>
          </p:cNvSpPr>
          <p:nvPr>
            <p:ph type="sldNum" sz="quarter" idx="12"/>
          </p:nvPr>
        </p:nvSpPr>
        <p:spPr/>
        <p:txBody>
          <a:bodyPr/>
          <a:lstStyle/>
          <a:p>
            <a:pPr>
              <a:spcAft>
                <a:spcPts val="600"/>
              </a:spcAft>
            </a:pPr>
            <a:fld id="{29F13F21-89A0-4E12-8E58-753F65C13159}" type="slidenum">
              <a:rPr lang="fi-FI" smtClean="0"/>
              <a:pPr>
                <a:spcAft>
                  <a:spcPts val="600"/>
                </a:spcAft>
              </a:pPr>
              <a:t>1</a:t>
            </a:fld>
            <a:endParaRPr lang="fi-FI"/>
          </a:p>
        </p:txBody>
      </p:sp>
      <p:sp>
        <p:nvSpPr>
          <p:cNvPr id="8" name="Otsikko 2">
            <a:extLst>
              <a:ext uri="{FF2B5EF4-FFF2-40B4-BE49-F238E27FC236}">
                <a16:creationId xmlns:a16="http://schemas.microsoft.com/office/drawing/2014/main" id="{EF74AFBA-737C-4683-8B90-E3D509ACD1AA}"/>
              </a:ext>
            </a:extLst>
          </p:cNvPr>
          <p:cNvSpPr txBox="1">
            <a:spLocks/>
          </p:cNvSpPr>
          <p:nvPr/>
        </p:nvSpPr>
        <p:spPr>
          <a:xfrm>
            <a:off x="1131570" y="521031"/>
            <a:ext cx="10526888" cy="10281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i-FI" b="1" dirty="0">
                <a:solidFill>
                  <a:schemeClr val="bg1"/>
                </a:solidFill>
              </a:rPr>
              <a:t>Mental Health </a:t>
            </a:r>
            <a:r>
              <a:rPr lang="fi-FI" b="1" dirty="0" err="1">
                <a:solidFill>
                  <a:schemeClr val="bg1"/>
                </a:solidFill>
              </a:rPr>
              <a:t>Promotion</a:t>
            </a:r>
            <a:r>
              <a:rPr lang="fi-FI" b="1" dirty="0">
                <a:solidFill>
                  <a:schemeClr val="bg1"/>
                </a:solidFill>
              </a:rPr>
              <a:t> in </a:t>
            </a:r>
          </a:p>
          <a:p>
            <a:r>
              <a:rPr lang="fi-FI" b="1" dirty="0">
                <a:solidFill>
                  <a:schemeClr val="bg1"/>
                </a:solidFill>
              </a:rPr>
              <a:t>Youth </a:t>
            </a:r>
            <a:r>
              <a:rPr lang="fi-FI" b="1" dirty="0" err="1">
                <a:solidFill>
                  <a:schemeClr val="bg1"/>
                </a:solidFill>
              </a:rPr>
              <a:t>Work</a:t>
            </a:r>
            <a:endParaRPr lang="fi-FI" sz="1800" b="1" dirty="0"/>
          </a:p>
        </p:txBody>
      </p:sp>
      <p:sp>
        <p:nvSpPr>
          <p:cNvPr id="9" name="Alaotsikko 2">
            <a:extLst>
              <a:ext uri="{FF2B5EF4-FFF2-40B4-BE49-F238E27FC236}">
                <a16:creationId xmlns:a16="http://schemas.microsoft.com/office/drawing/2014/main" id="{1A318E00-1069-4EB5-935F-D4DD72113860}"/>
              </a:ext>
            </a:extLst>
          </p:cNvPr>
          <p:cNvSpPr txBox="1">
            <a:spLocks/>
          </p:cNvSpPr>
          <p:nvPr/>
        </p:nvSpPr>
        <p:spPr>
          <a:xfrm>
            <a:off x="531000" y="4652410"/>
            <a:ext cx="5416410" cy="1684559"/>
          </a:xfrm>
          <a:prstGeom prst="rect">
            <a:avLst/>
          </a:prstGeom>
        </p:spPr>
        <p:txBody>
          <a:bodyPr>
            <a:normAutofit/>
          </a:bodyPr>
          <a:lstStyle>
            <a:lvl1pPr marL="269875" indent="-269875"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1pPr>
            <a:lvl2pPr marL="541338" indent="-271463"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2pPr>
            <a:lvl3pPr marL="811213" indent="-269875"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3pPr>
            <a:lvl4pPr marL="1081088" indent="-269875"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4pPr>
            <a:lvl5pPr marL="1339850" indent="-258763" algn="l" defTabSz="914400" rtl="0" eaLnBrk="1" latinLnBrk="0" hangingPunct="1">
              <a:lnSpc>
                <a:spcPct val="120000"/>
              </a:lnSpc>
              <a:spcBef>
                <a:spcPts val="0"/>
              </a:spcBef>
              <a:buClr>
                <a:srgbClr val="00E13C"/>
              </a:buClr>
              <a:buFont typeface="Arial" panose="020B0604020202020204" pitchFamily="34" charset="0"/>
              <a:buChar char="•"/>
              <a:defRPr sz="2000" kern="1200">
                <a:solidFill>
                  <a:srgbClr val="6A6E73"/>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i-FI" sz="1600" b="1" dirty="0">
                <a:solidFill>
                  <a:schemeClr val="bg1"/>
                </a:solidFill>
                <a:latin typeface="Calibri"/>
              </a:rPr>
              <a:t>Elina Marjamäki</a:t>
            </a:r>
          </a:p>
          <a:p>
            <a:pPr marL="0" indent="0" algn="ctr">
              <a:buNone/>
            </a:pPr>
            <a:r>
              <a:rPr lang="fi-FI" sz="1600" b="1" dirty="0">
                <a:solidFill>
                  <a:schemeClr val="bg1"/>
                </a:solidFill>
                <a:latin typeface="Calibri"/>
              </a:rPr>
              <a:t>Mental Health </a:t>
            </a:r>
            <a:r>
              <a:rPr lang="fi-FI" sz="1600" b="1" dirty="0" err="1">
                <a:solidFill>
                  <a:schemeClr val="bg1"/>
                </a:solidFill>
                <a:latin typeface="Calibri"/>
              </a:rPr>
              <a:t>Promotion</a:t>
            </a:r>
            <a:r>
              <a:rPr lang="fi-FI" sz="1600" b="1" dirty="0">
                <a:solidFill>
                  <a:schemeClr val="bg1"/>
                </a:solidFill>
                <a:latin typeface="Calibri"/>
              </a:rPr>
              <a:t> of Young People</a:t>
            </a:r>
          </a:p>
          <a:p>
            <a:pPr marL="0" indent="0" algn="ctr">
              <a:buNone/>
            </a:pPr>
            <a:r>
              <a:rPr lang="fi-FI" sz="1600" b="1" dirty="0">
                <a:solidFill>
                  <a:schemeClr val="bg1"/>
                </a:solidFill>
                <a:latin typeface="Calibri"/>
              </a:rPr>
              <a:t>Youth </a:t>
            </a:r>
            <a:r>
              <a:rPr lang="fi-FI" sz="1600" b="1" dirty="0" err="1">
                <a:solidFill>
                  <a:schemeClr val="bg1"/>
                </a:solidFill>
                <a:latin typeface="Calibri"/>
              </a:rPr>
              <a:t>Work</a:t>
            </a:r>
            <a:r>
              <a:rPr lang="fi-FI" sz="1600" b="1" dirty="0">
                <a:solidFill>
                  <a:schemeClr val="bg1"/>
                </a:solidFill>
                <a:latin typeface="Calibri"/>
              </a:rPr>
              <a:t> </a:t>
            </a:r>
            <a:r>
              <a:rPr lang="fi-FI" sz="1600" b="1" dirty="0" err="1">
                <a:solidFill>
                  <a:schemeClr val="bg1"/>
                </a:solidFill>
                <a:latin typeface="Calibri"/>
              </a:rPr>
              <a:t>Competence</a:t>
            </a:r>
            <a:r>
              <a:rPr lang="fi-FI" sz="1600" b="1" dirty="0">
                <a:solidFill>
                  <a:schemeClr val="bg1"/>
                </a:solidFill>
                <a:latin typeface="Calibri"/>
              </a:rPr>
              <a:t> </a:t>
            </a:r>
            <a:r>
              <a:rPr lang="fi-FI" sz="1600" b="1" dirty="0" err="1">
                <a:solidFill>
                  <a:schemeClr val="bg1"/>
                </a:solidFill>
                <a:latin typeface="Calibri"/>
              </a:rPr>
              <a:t>Centres</a:t>
            </a:r>
            <a:endParaRPr lang="fi-FI" sz="1600" b="1" dirty="0">
              <a:solidFill>
                <a:schemeClr val="bg1"/>
              </a:solidFill>
              <a:latin typeface="Calibri"/>
            </a:endParaRPr>
          </a:p>
          <a:p>
            <a:pPr marL="0" indent="0" algn="ctr">
              <a:buNone/>
            </a:pPr>
            <a:r>
              <a:rPr lang="fi-FI" sz="1600" b="1" dirty="0">
                <a:solidFill>
                  <a:schemeClr val="bg1"/>
                </a:solidFill>
                <a:latin typeface="Calibri"/>
              </a:rPr>
              <a:t>MIELI Mental Health Finland </a:t>
            </a:r>
          </a:p>
          <a:p>
            <a:pPr marL="0" indent="0" algn="ctr">
              <a:buNone/>
            </a:pPr>
            <a:endParaRPr lang="fi-FI" sz="900" b="1" dirty="0">
              <a:latin typeface="Calibri"/>
            </a:endParaRPr>
          </a:p>
        </p:txBody>
      </p:sp>
      <p:sp>
        <p:nvSpPr>
          <p:cNvPr id="10" name="Ellipsi 9">
            <a:extLst>
              <a:ext uri="{FF2B5EF4-FFF2-40B4-BE49-F238E27FC236}">
                <a16:creationId xmlns:a16="http://schemas.microsoft.com/office/drawing/2014/main" id="{EAED9D96-DBEB-4849-B17A-8CFCA6F8A02D}"/>
              </a:ext>
            </a:extLst>
          </p:cNvPr>
          <p:cNvSpPr/>
          <p:nvPr/>
        </p:nvSpPr>
        <p:spPr>
          <a:xfrm>
            <a:off x="9615679" y="381195"/>
            <a:ext cx="2309540" cy="21299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3600" b="1" dirty="0" err="1">
                <a:latin typeface="+mj-lt"/>
              </a:rPr>
              <a:t>Since</a:t>
            </a:r>
            <a:r>
              <a:rPr lang="fi-FI" sz="3600" b="1" dirty="0">
                <a:latin typeface="+mj-lt"/>
              </a:rPr>
              <a:t> 2011</a:t>
            </a:r>
          </a:p>
        </p:txBody>
      </p:sp>
    </p:spTree>
    <p:custDataLst>
      <p:tags r:id="rId1"/>
    </p:custDataLst>
    <p:extLst>
      <p:ext uri="{BB962C8B-B14F-4D97-AF65-F5344CB8AC3E}">
        <p14:creationId xmlns:p14="http://schemas.microsoft.com/office/powerpoint/2010/main" val="99931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tsikko 3"/>
          <p:cNvSpPr>
            <a:spLocks noGrp="1"/>
          </p:cNvSpPr>
          <p:nvPr>
            <p:ph type="title"/>
          </p:nvPr>
        </p:nvSpPr>
        <p:spPr>
          <a:xfrm>
            <a:off x="1299779" y="583001"/>
            <a:ext cx="10091032" cy="698029"/>
          </a:xfrm>
        </p:spPr>
        <p:txBody>
          <a:bodyPr/>
          <a:lstStyle/>
          <a:p>
            <a:pPr algn="ctr"/>
            <a:r>
              <a:rPr lang="fi-FI" sz="3600" b="1" dirty="0">
                <a:solidFill>
                  <a:schemeClr val="tx1">
                    <a:lumMod val="50000"/>
                    <a:lumOff val="50000"/>
                  </a:schemeClr>
                </a:solidFill>
                <a:latin typeface="+mn-lt"/>
              </a:rPr>
              <a:t>MENTAL HEALTH PROMOTION IN NATIONAL YOUTH WORK  AND YOUTH POLICY PROGRAMME</a:t>
            </a:r>
          </a:p>
        </p:txBody>
      </p:sp>
      <p:sp>
        <p:nvSpPr>
          <p:cNvPr id="7" name="Ellipsi 6"/>
          <p:cNvSpPr>
            <a:spLocks noChangeAspect="1"/>
          </p:cNvSpPr>
          <p:nvPr/>
        </p:nvSpPr>
        <p:spPr>
          <a:xfrm>
            <a:off x="943795" y="2193563"/>
            <a:ext cx="3105282" cy="255324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srgbClr val="FFFFFF"/>
                </a:solidFill>
                <a:effectLst/>
                <a:uLnTx/>
                <a:uFillTx/>
                <a:latin typeface="Calibri" panose="020F0502020204030204"/>
                <a:ea typeface="+mn-ea"/>
                <a:cs typeface="+mn-cs"/>
              </a:rPr>
              <a:t>National </a:t>
            </a:r>
            <a:r>
              <a:rPr kumimoji="0" lang="fi-FI" sz="2400" b="1" i="0" u="none" strike="noStrike" kern="1200" cap="none" spc="0" normalizeH="0" baseline="0" noProof="0" dirty="0" err="1">
                <a:ln>
                  <a:noFill/>
                </a:ln>
                <a:solidFill>
                  <a:srgbClr val="FFFFFF"/>
                </a:solidFill>
                <a:effectLst/>
                <a:uLnTx/>
                <a:uFillTx/>
                <a:latin typeface="Calibri" panose="020F0502020204030204"/>
                <a:ea typeface="+mn-ea"/>
                <a:cs typeface="+mn-cs"/>
              </a:rPr>
              <a:t>youth</a:t>
            </a:r>
            <a:r>
              <a:rPr kumimoji="0" lang="fi-FI"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fi-FI" sz="2400" b="1" i="0" u="none" strike="noStrike" kern="1200" cap="none" spc="0" normalizeH="0" baseline="0" noProof="0" dirty="0" err="1">
                <a:ln>
                  <a:noFill/>
                </a:ln>
                <a:solidFill>
                  <a:srgbClr val="FFFFFF"/>
                </a:solidFill>
                <a:effectLst/>
                <a:uLnTx/>
                <a:uFillTx/>
                <a:latin typeface="Calibri" panose="020F0502020204030204"/>
                <a:ea typeface="+mn-ea"/>
                <a:cs typeface="+mn-cs"/>
              </a:rPr>
              <a:t>work</a:t>
            </a:r>
            <a:r>
              <a:rPr kumimoji="0" lang="fi-FI" sz="2400" b="1" i="0" u="none" strike="noStrike" kern="1200" cap="none" spc="0" normalizeH="0" baseline="0" noProof="0" dirty="0">
                <a:ln>
                  <a:noFill/>
                </a:ln>
                <a:solidFill>
                  <a:srgbClr val="FFFFFF"/>
                </a:solidFill>
                <a:effectLst/>
                <a:uLnTx/>
                <a:uFillTx/>
                <a:latin typeface="Calibri" panose="020F0502020204030204"/>
                <a:ea typeface="+mn-ea"/>
                <a:cs typeface="+mn-cs"/>
              </a:rPr>
              <a:t> and </a:t>
            </a:r>
            <a:r>
              <a:rPr kumimoji="0" lang="fi-FI" sz="2400" b="1" i="0" u="none" strike="noStrike" kern="1200" cap="none" spc="0" normalizeH="0" baseline="0" noProof="0" dirty="0" err="1">
                <a:ln>
                  <a:noFill/>
                </a:ln>
                <a:solidFill>
                  <a:srgbClr val="FFFFFF"/>
                </a:solidFill>
                <a:effectLst/>
                <a:uLnTx/>
                <a:uFillTx/>
                <a:latin typeface="Calibri" panose="020F0502020204030204"/>
                <a:ea typeface="+mn-ea"/>
                <a:cs typeface="+mn-cs"/>
              </a:rPr>
              <a:t>youth</a:t>
            </a:r>
            <a:r>
              <a:rPr kumimoji="0" lang="fi-FI"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fi-FI" sz="2400" b="1" i="0" u="none" strike="noStrike" kern="1200" cap="none" spc="0" normalizeH="0" baseline="0" noProof="0" dirty="0" err="1">
                <a:ln>
                  <a:noFill/>
                </a:ln>
                <a:solidFill>
                  <a:srgbClr val="FFFFFF"/>
                </a:solidFill>
                <a:effectLst/>
                <a:uLnTx/>
                <a:uFillTx/>
                <a:latin typeface="Calibri" panose="020F0502020204030204"/>
                <a:ea typeface="+mn-ea"/>
                <a:cs typeface="+mn-cs"/>
              </a:rPr>
              <a:t>policy</a:t>
            </a:r>
            <a:r>
              <a:rPr kumimoji="0" lang="fi-FI" sz="2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fi-FI" sz="2400" b="1" i="0" u="none" strike="noStrike" kern="1200" cap="none" spc="0" normalizeH="0" baseline="0" noProof="0" dirty="0" err="1">
                <a:ln>
                  <a:noFill/>
                </a:ln>
                <a:solidFill>
                  <a:srgbClr val="FFFFFF"/>
                </a:solidFill>
                <a:effectLst/>
                <a:uLnTx/>
                <a:uFillTx/>
                <a:latin typeface="Calibri" panose="020F0502020204030204"/>
                <a:ea typeface="+mn-ea"/>
                <a:cs typeface="+mn-cs"/>
              </a:rPr>
              <a:t>programme</a:t>
            </a:r>
            <a:r>
              <a:rPr kumimoji="0" lang="fi-FI" sz="2400" b="1" i="0" u="none" strike="noStrike" kern="1200" cap="none" spc="0" normalizeH="0" baseline="0" noProof="0" dirty="0">
                <a:ln>
                  <a:noFill/>
                </a:ln>
                <a:solidFill>
                  <a:srgbClr val="FFFFFF"/>
                </a:solidFill>
                <a:effectLst/>
                <a:uLnTx/>
                <a:uFillTx/>
                <a:latin typeface="Calibri" panose="020F0502020204030204"/>
                <a:ea typeface="+mn-ea"/>
                <a:cs typeface="+mn-cs"/>
              </a:rPr>
              <a:t> 2018-20 and 2020-2024</a:t>
            </a:r>
          </a:p>
        </p:txBody>
      </p:sp>
      <p:sp>
        <p:nvSpPr>
          <p:cNvPr id="2" name="Päivämäärän paikkamerkki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00000"/>
                </a:solidFill>
                <a:effectLst/>
                <a:uLnTx/>
                <a:uFillTx/>
                <a:latin typeface="Calibri" panose="020F0502020204030204"/>
                <a:ea typeface="+mn-ea"/>
                <a:cs typeface="+mn-cs"/>
              </a:rPr>
              <a:t>2-4.11.20</a:t>
            </a:r>
          </a:p>
        </p:txBody>
      </p:sp>
      <p:sp>
        <p:nvSpPr>
          <p:cNvPr id="6" name="Alatunnisteen paikkamerkki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 name="Dian numeron paikkamerkki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fi-FI"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kstiruutu 7">
            <a:extLst>
              <a:ext uri="{FF2B5EF4-FFF2-40B4-BE49-F238E27FC236}">
                <a16:creationId xmlns:a16="http://schemas.microsoft.com/office/drawing/2014/main" id="{6C4C22D4-0444-47CB-B295-0A9E1BA49A2F}"/>
              </a:ext>
            </a:extLst>
          </p:cNvPr>
          <p:cNvSpPr txBox="1"/>
          <p:nvPr/>
        </p:nvSpPr>
        <p:spPr>
          <a:xfrm>
            <a:off x="4411935" y="4705620"/>
            <a:ext cx="643855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srgbClr val="000000"/>
                </a:solidFill>
                <a:effectLst/>
                <a:uLnTx/>
                <a:uFillTx/>
                <a:latin typeface="Calibri" panose="020F0502020204030204"/>
                <a:ea typeface="+mn-ea"/>
                <a:cs typeface="+mn-cs"/>
                <a:hlinkClick r:id="rId4"/>
              </a:rPr>
              <a:t>https://julkaisut.valtioneuvosto.fi/handle/10024/162381</a:t>
            </a:r>
            <a:endParaRPr kumimoji="0" lang="fi-FI"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Tekstiruutu 9">
            <a:extLst>
              <a:ext uri="{FF2B5EF4-FFF2-40B4-BE49-F238E27FC236}">
                <a16:creationId xmlns:a16="http://schemas.microsoft.com/office/drawing/2014/main" id="{3A8EC03F-D419-47A3-9A1B-134A500F7CDF}"/>
              </a:ext>
            </a:extLst>
          </p:cNvPr>
          <p:cNvSpPr txBox="1"/>
          <p:nvPr/>
        </p:nvSpPr>
        <p:spPr>
          <a:xfrm>
            <a:off x="4230340" y="2459504"/>
            <a:ext cx="716047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srgbClr val="000000"/>
                </a:solidFill>
                <a:effectLst/>
                <a:uLnTx/>
                <a:uFillTx/>
                <a:latin typeface="Calibri" panose="020F0502020204030204"/>
                <a:ea typeface="+mn-ea"/>
                <a:cs typeface="+mn-cs"/>
              </a:rPr>
              <a:t>Youth </a:t>
            </a:r>
            <a:r>
              <a:rPr kumimoji="0" lang="fi-FI" sz="2400" b="1" i="0" u="none" strike="noStrike" kern="1200" cap="none" spc="0" normalizeH="0" baseline="0" noProof="0" dirty="0" err="1">
                <a:ln>
                  <a:noFill/>
                </a:ln>
                <a:solidFill>
                  <a:srgbClr val="000000"/>
                </a:solidFill>
                <a:effectLst/>
                <a:uLnTx/>
                <a:uFillTx/>
                <a:latin typeface="Calibri" panose="020F0502020204030204"/>
                <a:ea typeface="+mn-ea"/>
                <a:cs typeface="+mn-cs"/>
              </a:rPr>
              <a:t>Work</a:t>
            </a:r>
            <a:r>
              <a:rPr kumimoji="0" lang="fi-FI" sz="24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1" i="0" u="none" strike="noStrike" kern="1200" cap="none" spc="0" normalizeH="0" baseline="0" noProof="0" dirty="0" err="1">
                <a:ln>
                  <a:noFill/>
                </a:ln>
                <a:solidFill>
                  <a:srgbClr val="000000"/>
                </a:solidFill>
                <a:effectLst/>
                <a:uLnTx/>
                <a:uFillTx/>
                <a:latin typeface="Calibri" panose="020F0502020204030204"/>
                <a:ea typeface="+mn-ea"/>
                <a:cs typeface="+mn-cs"/>
              </a:rPr>
              <a:t>Centres</a:t>
            </a:r>
            <a:r>
              <a:rPr kumimoji="0" lang="fi-FI" sz="2400" b="1" i="0" u="none" strike="noStrike" kern="1200" cap="none" spc="0" normalizeH="0" baseline="0" noProof="0" dirty="0">
                <a:ln>
                  <a:noFill/>
                </a:ln>
                <a:solidFill>
                  <a:srgbClr val="000000"/>
                </a:solidFill>
                <a:effectLst/>
                <a:uLnTx/>
                <a:uFillTx/>
                <a:latin typeface="Calibri" panose="020F0502020204030204"/>
                <a:ea typeface="+mn-ea"/>
                <a:cs typeface="+mn-cs"/>
              </a:rPr>
              <a:t> of </a:t>
            </a:r>
            <a:r>
              <a:rPr kumimoji="0" lang="fi-FI" sz="2400" b="1" i="0" u="none" strike="noStrike" kern="1200" cap="none" spc="0" normalizeH="0" baseline="0" noProof="0" dirty="0" err="1">
                <a:ln>
                  <a:noFill/>
                </a:ln>
                <a:solidFill>
                  <a:srgbClr val="000000"/>
                </a:solidFill>
                <a:effectLst/>
                <a:uLnTx/>
                <a:uFillTx/>
                <a:latin typeface="Calibri" panose="020F0502020204030204"/>
                <a:ea typeface="+mn-ea"/>
                <a:cs typeface="+mn-cs"/>
              </a:rPr>
              <a:t>Expertice</a:t>
            </a:r>
            <a:r>
              <a:rPr kumimoji="0" lang="fi-FI" sz="2400" b="1" i="0" u="none" strike="noStrike" kern="1200" cap="none" spc="0" normalizeH="0" baseline="0" noProof="0" dirty="0">
                <a:ln>
                  <a:noFill/>
                </a:ln>
                <a:solidFill>
                  <a:srgbClr val="000000"/>
                </a:solidFill>
                <a:effectLst/>
                <a:uLnTx/>
                <a:uFillTx/>
                <a:latin typeface="Calibri" panose="020F0502020204030204"/>
                <a:ea typeface="+mn-ea"/>
                <a:cs typeface="+mn-cs"/>
              </a:rPr>
              <a:t> (6):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srgbClr val="000000"/>
                </a:solidFill>
                <a:effectLst/>
                <a:uLnTx/>
                <a:uFillTx/>
                <a:latin typeface="Calibri" panose="020F0502020204030204"/>
                <a:ea typeface="+mn-ea"/>
                <a:cs typeface="+mn-cs"/>
              </a:rPr>
              <a:t>Mental </a:t>
            </a:r>
            <a:r>
              <a:rPr kumimoji="0" lang="fi-FI" sz="2400" b="1" i="0" u="none" strike="noStrike" kern="1200" cap="none" spc="0" normalizeH="0" baseline="0" noProof="0" dirty="0" err="1">
                <a:ln>
                  <a:noFill/>
                </a:ln>
                <a:solidFill>
                  <a:srgbClr val="000000"/>
                </a:solidFill>
                <a:effectLst/>
                <a:uLnTx/>
                <a:uFillTx/>
                <a:latin typeface="Calibri" panose="020F0502020204030204"/>
                <a:ea typeface="+mn-ea"/>
                <a:cs typeface="+mn-cs"/>
              </a:rPr>
              <a:t>health</a:t>
            </a:r>
            <a:r>
              <a:rPr kumimoji="0" lang="fi-FI" sz="24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1" i="0" u="none" strike="noStrike" kern="1200" cap="none" spc="0" normalizeH="0" baseline="0" noProof="0" dirty="0" err="1">
                <a:ln>
                  <a:noFill/>
                </a:ln>
                <a:solidFill>
                  <a:srgbClr val="000000"/>
                </a:solidFill>
                <a:effectLst/>
                <a:uLnTx/>
                <a:uFillTx/>
                <a:latin typeface="Calibri" panose="020F0502020204030204"/>
                <a:ea typeface="+mn-ea"/>
                <a:cs typeface="+mn-cs"/>
              </a:rPr>
              <a:t>promotion</a:t>
            </a:r>
            <a:r>
              <a:rPr kumimoji="0" lang="fi-FI" sz="2400" b="1" i="0" u="none" strike="noStrike" kern="1200" cap="none" spc="0" normalizeH="0" baseline="0" noProof="0" dirty="0">
                <a:ln>
                  <a:noFill/>
                </a:ln>
                <a:solidFill>
                  <a:srgbClr val="000000"/>
                </a:solidFill>
                <a:effectLst/>
                <a:uLnTx/>
                <a:uFillTx/>
                <a:latin typeface="Calibri" panose="020F0502020204030204"/>
                <a:ea typeface="+mn-ea"/>
                <a:cs typeface="+mn-cs"/>
              </a:rPr>
              <a:t> in 3 of </a:t>
            </a:r>
            <a:r>
              <a:rPr kumimoji="0" lang="fi-FI" sz="2400" b="1" i="0" u="none" strike="noStrike" kern="1200" cap="none" spc="0" normalizeH="0" baseline="0" noProof="0" dirty="0" err="1">
                <a:ln>
                  <a:noFill/>
                </a:ln>
                <a:solidFill>
                  <a:srgbClr val="000000"/>
                </a:solidFill>
                <a:effectLst/>
                <a:uLnTx/>
                <a:uFillTx/>
                <a:latin typeface="Calibri" panose="020F0502020204030204"/>
                <a:ea typeface="+mn-ea"/>
                <a:cs typeface="+mn-cs"/>
              </a:rPr>
              <a:t>them</a:t>
            </a:r>
            <a:r>
              <a:rPr kumimoji="0" lang="fi-FI" sz="2400" b="1" i="0" u="none" strike="noStrike" kern="1200" cap="none" spc="0" normalizeH="0" baseline="0" noProof="0" dirty="0">
                <a:ln>
                  <a:noFill/>
                </a:ln>
                <a:solidFill>
                  <a:srgbClr val="000000"/>
                </a:solidFill>
                <a:effectLst/>
                <a:uLnTx/>
                <a:uFillTx/>
                <a:latin typeface="Calibri" panose="020F0502020204030204"/>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Communal</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youth</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work</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competence</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centre</a:t>
            </a:r>
            <a:endPar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Outreach</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youth</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work</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competence</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centre</a:t>
            </a:r>
            <a:endPar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School Youth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Work</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competence</a:t>
            </a:r>
            <a:r>
              <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fi-FI" sz="2400" b="0" i="0" u="none" strike="noStrike" kern="1200" cap="none" spc="0" normalizeH="0" baseline="0" noProof="0" dirty="0" err="1">
                <a:ln>
                  <a:noFill/>
                </a:ln>
                <a:solidFill>
                  <a:srgbClr val="000000"/>
                </a:solidFill>
                <a:effectLst/>
                <a:uLnTx/>
                <a:uFillTx/>
                <a:latin typeface="Calibri" panose="020F0502020204030204"/>
                <a:ea typeface="+mn-ea"/>
                <a:cs typeface="+mn-cs"/>
              </a:rPr>
              <a:t>centre</a:t>
            </a:r>
            <a:endParaRPr kumimoji="0" lang="fi-FI"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884703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p:cNvSpPr>
            <a:spLocks noGrp="1"/>
          </p:cNvSpPr>
          <p:nvPr>
            <p:ph type="title"/>
          </p:nvPr>
        </p:nvSpPr>
        <p:spPr>
          <a:xfrm>
            <a:off x="644013" y="359379"/>
            <a:ext cx="10205884" cy="752168"/>
          </a:xfrm>
        </p:spPr>
        <p:txBody>
          <a:bodyPr/>
          <a:lstStyle/>
          <a:p>
            <a:r>
              <a:rPr lang="fi-FI" dirty="0" err="1"/>
              <a:t>We</a:t>
            </a:r>
            <a:r>
              <a:rPr lang="fi-FI" dirty="0"/>
              <a:t> AIM to </a:t>
            </a:r>
            <a:r>
              <a:rPr lang="fi-FI" dirty="0" err="1"/>
              <a:t>increase</a:t>
            </a:r>
            <a:r>
              <a:rPr lang="fi-FI" dirty="0"/>
              <a:t> </a:t>
            </a:r>
            <a:r>
              <a:rPr lang="fi-FI" dirty="0" err="1"/>
              <a:t>adults</a:t>
            </a:r>
            <a:r>
              <a:rPr lang="fi-FI" dirty="0"/>
              <a:t>’: </a:t>
            </a:r>
            <a:br>
              <a:rPr lang="fi-FI" dirty="0"/>
            </a:br>
            <a:endParaRPr lang="fi-FI" dirty="0"/>
          </a:p>
        </p:txBody>
      </p:sp>
      <p:sp>
        <p:nvSpPr>
          <p:cNvPr id="8" name="Sisällön paikkamerkki 7"/>
          <p:cNvSpPr>
            <a:spLocks noGrp="1"/>
          </p:cNvSpPr>
          <p:nvPr>
            <p:ph sz="half" idx="1"/>
          </p:nvPr>
        </p:nvSpPr>
        <p:spPr>
          <a:xfrm>
            <a:off x="400173" y="1111547"/>
            <a:ext cx="5886585" cy="5310873"/>
          </a:xfrm>
        </p:spPr>
        <p:txBody>
          <a:bodyPr>
            <a:normAutofit fontScale="92500" lnSpcReduction="10000"/>
          </a:bodyPr>
          <a:lstStyle/>
          <a:p>
            <a:pPr marL="0" indent="0">
              <a:buNone/>
            </a:pPr>
            <a:r>
              <a:rPr lang="en-GB" sz="3300" b="1" dirty="0"/>
              <a:t>Knowledge and understanding of </a:t>
            </a:r>
          </a:p>
          <a:p>
            <a:r>
              <a:rPr lang="en-GB" sz="2000" dirty="0"/>
              <a:t>Mental health as a positive resource and skill which we can teach, learn, support and strengthen</a:t>
            </a:r>
          </a:p>
          <a:p>
            <a:r>
              <a:rPr lang="en-GB" sz="2000" dirty="0"/>
              <a:t>Risk and protective factors of mental health</a:t>
            </a:r>
          </a:p>
          <a:p>
            <a:r>
              <a:rPr lang="en-GB" sz="2000" dirty="0"/>
              <a:t>Means to strengthen mental health</a:t>
            </a:r>
          </a:p>
          <a:p>
            <a:r>
              <a:rPr lang="en-GB" sz="2000" dirty="0"/>
              <a:t>Importance of reducing stigma towards mental health problems and challenges </a:t>
            </a:r>
          </a:p>
          <a:p>
            <a:r>
              <a:rPr lang="en-GB" sz="2000" dirty="0"/>
              <a:t>Awareness of ones own attitudes about mental health</a:t>
            </a:r>
          </a:p>
          <a:p>
            <a:pPr marL="0" indent="0">
              <a:buNone/>
            </a:pPr>
            <a:endParaRPr lang="en-GB" sz="2000" dirty="0"/>
          </a:p>
          <a:p>
            <a:pPr marL="0" indent="0">
              <a:buNone/>
            </a:pPr>
            <a:r>
              <a:rPr lang="fi-FI" sz="3000" b="1" dirty="0" err="1"/>
              <a:t>Skills</a:t>
            </a:r>
            <a:r>
              <a:rPr lang="fi-FI" sz="3000" b="1" dirty="0"/>
              <a:t> and </a:t>
            </a:r>
            <a:r>
              <a:rPr lang="fi-FI" sz="3000" b="1" dirty="0" err="1"/>
              <a:t>motivation</a:t>
            </a:r>
            <a:endParaRPr lang="fi-FI" sz="3000" b="1" dirty="0"/>
          </a:p>
          <a:p>
            <a:r>
              <a:rPr lang="en-GB" sz="2000" dirty="0"/>
              <a:t>To teach and strengthen mental health skills</a:t>
            </a:r>
          </a:p>
          <a:p>
            <a:r>
              <a:rPr lang="en-GB" sz="2000" dirty="0"/>
              <a:t>To listen and to engage</a:t>
            </a:r>
          </a:p>
          <a:p>
            <a:r>
              <a:rPr lang="en-GB" sz="2000" dirty="0"/>
              <a:t>To raise a concern and support</a:t>
            </a:r>
          </a:p>
          <a:p>
            <a:r>
              <a:rPr lang="en-GB" sz="2000" dirty="0"/>
              <a:t>To know when and how to find help and support </a:t>
            </a:r>
          </a:p>
          <a:p>
            <a:endParaRPr lang="fi-FI" sz="2800" dirty="0"/>
          </a:p>
        </p:txBody>
      </p:sp>
      <p:pic>
        <p:nvPicPr>
          <p:cNvPr id="4" name="Kuva 3" descr="Kuva, joka sisältää kohteen ulko, henkilö, puu, maa&#10;&#10;Kuvaus luotu automaattisesti">
            <a:extLst>
              <a:ext uri="{FF2B5EF4-FFF2-40B4-BE49-F238E27FC236}">
                <a16:creationId xmlns:a16="http://schemas.microsoft.com/office/drawing/2014/main" id="{1BDB7C7F-0760-4E44-A05B-5145AD053CF4}"/>
              </a:ext>
            </a:extLst>
          </p:cNvPr>
          <p:cNvPicPr>
            <a:picLocks noChangeAspect="1"/>
          </p:cNvPicPr>
          <p:nvPr/>
        </p:nvPicPr>
        <p:blipFill rotWithShape="1">
          <a:blip r:embed="rId4"/>
          <a:srcRect l="23294" r="9955" b="-1"/>
          <a:stretch/>
        </p:blipFill>
        <p:spPr>
          <a:xfrm>
            <a:off x="6530598" y="919807"/>
            <a:ext cx="5539481" cy="5539474"/>
          </a:xfrm>
          <a:prstGeom prst="rect">
            <a:avLst/>
          </a:prstGeom>
          <a:noFill/>
        </p:spPr>
      </p:pic>
    </p:spTree>
    <p:custDataLst>
      <p:tags r:id="rId1"/>
    </p:custDataLst>
    <p:extLst>
      <p:ext uri="{BB962C8B-B14F-4D97-AF65-F5344CB8AC3E}">
        <p14:creationId xmlns:p14="http://schemas.microsoft.com/office/powerpoint/2010/main" val="80187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a:xfrm>
            <a:off x="1312499" y="324399"/>
            <a:ext cx="10175533" cy="1492871"/>
          </a:xfrm>
        </p:spPr>
        <p:txBody>
          <a:bodyPr>
            <a:normAutofit/>
          </a:bodyPr>
          <a:lstStyle/>
          <a:p>
            <a:r>
              <a:rPr lang="fi-FI" sz="4000" dirty="0"/>
              <a:t>BUT IN THE PAST WE SAW MENTAL HEALTH ONLY AS </a:t>
            </a:r>
          </a:p>
        </p:txBody>
      </p:sp>
      <p:sp>
        <p:nvSpPr>
          <p:cNvPr id="16" name="Ellipsi 15"/>
          <p:cNvSpPr>
            <a:spLocks noChangeAspect="1"/>
          </p:cNvSpPr>
          <p:nvPr/>
        </p:nvSpPr>
        <p:spPr>
          <a:xfrm>
            <a:off x="3464214" y="1835562"/>
            <a:ext cx="4782112" cy="459046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prstClr val="white"/>
              </a:solidFill>
            </a:endParaRPr>
          </a:p>
        </p:txBody>
      </p:sp>
      <p:sp>
        <p:nvSpPr>
          <p:cNvPr id="17" name="Tekstiruutu 16"/>
          <p:cNvSpPr txBox="1"/>
          <p:nvPr/>
        </p:nvSpPr>
        <p:spPr>
          <a:xfrm>
            <a:off x="4583834" y="2218061"/>
            <a:ext cx="3183715" cy="523220"/>
          </a:xfrm>
          <a:prstGeom prst="rect">
            <a:avLst/>
          </a:prstGeom>
          <a:noFill/>
        </p:spPr>
        <p:txBody>
          <a:bodyPr wrap="square" rtlCol="0">
            <a:spAutoFit/>
          </a:bodyPr>
          <a:lstStyle/>
          <a:p>
            <a:pPr algn="ctr"/>
            <a:r>
              <a:rPr lang="fi-FI" sz="2800" b="1" dirty="0">
                <a:solidFill>
                  <a:prstClr val="white"/>
                </a:solidFill>
              </a:rPr>
              <a:t>Depression</a:t>
            </a:r>
          </a:p>
        </p:txBody>
      </p:sp>
      <p:sp>
        <p:nvSpPr>
          <p:cNvPr id="18" name="Tekstiruutu 17"/>
          <p:cNvSpPr txBox="1"/>
          <p:nvPr/>
        </p:nvSpPr>
        <p:spPr>
          <a:xfrm>
            <a:off x="4314840" y="4833058"/>
            <a:ext cx="3183715" cy="954107"/>
          </a:xfrm>
          <a:prstGeom prst="rect">
            <a:avLst/>
          </a:prstGeom>
          <a:noFill/>
        </p:spPr>
        <p:txBody>
          <a:bodyPr wrap="square" rtlCol="0">
            <a:spAutoFit/>
          </a:bodyPr>
          <a:lstStyle/>
          <a:p>
            <a:pPr algn="ctr"/>
            <a:r>
              <a:rPr lang="fi-FI" sz="2800" b="1" dirty="0" err="1">
                <a:solidFill>
                  <a:prstClr val="white"/>
                </a:solidFill>
              </a:rPr>
              <a:t>Other</a:t>
            </a:r>
            <a:r>
              <a:rPr lang="fi-FI" sz="2800" b="1" dirty="0">
                <a:solidFill>
                  <a:prstClr val="white"/>
                </a:solidFill>
              </a:rPr>
              <a:t> </a:t>
            </a:r>
            <a:r>
              <a:rPr lang="fi-FI" sz="2800" b="1" dirty="0" err="1">
                <a:solidFill>
                  <a:prstClr val="white"/>
                </a:solidFill>
              </a:rPr>
              <a:t>disorders</a:t>
            </a:r>
            <a:r>
              <a:rPr lang="fi-FI" sz="2800" b="1" dirty="0">
                <a:solidFill>
                  <a:prstClr val="white"/>
                </a:solidFill>
              </a:rPr>
              <a:t> and </a:t>
            </a:r>
            <a:r>
              <a:rPr lang="fi-FI" sz="2800" b="1" dirty="0" err="1">
                <a:solidFill>
                  <a:prstClr val="white"/>
                </a:solidFill>
              </a:rPr>
              <a:t>illnesses</a:t>
            </a:r>
            <a:endParaRPr lang="fi-FI" sz="2800" b="1" dirty="0">
              <a:solidFill>
                <a:prstClr val="white"/>
              </a:solidFill>
            </a:endParaRPr>
          </a:p>
        </p:txBody>
      </p:sp>
      <p:sp>
        <p:nvSpPr>
          <p:cNvPr id="19" name="Tekstiruutu 18"/>
          <p:cNvSpPr txBox="1"/>
          <p:nvPr/>
        </p:nvSpPr>
        <p:spPr>
          <a:xfrm>
            <a:off x="3719737" y="2888934"/>
            <a:ext cx="3183715" cy="523220"/>
          </a:xfrm>
          <a:prstGeom prst="rect">
            <a:avLst/>
          </a:prstGeom>
          <a:noFill/>
        </p:spPr>
        <p:txBody>
          <a:bodyPr wrap="square" rtlCol="0">
            <a:spAutoFit/>
          </a:bodyPr>
          <a:lstStyle/>
          <a:p>
            <a:pPr algn="ctr"/>
            <a:r>
              <a:rPr lang="fi-FI" sz="2800" b="1" dirty="0" err="1">
                <a:solidFill>
                  <a:prstClr val="white"/>
                </a:solidFill>
              </a:rPr>
              <a:t>Bipolar</a:t>
            </a:r>
            <a:r>
              <a:rPr lang="fi-FI" sz="2800" b="1" dirty="0">
                <a:solidFill>
                  <a:prstClr val="white"/>
                </a:solidFill>
              </a:rPr>
              <a:t> </a:t>
            </a:r>
            <a:r>
              <a:rPr lang="fi-FI" sz="2800" b="1" dirty="0" err="1">
                <a:solidFill>
                  <a:prstClr val="white"/>
                </a:solidFill>
              </a:rPr>
              <a:t>disorder</a:t>
            </a:r>
            <a:endParaRPr lang="fi-FI" sz="2800" b="1" dirty="0">
              <a:solidFill>
                <a:prstClr val="white"/>
              </a:solidFill>
            </a:endParaRPr>
          </a:p>
        </p:txBody>
      </p:sp>
      <p:sp>
        <p:nvSpPr>
          <p:cNvPr id="20" name="Tekstiruutu 19"/>
          <p:cNvSpPr txBox="1"/>
          <p:nvPr/>
        </p:nvSpPr>
        <p:spPr>
          <a:xfrm>
            <a:off x="5062612" y="3527798"/>
            <a:ext cx="3183715" cy="523220"/>
          </a:xfrm>
          <a:prstGeom prst="rect">
            <a:avLst/>
          </a:prstGeom>
          <a:noFill/>
        </p:spPr>
        <p:txBody>
          <a:bodyPr wrap="square" rtlCol="0">
            <a:spAutoFit/>
          </a:bodyPr>
          <a:lstStyle/>
          <a:p>
            <a:pPr algn="ctr"/>
            <a:r>
              <a:rPr lang="fi-FI" sz="2800" b="1" dirty="0" err="1">
                <a:solidFill>
                  <a:prstClr val="white"/>
                </a:solidFill>
              </a:rPr>
              <a:t>Schitzophrenia</a:t>
            </a:r>
            <a:endParaRPr lang="fi-FI" sz="2800" b="1" dirty="0">
              <a:solidFill>
                <a:prstClr val="white"/>
              </a:solidFill>
            </a:endParaRPr>
          </a:p>
        </p:txBody>
      </p:sp>
      <p:sp>
        <p:nvSpPr>
          <p:cNvPr id="15" name="Tekstiruutu 14"/>
          <p:cNvSpPr txBox="1"/>
          <p:nvPr/>
        </p:nvSpPr>
        <p:spPr>
          <a:xfrm>
            <a:off x="3216551" y="3942367"/>
            <a:ext cx="3183715" cy="584775"/>
          </a:xfrm>
          <a:prstGeom prst="rect">
            <a:avLst/>
          </a:prstGeom>
          <a:noFill/>
        </p:spPr>
        <p:txBody>
          <a:bodyPr wrap="square" rtlCol="0">
            <a:spAutoFit/>
          </a:bodyPr>
          <a:lstStyle/>
          <a:p>
            <a:pPr algn="ctr"/>
            <a:r>
              <a:rPr lang="fi-FI" sz="3200" b="1" dirty="0" err="1">
                <a:solidFill>
                  <a:prstClr val="white"/>
                </a:solidFill>
              </a:rPr>
              <a:t>Psychosis</a:t>
            </a:r>
            <a:endParaRPr lang="fi-FI" sz="2000" b="1" dirty="0">
              <a:solidFill>
                <a:prstClr val="white"/>
              </a:solidFill>
            </a:endParaRPr>
          </a:p>
        </p:txBody>
      </p:sp>
    </p:spTree>
    <p:custDataLst>
      <p:tags r:id="rId1"/>
    </p:custDataLst>
    <p:extLst>
      <p:ext uri="{BB962C8B-B14F-4D97-AF65-F5344CB8AC3E}">
        <p14:creationId xmlns:p14="http://schemas.microsoft.com/office/powerpoint/2010/main" val="23622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647500" y="590450"/>
            <a:ext cx="6323638" cy="1034334"/>
          </a:xfrm>
        </p:spPr>
        <p:txBody>
          <a:bodyPr/>
          <a:lstStyle/>
          <a:p>
            <a:r>
              <a:rPr lang="fi-FI" dirty="0">
                <a:solidFill>
                  <a:schemeClr val="tx1">
                    <a:lumMod val="65000"/>
                    <a:lumOff val="35000"/>
                  </a:schemeClr>
                </a:solidFill>
              </a:rPr>
              <a:t>And </a:t>
            </a:r>
            <a:r>
              <a:rPr lang="fi-FI" dirty="0" err="1">
                <a:solidFill>
                  <a:schemeClr val="tx1">
                    <a:lumMod val="65000"/>
                    <a:lumOff val="35000"/>
                  </a:schemeClr>
                </a:solidFill>
              </a:rPr>
              <a:t>this</a:t>
            </a:r>
            <a:r>
              <a:rPr lang="fi-FI" dirty="0">
                <a:solidFill>
                  <a:schemeClr val="tx1">
                    <a:lumMod val="65000"/>
                    <a:lumOff val="35000"/>
                  </a:schemeClr>
                </a:solidFill>
              </a:rPr>
              <a:t> </a:t>
            </a:r>
            <a:r>
              <a:rPr lang="fi-FI" dirty="0" err="1">
                <a:solidFill>
                  <a:schemeClr val="tx1">
                    <a:lumMod val="65000"/>
                    <a:lumOff val="35000"/>
                  </a:schemeClr>
                </a:solidFill>
              </a:rPr>
              <a:t>was</a:t>
            </a:r>
            <a:r>
              <a:rPr lang="fi-FI" dirty="0">
                <a:solidFill>
                  <a:schemeClr val="tx1">
                    <a:lumMod val="65000"/>
                    <a:lumOff val="35000"/>
                  </a:schemeClr>
                </a:solidFill>
              </a:rPr>
              <a:t> a heavy </a:t>
            </a:r>
            <a:r>
              <a:rPr lang="fi-FI" dirty="0" err="1">
                <a:solidFill>
                  <a:schemeClr val="tx1">
                    <a:lumMod val="65000"/>
                    <a:lumOff val="35000"/>
                  </a:schemeClr>
                </a:solidFill>
              </a:rPr>
              <a:t>burden</a:t>
            </a:r>
            <a:endParaRPr lang="fi-FI" dirty="0">
              <a:solidFill>
                <a:schemeClr val="tx1">
                  <a:lumMod val="65000"/>
                  <a:lumOff val="35000"/>
                </a:schemeClr>
              </a:solidFill>
            </a:endParaRPr>
          </a:p>
        </p:txBody>
      </p:sp>
      <p:sp>
        <p:nvSpPr>
          <p:cNvPr id="3" name="Päivämäärän paikkamerkki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C61F32-6966-4227-9A7F-DD49B38BED1C}"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4" name="Alatunnisteen paikkamerkki 3"/>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mielenterveysseura.fi</a:t>
            </a:r>
          </a:p>
        </p:txBody>
      </p:sp>
      <p:sp>
        <p:nvSpPr>
          <p:cNvPr id="5" name="Dian numeron paikkamerkki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6" name="Tekstiruutu 5"/>
          <p:cNvSpPr txBox="1"/>
          <p:nvPr/>
        </p:nvSpPr>
        <p:spPr>
          <a:xfrm>
            <a:off x="1012379" y="1814799"/>
            <a:ext cx="533135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prstClr val="black">
                    <a:lumMod val="65000"/>
                    <a:lumOff val="35000"/>
                  </a:prstClr>
                </a:solidFill>
                <a:effectLst/>
                <a:uLnTx/>
                <a:uFillTx/>
                <a:latin typeface="Calibri"/>
                <a:ea typeface="+mn-ea"/>
                <a:cs typeface="+mn-cs"/>
              </a:rPr>
              <a:t>…for </a:t>
            </a:r>
            <a:r>
              <a:rPr kumimoji="0" lang="fi-FI" sz="2400" b="1" i="0" u="none" strike="noStrike" kern="1200" cap="none" spc="0" normalizeH="0" baseline="0" noProof="0" dirty="0" err="1">
                <a:ln>
                  <a:noFill/>
                </a:ln>
                <a:solidFill>
                  <a:prstClr val="black">
                    <a:lumMod val="65000"/>
                    <a:lumOff val="35000"/>
                  </a:prstClr>
                </a:solidFill>
                <a:effectLst/>
                <a:uLnTx/>
                <a:uFillTx/>
                <a:latin typeface="Calibri"/>
                <a:ea typeface="+mn-ea"/>
                <a:cs typeface="+mn-cs"/>
              </a:rPr>
              <a:t>professionals</a:t>
            </a:r>
            <a:r>
              <a:rPr kumimoji="0" lang="fi-FI" sz="2400" b="1" i="0" u="none" strike="noStrike" kern="1200" cap="none" spc="0" normalizeH="0" baseline="0" noProof="0" dirty="0">
                <a:ln>
                  <a:noFill/>
                </a:ln>
                <a:solidFill>
                  <a:prstClr val="black">
                    <a:lumMod val="65000"/>
                    <a:lumOff val="35000"/>
                  </a:prstClr>
                </a:solidFill>
                <a:effectLst/>
                <a:uLnTx/>
                <a:uFillTx/>
                <a:latin typeface="Calibri"/>
                <a:ea typeface="+mn-ea"/>
                <a:cs typeface="+mn-cs"/>
              </a:rPr>
              <a:t> to </a:t>
            </a:r>
            <a:r>
              <a:rPr kumimoji="0" lang="fi-FI" sz="2400" b="1" i="0" u="none" strike="noStrike" kern="1200" cap="none" spc="0" normalizeH="0" baseline="0" noProof="0" dirty="0" err="1">
                <a:ln>
                  <a:noFill/>
                </a:ln>
                <a:solidFill>
                  <a:prstClr val="black">
                    <a:lumMod val="65000"/>
                    <a:lumOff val="35000"/>
                  </a:prstClr>
                </a:solidFill>
                <a:effectLst/>
                <a:uLnTx/>
                <a:uFillTx/>
                <a:latin typeface="Calibri"/>
                <a:ea typeface="+mn-ea"/>
                <a:cs typeface="+mn-cs"/>
              </a:rPr>
              <a:t>handle</a:t>
            </a:r>
            <a:endParaRPr kumimoji="0" lang="fi-FI" sz="2400" b="1" i="0" u="none" strike="noStrike" kern="1200" cap="none" spc="0" normalizeH="0" baseline="0" noProof="0" dirty="0">
              <a:ln>
                <a:noFill/>
              </a:ln>
              <a:solidFill>
                <a:prstClr val="black">
                  <a:lumMod val="65000"/>
                  <a:lumOff val="35000"/>
                </a:prstClr>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prstClr val="black">
                    <a:lumMod val="65000"/>
                    <a:lumOff val="35000"/>
                  </a:prstClr>
                </a:solidFill>
                <a:effectLst/>
                <a:uLnTx/>
                <a:uFillTx/>
                <a:latin typeface="Calibri"/>
                <a:ea typeface="+mn-ea"/>
                <a:cs typeface="+mn-cs"/>
              </a:rPr>
              <a:t>It </a:t>
            </a:r>
            <a:r>
              <a:rPr kumimoji="0" lang="fi-FI" sz="2400" b="1" i="0" u="none" strike="noStrike" kern="1200" cap="none" spc="0" normalizeH="0" baseline="0" noProof="0" dirty="0" err="1">
                <a:ln>
                  <a:noFill/>
                </a:ln>
                <a:solidFill>
                  <a:prstClr val="black">
                    <a:lumMod val="65000"/>
                    <a:lumOff val="35000"/>
                  </a:prstClr>
                </a:solidFill>
                <a:effectLst/>
                <a:uLnTx/>
                <a:uFillTx/>
                <a:latin typeface="Calibri"/>
                <a:ea typeface="+mn-ea"/>
                <a:cs typeface="+mn-cs"/>
              </a:rPr>
              <a:t>caused</a:t>
            </a:r>
            <a:r>
              <a:rPr kumimoji="0" lang="fi-FI" sz="2400" b="1" i="0" u="none" strike="noStrike" kern="1200" cap="none" spc="0" normalizeH="0" baseline="0" noProof="0" dirty="0">
                <a:ln>
                  <a:noFill/>
                </a:ln>
                <a:solidFill>
                  <a:prstClr val="black">
                    <a:lumMod val="65000"/>
                    <a:lumOff val="35000"/>
                  </a:prstClr>
                </a:solidFill>
                <a:effectLst/>
                <a:uLnTx/>
                <a:uFillTx/>
                <a:latin typeface="Calibri"/>
                <a:ea typeface="+mn-ea"/>
                <a:cs typeface="+mn-cs"/>
              </a:rPr>
              <a:t> a </a:t>
            </a:r>
            <a:r>
              <a:rPr kumimoji="0" lang="fi-FI" sz="2400" b="1" i="0" u="none" strike="noStrike" kern="1200" cap="none" spc="0" normalizeH="0" baseline="0" noProof="0" dirty="0" err="1">
                <a:ln>
                  <a:noFill/>
                </a:ln>
                <a:solidFill>
                  <a:prstClr val="black">
                    <a:lumMod val="65000"/>
                    <a:lumOff val="35000"/>
                  </a:prstClr>
                </a:solidFill>
                <a:effectLst/>
                <a:uLnTx/>
                <a:uFillTx/>
                <a:latin typeface="Calibri"/>
                <a:ea typeface="+mn-ea"/>
                <a:cs typeface="+mn-cs"/>
              </a:rPr>
              <a:t>lot</a:t>
            </a:r>
            <a:r>
              <a:rPr kumimoji="0" lang="fi-FI" sz="2400" b="1" i="0" u="none" strike="noStrike" kern="1200" cap="none" spc="0" normalizeH="0" baseline="0" noProof="0" dirty="0">
                <a:ln>
                  <a:noFill/>
                </a:ln>
                <a:solidFill>
                  <a:prstClr val="black">
                    <a:lumMod val="65000"/>
                    <a:lumOff val="35000"/>
                  </a:prstClr>
                </a:solidFill>
                <a:effectLst/>
                <a:uLnTx/>
                <a:uFillTx/>
                <a:latin typeface="Calibri"/>
                <a:ea typeface="+mn-ea"/>
                <a:cs typeface="+mn-cs"/>
              </a:rPr>
              <a:t> of:  </a:t>
            </a:r>
            <a:endParaRPr kumimoji="0" lang="fi-FI" sz="2000" b="0" i="0" u="none" strike="noStrike" kern="1200" cap="none" spc="0" normalizeH="0" baseline="0" noProof="0" dirty="0">
              <a:ln>
                <a:noFill/>
              </a:ln>
              <a:solidFill>
                <a:prstClr val="black">
                  <a:lumMod val="65000"/>
                  <a:lumOff val="35000"/>
                </a:prstClr>
              </a:solidFill>
              <a:effectLst/>
              <a:uLnTx/>
              <a:uFillTx/>
              <a:latin typeface="Calibri"/>
              <a:ea typeface="+mn-ea"/>
              <a:cs typeface="+mn-cs"/>
            </a:endParaRPr>
          </a:p>
        </p:txBody>
      </p:sp>
      <p:pic>
        <p:nvPicPr>
          <p:cNvPr id="7" name="Kuva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40591" y="1429910"/>
            <a:ext cx="3383025" cy="5037565"/>
          </a:xfrm>
          <a:prstGeom prst="rect">
            <a:avLst/>
          </a:prstGeom>
        </p:spPr>
      </p:pic>
      <p:sp>
        <p:nvSpPr>
          <p:cNvPr id="8" name="Tekstiruutu 7">
            <a:extLst>
              <a:ext uri="{FF2B5EF4-FFF2-40B4-BE49-F238E27FC236}">
                <a16:creationId xmlns:a16="http://schemas.microsoft.com/office/drawing/2014/main" id="{5867A582-18AB-4E22-BB4C-F6218A7076F4}"/>
              </a:ext>
            </a:extLst>
          </p:cNvPr>
          <p:cNvSpPr txBox="1"/>
          <p:nvPr/>
        </p:nvSpPr>
        <p:spPr>
          <a:xfrm>
            <a:off x="2888271" y="2943563"/>
            <a:ext cx="3050566" cy="33239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err="1">
                <a:ln>
                  <a:noFill/>
                </a:ln>
                <a:solidFill>
                  <a:prstClr val="black"/>
                </a:solidFill>
                <a:effectLst/>
                <a:uLnTx/>
                <a:uFillTx/>
                <a:latin typeface="Calibri"/>
                <a:ea typeface="+mn-ea"/>
                <a:cs typeface="+mn-cs"/>
              </a:rPr>
              <a:t>Fear</a:t>
            </a:r>
            <a:endParaRPr kumimoji="0" lang="fi-FI"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err="1">
                <a:ln>
                  <a:noFill/>
                </a:ln>
                <a:solidFill>
                  <a:prstClr val="black"/>
                </a:solidFill>
                <a:effectLst/>
                <a:uLnTx/>
                <a:uFillTx/>
                <a:latin typeface="Calibri"/>
                <a:ea typeface="+mn-ea"/>
                <a:cs typeface="+mn-cs"/>
              </a:rPr>
              <a:t>Anxiety</a:t>
            </a:r>
            <a:endParaRPr kumimoji="0" lang="fi-FI"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err="1">
                <a:ln>
                  <a:noFill/>
                </a:ln>
                <a:solidFill>
                  <a:prstClr val="black"/>
                </a:solidFill>
                <a:effectLst/>
                <a:uLnTx/>
                <a:uFillTx/>
                <a:latin typeface="Calibri"/>
                <a:ea typeface="+mn-ea"/>
                <a:cs typeface="+mn-cs"/>
              </a:rPr>
              <a:t>Resentment</a:t>
            </a:r>
            <a:endParaRPr kumimoji="0" lang="fi-FI"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prstClr val="black"/>
                </a:solidFill>
                <a:effectLst/>
                <a:uLnTx/>
                <a:uFillTx/>
                <a:latin typeface="Calibri"/>
                <a:ea typeface="+mn-ea"/>
                <a:cs typeface="+mn-cs"/>
              </a:rPr>
              <a:t>Stigma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1035558351"/>
      </p:ext>
    </p:extLst>
  </p:cSld>
  <p:clrMapOvr>
    <a:masterClrMapping/>
  </p:clrMapOvr>
  <mc:AlternateContent xmlns:mc="http://schemas.openxmlformats.org/markup-compatibility/2006" xmlns:p14="http://schemas.microsoft.com/office/powerpoint/2010/main">
    <mc:Choice Requires="p14">
      <p:transition spd="slow" p14:dur="2000" advTm="18159"/>
    </mc:Choice>
    <mc:Fallback xmlns="">
      <p:transition spd="slow" advTm="1815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206851" y="694448"/>
            <a:ext cx="9673198" cy="1028147"/>
          </a:xfrm>
        </p:spPr>
        <p:txBody>
          <a:bodyPr vert="horz" lIns="91440" tIns="45720" rIns="91440" bIns="45720" rtlCol="0" anchor="t" anchorCtr="0">
            <a:normAutofit fontScale="90000"/>
          </a:bodyPr>
          <a:lstStyle/>
          <a:p>
            <a:r>
              <a:rPr lang="fi-FI" dirty="0">
                <a:solidFill>
                  <a:schemeClr val="tx1">
                    <a:lumMod val="65000"/>
                    <a:lumOff val="35000"/>
                  </a:schemeClr>
                </a:solidFill>
              </a:rPr>
              <a:t>AND THIS PARADIGM MADE </a:t>
            </a:r>
            <a:r>
              <a:rPr lang="fi-FI" b="1" kern="1200" cap="none" spc="0" baseline="0" dirty="0">
                <a:solidFill>
                  <a:schemeClr val="tx1">
                    <a:lumMod val="65000"/>
                    <a:lumOff val="35000"/>
                  </a:schemeClr>
                </a:solidFill>
                <a:latin typeface="+mj-lt"/>
                <a:ea typeface="+mj-ea"/>
                <a:cs typeface="+mj-cs"/>
              </a:rPr>
              <a:t>ADULTS FEEL</a:t>
            </a:r>
            <a:r>
              <a:rPr lang="fi-FI" b="1" kern="1200" cap="none" spc="0" dirty="0">
                <a:solidFill>
                  <a:schemeClr val="tx1">
                    <a:lumMod val="65000"/>
                    <a:lumOff val="35000"/>
                  </a:schemeClr>
                </a:solidFill>
                <a:latin typeface="+mj-lt"/>
                <a:ea typeface="+mj-ea"/>
                <a:cs typeface="+mj-cs"/>
              </a:rPr>
              <a:t> </a:t>
            </a:r>
            <a:r>
              <a:rPr lang="fi-FI" b="1" kern="1200" cap="none" spc="0" baseline="0" dirty="0">
                <a:solidFill>
                  <a:schemeClr val="tx1">
                    <a:lumMod val="65000"/>
                    <a:lumOff val="35000"/>
                  </a:schemeClr>
                </a:solidFill>
                <a:latin typeface="+mj-lt"/>
                <a:ea typeface="+mj-ea"/>
                <a:cs typeface="+mj-cs"/>
              </a:rPr>
              <a:t>ABOUT MENTAL HEALTH:</a:t>
            </a:r>
          </a:p>
        </p:txBody>
      </p:sp>
      <p:sp>
        <p:nvSpPr>
          <p:cNvPr id="6" name="Tekstiruutu 5"/>
          <p:cNvSpPr txBox="1"/>
          <p:nvPr/>
        </p:nvSpPr>
        <p:spPr>
          <a:xfrm>
            <a:off x="609600" y="2226278"/>
            <a:ext cx="6639339" cy="3654977"/>
          </a:xfrm>
          <a:prstGeom prst="rect">
            <a:avLst/>
          </a:prstGeom>
        </p:spPr>
        <p:txBody>
          <a:bodyPr vert="horz" lIns="91440" tIns="45720" rIns="91440" bIns="45720" rtlCol="0">
            <a:normAutofit fontScale="92500"/>
          </a:bodyPr>
          <a:lstStyle/>
          <a:p>
            <a:pPr>
              <a:lnSpc>
                <a:spcPct val="120000"/>
              </a:lnSpc>
              <a:spcAft>
                <a:spcPts val="600"/>
              </a:spcAft>
              <a:buClr>
                <a:srgbClr val="00E13C"/>
              </a:buClr>
              <a:buFont typeface="Arial" panose="020B0604020202020204" pitchFamily="34" charset="0"/>
              <a:buChar char="•"/>
              <a:defRPr/>
            </a:pPr>
            <a:r>
              <a:rPr lang="en-US" sz="2300" b="1" dirty="0">
                <a:solidFill>
                  <a:srgbClr val="6A6E73"/>
                </a:solidFill>
              </a:rPr>
              <a:t> </a:t>
            </a:r>
            <a:r>
              <a:rPr lang="en-US" sz="2400" dirty="0">
                <a:solidFill>
                  <a:srgbClr val="6A6E73"/>
                </a:solidFill>
              </a:rPr>
              <a:t>Fixed mindset about mental health; you either have mental health or you don’t have</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sz="2400" dirty="0">
                <a:solidFill>
                  <a:srgbClr val="6A6E73"/>
                </a:solidFill>
              </a:rPr>
              <a:t>  Feelings of overwhelm and hopelessness</a:t>
            </a:r>
          </a:p>
          <a:p>
            <a:pPr>
              <a:lnSpc>
                <a:spcPct val="120000"/>
              </a:lnSpc>
              <a:spcAft>
                <a:spcPts val="600"/>
              </a:spcAft>
              <a:buClr>
                <a:srgbClr val="00E13C"/>
              </a:buClr>
              <a:buFont typeface="Arial" panose="020B0604020202020204" pitchFamily="34" charset="0"/>
              <a:buChar char="•"/>
              <a:defRPr/>
            </a:pPr>
            <a:r>
              <a:rPr lang="en-US" sz="2400" dirty="0">
                <a:solidFill>
                  <a:srgbClr val="6A6E73"/>
                </a:solidFill>
              </a:rPr>
              <a:t> Too many problems, I can’t fix them </a:t>
            </a:r>
            <a:r>
              <a:rPr lang="en-US" sz="2400" dirty="0">
                <a:solidFill>
                  <a:srgbClr val="6A6E73"/>
                </a:solidFill>
                <a:sym typeface="Wingdings" panose="05000000000000000000" pitchFamily="2" charset="2"/>
              </a:rPr>
              <a:t> I g</a:t>
            </a:r>
            <a:r>
              <a:rPr lang="en-US" sz="2400" dirty="0">
                <a:solidFill>
                  <a:srgbClr val="6A6E73"/>
                </a:solidFill>
              </a:rPr>
              <a:t>ive up </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sz="2400" dirty="0">
                <a:solidFill>
                  <a:srgbClr val="6A6E73"/>
                </a:solidFill>
              </a:rPr>
              <a:t> I am not interested in children’s wellbeing</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sz="2400" dirty="0">
                <a:solidFill>
                  <a:srgbClr val="6A6E73"/>
                </a:solidFill>
              </a:rPr>
              <a:t> I don’t have time to care </a:t>
            </a:r>
          </a:p>
          <a:p>
            <a:pPr marL="0" marR="0" lvl="0" indent="0" fontAlgn="auto">
              <a:lnSpc>
                <a:spcPct val="120000"/>
              </a:lnSpc>
              <a:spcAft>
                <a:spcPts val="600"/>
              </a:spcAft>
              <a:buClr>
                <a:srgbClr val="00E13C"/>
              </a:buClr>
              <a:buSzTx/>
              <a:buFont typeface="Arial" panose="020B0604020202020204" pitchFamily="34" charset="0"/>
              <a:buChar char="•"/>
              <a:tabLst/>
              <a:defRPr/>
            </a:pPr>
            <a:r>
              <a:rPr kumimoji="0" lang="en-US" sz="2400" i="0" u="none" strike="noStrike" cap="none" spc="0" normalizeH="0" noProof="0" dirty="0">
                <a:ln>
                  <a:noFill/>
                </a:ln>
                <a:solidFill>
                  <a:srgbClr val="6A6E73"/>
                </a:solidFill>
                <a:effectLst/>
                <a:uLnTx/>
                <a:uFillTx/>
              </a:rPr>
              <a:t> I am here to teach, not to be a doctor or social worker! </a:t>
            </a:r>
            <a:endParaRPr kumimoji="0" lang="fi-FI" sz="2400" i="0" u="none" strike="noStrike" cap="none" spc="0" normalizeH="0" baseline="0" noProof="0" dirty="0">
              <a:ln>
                <a:noFill/>
              </a:ln>
              <a:solidFill>
                <a:srgbClr val="6A6E73"/>
              </a:solidFill>
              <a:effectLst/>
              <a:uLnTx/>
              <a:uFillTx/>
            </a:endParaRPr>
          </a:p>
          <a:p>
            <a:pPr marL="0" marR="0" lvl="0" indent="0" fontAlgn="auto">
              <a:lnSpc>
                <a:spcPct val="120000"/>
              </a:lnSpc>
              <a:spcAft>
                <a:spcPts val="600"/>
              </a:spcAft>
              <a:buClr>
                <a:srgbClr val="00E13C"/>
              </a:buClr>
              <a:buSzTx/>
              <a:buFont typeface="Arial" panose="020B0604020202020204" pitchFamily="34" charset="0"/>
              <a:buChar char="•"/>
              <a:tabLst/>
              <a:defRPr/>
            </a:pPr>
            <a:endParaRPr kumimoji="0" lang="fi-FI" sz="2300" b="0" i="0" u="none" strike="noStrike" cap="none" spc="0" normalizeH="0" baseline="0" noProof="0" dirty="0">
              <a:ln>
                <a:noFill/>
              </a:ln>
              <a:solidFill>
                <a:srgbClr val="6A6E73"/>
              </a:solidFill>
              <a:effectLst/>
              <a:uLnTx/>
              <a:uFillTx/>
            </a:endParaRPr>
          </a:p>
        </p:txBody>
      </p:sp>
      <p:pic>
        <p:nvPicPr>
          <p:cNvPr id="10" name="Kuva 9" descr="Kuva, joka sisältää kohteen henkilö, päällä pitäminen, pikkutakki, takki&#10;&#10;Kuvaus luotu automaattisesti">
            <a:extLst>
              <a:ext uri="{FF2B5EF4-FFF2-40B4-BE49-F238E27FC236}">
                <a16:creationId xmlns:a16="http://schemas.microsoft.com/office/drawing/2014/main" id="{0A0EFE87-CE1B-40A5-BE69-DABFA518D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8939" y="2247059"/>
            <a:ext cx="4937799" cy="3295981"/>
          </a:xfrm>
          <a:prstGeom prst="rect">
            <a:avLst/>
          </a:prstGeom>
          <a:noFill/>
        </p:spPr>
      </p:pic>
      <p:sp>
        <p:nvSpPr>
          <p:cNvPr id="3" name="Päivämäärän paikkamerkki 2"/>
          <p:cNvSpPr>
            <a:spLocks noGrp="1"/>
          </p:cNvSpPr>
          <p:nvPr>
            <p:ph type="dt" sz="half" idx="10"/>
          </p:nvPr>
        </p:nvSpPr>
        <p:spPr>
          <a:xfrm>
            <a:off x="609600" y="6467475"/>
            <a:ext cx="1357941" cy="28476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EAC61F32-6966-4227-9A7F-DD49B38BED1C}" type="datetime1">
              <a:rPr kumimoji="0" lang="fi-FI" b="0" i="0" u="none" strike="noStrike" cap="none" spc="0" normalizeH="0" baseline="0" noProof="0">
                <a:ln>
                  <a:noFill/>
                </a:ln>
                <a:effectLst/>
                <a:uLnTx/>
                <a:uFillTx/>
              </a:rPr>
              <a:pPr marR="0" lvl="0" indent="0" fontAlgn="auto">
                <a:spcBef>
                  <a:spcPts val="0"/>
                </a:spcBef>
                <a:spcAft>
                  <a:spcPts val="600"/>
                </a:spcAft>
                <a:buClrTx/>
                <a:buSzTx/>
                <a:buFontTx/>
                <a:buNone/>
                <a:tabLst/>
                <a:defRPr/>
              </a:pPr>
              <a:t>22.9.2022</a:t>
            </a:fld>
            <a:endParaRPr kumimoji="0" lang="fi-FI" b="0" i="0" u="none" strike="noStrike" cap="none" spc="0" normalizeH="0" baseline="0" noProof="0">
              <a:ln>
                <a:noFill/>
              </a:ln>
              <a:effectLst/>
              <a:uLnTx/>
              <a:uFillTx/>
            </a:endParaRPr>
          </a:p>
        </p:txBody>
      </p:sp>
      <p:sp>
        <p:nvSpPr>
          <p:cNvPr id="4" name="Alatunnisteen paikkamerkki 3"/>
          <p:cNvSpPr>
            <a:spLocks noGrp="1"/>
          </p:cNvSpPr>
          <p:nvPr>
            <p:ph type="ftr" sz="quarter" idx="11"/>
          </p:nvPr>
        </p:nvSpPr>
        <p:spPr>
          <a:xfrm>
            <a:off x="7344139" y="6467475"/>
            <a:ext cx="2976331" cy="28476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fi-FI" b="0" i="0" u="none" strike="noStrike" kern="1200" cap="none" spc="0" normalizeH="0" baseline="0" noProof="0">
                <a:ln>
                  <a:noFill/>
                </a:ln>
                <a:effectLst/>
                <a:uLnTx/>
                <a:uFillTx/>
                <a:latin typeface="+mn-lt"/>
                <a:ea typeface="+mn-ea"/>
                <a:cs typeface="+mn-cs"/>
              </a:rPr>
              <a:t>mielenterveysseura.fi</a:t>
            </a:r>
          </a:p>
        </p:txBody>
      </p:sp>
      <p:sp>
        <p:nvSpPr>
          <p:cNvPr id="5" name="Dian numeron paikkamerkki 4"/>
          <p:cNvSpPr>
            <a:spLocks noGrp="1"/>
          </p:cNvSpPr>
          <p:nvPr>
            <p:ph type="sldNum" sz="quarter" idx="12"/>
          </p:nvPr>
        </p:nvSpPr>
        <p:spPr>
          <a:xfrm>
            <a:off x="1967542" y="6467475"/>
            <a:ext cx="1294837" cy="28476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9F13F21-89A0-4E12-8E58-753F65C13159}" type="slidenum">
              <a:rPr kumimoji="0" lang="fi-FI" b="0" i="0" u="none" strike="noStrike" cap="none" spc="0" normalizeH="0" baseline="0" noProof="0">
                <a:ln>
                  <a:noFill/>
                </a:ln>
                <a:effectLst/>
                <a:uLnTx/>
                <a:uFillTx/>
              </a:rPr>
              <a:pPr marR="0" lvl="0" indent="0" fontAlgn="auto">
                <a:spcBef>
                  <a:spcPts val="0"/>
                </a:spcBef>
                <a:spcAft>
                  <a:spcPts val="600"/>
                </a:spcAft>
                <a:buClrTx/>
                <a:buSzTx/>
                <a:buFontTx/>
                <a:buNone/>
                <a:tabLst/>
                <a:defRPr/>
              </a:pPr>
              <a:t>14</a:t>
            </a:fld>
            <a:endParaRPr kumimoji="0" lang="fi-FI" b="0" i="0" u="none" strike="noStrike" cap="none" spc="0" normalizeH="0" baseline="0" noProof="0">
              <a:ln>
                <a:noFill/>
              </a:ln>
              <a:effectLst/>
              <a:uLnTx/>
              <a:uFillTx/>
            </a:endParaRPr>
          </a:p>
        </p:txBody>
      </p:sp>
    </p:spTree>
    <p:custDataLst>
      <p:tags r:id="rId1"/>
    </p:custDataLst>
    <p:extLst>
      <p:ext uri="{BB962C8B-B14F-4D97-AF65-F5344CB8AC3E}">
        <p14:creationId xmlns:p14="http://schemas.microsoft.com/office/powerpoint/2010/main" val="2531772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5DD3EB59-8483-4690-B242-74CC5F6C6700}"/>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740" b="7740"/>
          <a:stretch>
            <a:fillRect/>
          </a:stretch>
        </p:blipFill>
        <p:spPr/>
      </p:pic>
      <p:sp>
        <p:nvSpPr>
          <p:cNvPr id="3" name="Otsikko 2"/>
          <p:cNvSpPr>
            <a:spLocks noGrp="1"/>
          </p:cNvSpPr>
          <p:nvPr>
            <p:ph type="title"/>
          </p:nvPr>
        </p:nvSpPr>
        <p:spPr>
          <a:xfrm>
            <a:off x="3006441" y="1299445"/>
            <a:ext cx="3476346" cy="1028147"/>
          </a:xfrm>
        </p:spPr>
        <p:txBody>
          <a:bodyPr/>
          <a:lstStyle/>
          <a:p>
            <a:r>
              <a:rPr lang="fi-FI" dirty="0" err="1"/>
              <a:t>So</a:t>
            </a:r>
            <a:r>
              <a:rPr lang="fi-FI" dirty="0"/>
              <a:t> </a:t>
            </a:r>
            <a:r>
              <a:rPr lang="fi-FI" dirty="0" err="1"/>
              <a:t>we</a:t>
            </a:r>
            <a:r>
              <a:rPr lang="fi-FI" dirty="0"/>
              <a:t> </a:t>
            </a:r>
            <a:r>
              <a:rPr lang="fi-FI" dirty="0" err="1"/>
              <a:t>needed</a:t>
            </a:r>
            <a:r>
              <a:rPr lang="fi-FI" dirty="0"/>
              <a:t> to </a:t>
            </a:r>
            <a:r>
              <a:rPr lang="fi-FI" dirty="0" err="1"/>
              <a:t>create</a:t>
            </a:r>
            <a:r>
              <a:rPr lang="fi-FI" dirty="0"/>
              <a:t> a </a:t>
            </a:r>
            <a:r>
              <a:rPr lang="fi-FI" dirty="0" err="1"/>
              <a:t>new</a:t>
            </a:r>
            <a:r>
              <a:rPr lang="fi-FI" dirty="0"/>
              <a:t> </a:t>
            </a:r>
            <a:r>
              <a:rPr lang="fi-FI" dirty="0" err="1"/>
              <a:t>way</a:t>
            </a:r>
            <a:r>
              <a:rPr lang="fi-FI" dirty="0"/>
              <a:t> of </a:t>
            </a:r>
            <a:r>
              <a:rPr lang="fi-FI" dirty="0" err="1"/>
              <a:t>thinking</a:t>
            </a:r>
            <a:r>
              <a:rPr lang="fi-FI" dirty="0"/>
              <a:t> </a:t>
            </a:r>
            <a:r>
              <a:rPr lang="fi-FI" dirty="0" err="1"/>
              <a:t>about</a:t>
            </a:r>
            <a:r>
              <a:rPr lang="fi-FI" dirty="0"/>
              <a:t> </a:t>
            </a:r>
            <a:r>
              <a:rPr lang="fi-FI" dirty="0" err="1"/>
              <a:t>mental</a:t>
            </a:r>
            <a:r>
              <a:rPr lang="fi-FI" dirty="0"/>
              <a:t> </a:t>
            </a:r>
            <a:r>
              <a:rPr lang="fi-FI" dirty="0" err="1"/>
              <a:t>health</a:t>
            </a:r>
            <a:br>
              <a:rPr lang="fi-FI" dirty="0"/>
            </a:br>
            <a:endParaRPr lang="fi-FI" dirty="0"/>
          </a:p>
        </p:txBody>
      </p:sp>
    </p:spTree>
    <p:custDataLst>
      <p:tags r:id="rId1"/>
    </p:custDataLst>
    <p:extLst>
      <p:ext uri="{BB962C8B-B14F-4D97-AF65-F5344CB8AC3E}">
        <p14:creationId xmlns:p14="http://schemas.microsoft.com/office/powerpoint/2010/main" val="1082057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676400" y="476598"/>
            <a:ext cx="8229600" cy="1028147"/>
          </a:xfrm>
        </p:spPr>
        <p:txBody>
          <a:bodyPr/>
          <a:lstStyle/>
          <a:p>
            <a:r>
              <a:rPr lang="fi-FI" sz="3600" dirty="0">
                <a:latin typeface="Georgia" panose="02040502050405020303" pitchFamily="18" charset="0"/>
              </a:rPr>
              <a:t>New </a:t>
            </a:r>
            <a:r>
              <a:rPr lang="fi-FI" sz="3600" dirty="0" err="1">
                <a:latin typeface="Georgia" panose="02040502050405020303" pitchFamily="18" charset="0"/>
              </a:rPr>
              <a:t>paradigm</a:t>
            </a:r>
            <a:r>
              <a:rPr lang="fi-FI" sz="3600" dirty="0">
                <a:latin typeface="Georgia" panose="02040502050405020303" pitchFamily="18" charset="0"/>
              </a:rPr>
              <a:t> for </a:t>
            </a:r>
            <a:r>
              <a:rPr lang="fi-FI" sz="3600" dirty="0" err="1">
                <a:latin typeface="Georgia" panose="02040502050405020303" pitchFamily="18" charset="0"/>
              </a:rPr>
              <a:t>mental</a:t>
            </a:r>
            <a:r>
              <a:rPr lang="fi-FI" sz="3600" dirty="0">
                <a:latin typeface="Georgia" panose="02040502050405020303" pitchFamily="18" charset="0"/>
              </a:rPr>
              <a:t> </a:t>
            </a:r>
            <a:r>
              <a:rPr lang="fi-FI" sz="3600" dirty="0" err="1">
                <a:latin typeface="Georgia" panose="02040502050405020303" pitchFamily="18" charset="0"/>
              </a:rPr>
              <a:t>health</a:t>
            </a:r>
            <a:endParaRPr lang="fi-FI" sz="3600" dirty="0">
              <a:latin typeface="Georgia" panose="02040502050405020303" pitchFamily="18" charset="0"/>
            </a:endParaRPr>
          </a:p>
        </p:txBody>
      </p:sp>
      <p:sp>
        <p:nvSpPr>
          <p:cNvPr id="3" name="Sisällön paikkamerkki 2"/>
          <p:cNvSpPr>
            <a:spLocks noGrp="1"/>
          </p:cNvSpPr>
          <p:nvPr>
            <p:ph idx="1"/>
          </p:nvPr>
        </p:nvSpPr>
        <p:spPr>
          <a:xfrm>
            <a:off x="1341660" y="1714500"/>
            <a:ext cx="8564340" cy="4216373"/>
          </a:xfrm>
        </p:spPr>
        <p:txBody>
          <a:bodyPr>
            <a:normAutofit/>
          </a:bodyPr>
          <a:lstStyle/>
          <a:p>
            <a:pPr marL="285750" indent="-285750">
              <a:buFont typeface="Arial" panose="020B0604020202020204" pitchFamily="34" charset="0"/>
              <a:buChar char="•"/>
            </a:pPr>
            <a:r>
              <a:rPr lang="en-GB" sz="2800" b="1" dirty="0">
                <a:latin typeface="+mn-lt"/>
              </a:rPr>
              <a:t>Mental Health is a </a:t>
            </a:r>
            <a:r>
              <a:rPr lang="en-GB" sz="2800" b="1" u="sng" dirty="0">
                <a:latin typeface="+mn-lt"/>
              </a:rPr>
              <a:t>life skill </a:t>
            </a:r>
            <a:r>
              <a:rPr lang="en-GB" sz="2800" dirty="0">
                <a:latin typeface="+mn-lt"/>
              </a:rPr>
              <a:t>that you can always</a:t>
            </a:r>
          </a:p>
          <a:p>
            <a:pPr marL="822325" lvl="1" indent="-285750"/>
            <a:r>
              <a:rPr lang="en-GB" sz="2500" dirty="0">
                <a:latin typeface="+mn-lt"/>
              </a:rPr>
              <a:t>learn, </a:t>
            </a:r>
          </a:p>
          <a:p>
            <a:pPr marL="822325" lvl="1" indent="-285750"/>
            <a:r>
              <a:rPr lang="en-GB" sz="2350" dirty="0">
                <a:latin typeface="+mn-lt"/>
              </a:rPr>
              <a:t>teach, </a:t>
            </a:r>
          </a:p>
          <a:p>
            <a:pPr marL="822325" lvl="1" indent="-285750"/>
            <a:r>
              <a:rPr lang="en-GB" sz="2350" dirty="0">
                <a:latin typeface="+mn-lt"/>
              </a:rPr>
              <a:t>support and </a:t>
            </a:r>
          </a:p>
          <a:p>
            <a:pPr marL="822325" lvl="1" indent="-285750"/>
            <a:r>
              <a:rPr lang="en-GB" sz="2350" dirty="0">
                <a:latin typeface="+mn-lt"/>
              </a:rPr>
              <a:t>strengthen</a:t>
            </a:r>
          </a:p>
          <a:p>
            <a:pPr marL="285750" indent="-285750">
              <a:buFont typeface="Arial" panose="020B0604020202020204" pitchFamily="34" charset="0"/>
              <a:buChar char="•"/>
            </a:pPr>
            <a:r>
              <a:rPr lang="en-US" sz="2800" b="1" u="sng" dirty="0">
                <a:latin typeface="+mn-lt"/>
              </a:rPr>
              <a:t>Everyone has </a:t>
            </a:r>
            <a:r>
              <a:rPr lang="en-US" sz="2800" dirty="0">
                <a:latin typeface="+mn-lt"/>
              </a:rPr>
              <a:t>mental health even if they have mental health problems or difficult life situations or crisis</a:t>
            </a:r>
          </a:p>
          <a:p>
            <a:pPr marL="285750" indent="-285750">
              <a:buFont typeface="Arial" panose="020B0604020202020204" pitchFamily="34" charset="0"/>
              <a:buChar char="•"/>
            </a:pPr>
            <a:r>
              <a:rPr lang="en-US" sz="2800" b="1" u="sng" dirty="0">
                <a:latin typeface="+mn-lt"/>
              </a:rPr>
              <a:t>Everyone needs </a:t>
            </a:r>
            <a:r>
              <a:rPr lang="en-US" sz="2800" dirty="0">
                <a:latin typeface="+mn-lt"/>
              </a:rPr>
              <a:t>mental health even if we don’t have mental health issues or problems</a:t>
            </a:r>
          </a:p>
          <a:p>
            <a:pPr marL="285750" indent="-285750">
              <a:buFont typeface="Arial" panose="020B0604020202020204" pitchFamily="34" charset="0"/>
              <a:buChar char="•"/>
            </a:pPr>
            <a:r>
              <a:rPr lang="en-GB" sz="2800" dirty="0">
                <a:latin typeface="+mn-lt"/>
              </a:rPr>
              <a:t>Mental Health is the </a:t>
            </a:r>
            <a:r>
              <a:rPr lang="en-GB" sz="2800" u="sng" dirty="0">
                <a:latin typeface="+mn-lt"/>
              </a:rPr>
              <a:t>foundation</a:t>
            </a:r>
            <a:r>
              <a:rPr lang="en-GB" sz="2800" dirty="0">
                <a:latin typeface="+mn-lt"/>
              </a:rPr>
              <a:t> for well-being</a:t>
            </a:r>
          </a:p>
          <a:p>
            <a:pPr marL="285750" indent="-285750">
              <a:buFont typeface="Arial" panose="020B0604020202020204" pitchFamily="34" charset="0"/>
              <a:buChar char="•"/>
            </a:pPr>
            <a:endParaRPr lang="fi-FI" sz="2800" dirty="0"/>
          </a:p>
          <a:p>
            <a:pPr marL="285750" indent="-285750">
              <a:buFont typeface="Arial" panose="020B0604020202020204" pitchFamily="34" charset="0"/>
              <a:buChar char="•"/>
            </a:pPr>
            <a:endParaRPr lang="en-US" sz="2800" dirty="0">
              <a:solidFill>
                <a:schemeClr val="tx1">
                  <a:lumMod val="65000"/>
                  <a:lumOff val="35000"/>
                </a:schemeClr>
              </a:solidFill>
            </a:endParaRPr>
          </a:p>
          <a:p>
            <a:endParaRPr lang="fi-FI" dirty="0"/>
          </a:p>
        </p:txBody>
      </p:sp>
      <p:sp>
        <p:nvSpPr>
          <p:cNvPr id="4" name="Päivämäärän paikkamerkki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5C636E2-698F-47E2-8421-3C7C3D6C8957}" type="datetime1">
              <a:rPr kumimoji="0" lang="fi-FI"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Alatunnisteen paikkamerkki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srgbClr val="000000"/>
                </a:solidFill>
                <a:effectLst/>
                <a:uLnTx/>
                <a:uFillTx/>
                <a:latin typeface="Calibri" panose="020F0502020204030204"/>
                <a:ea typeface="+mn-ea"/>
                <a:cs typeface="+mn-cs"/>
              </a:rPr>
              <a:t>mielenterveysseura.fi</a:t>
            </a:r>
          </a:p>
        </p:txBody>
      </p:sp>
      <p:sp>
        <p:nvSpPr>
          <p:cNvPr id="6" name="Dian numeron paikkamerkki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fi-FI"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081033048"/>
      </p:ext>
    </p:extLst>
  </p:cSld>
  <p:clrMapOvr>
    <a:masterClrMapping/>
  </p:clrMapOvr>
  <mc:AlternateContent xmlns:mc="http://schemas.openxmlformats.org/markup-compatibility/2006" xmlns:p14="http://schemas.microsoft.com/office/powerpoint/2010/main">
    <mc:Choice Requires="p14">
      <p:transition spd="slow" p14:dur="2000" advTm="52926"/>
    </mc:Choice>
    <mc:Fallback xmlns="">
      <p:transition spd="slow" advTm="529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tsikko 9"/>
          <p:cNvSpPr>
            <a:spLocks noGrp="1"/>
          </p:cNvSpPr>
          <p:nvPr>
            <p:ph type="title"/>
          </p:nvPr>
        </p:nvSpPr>
        <p:spPr>
          <a:xfrm>
            <a:off x="547190" y="290988"/>
            <a:ext cx="9628094" cy="594371"/>
          </a:xfrm>
        </p:spPr>
        <p:txBody>
          <a:bodyPr/>
          <a:lstStyle/>
          <a:p>
            <a:r>
              <a:rPr lang="fi-FI" dirty="0" err="1"/>
              <a:t>The</a:t>
            </a:r>
            <a:r>
              <a:rPr lang="fi-FI" dirty="0"/>
              <a:t> idea of </a:t>
            </a:r>
            <a:r>
              <a:rPr lang="fi-FI" dirty="0" err="1"/>
              <a:t>mental</a:t>
            </a:r>
            <a:r>
              <a:rPr lang="fi-FI" dirty="0"/>
              <a:t> </a:t>
            </a:r>
            <a:r>
              <a:rPr lang="fi-FI" dirty="0" err="1"/>
              <a:t>health</a:t>
            </a:r>
            <a:r>
              <a:rPr lang="fi-FI" dirty="0"/>
              <a:t> as SKILL</a:t>
            </a:r>
          </a:p>
        </p:txBody>
      </p:sp>
      <p:pic>
        <p:nvPicPr>
          <p:cNvPr id="9" name="Sisällön paikkamerkki 8"/>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31217" y="1021976"/>
            <a:ext cx="3769795" cy="5654693"/>
          </a:xfrm>
        </p:spPr>
      </p:pic>
      <p:sp>
        <p:nvSpPr>
          <p:cNvPr id="5" name="Päivämäärän paikkamerkki 4"/>
          <p:cNvSpPr>
            <a:spLocks noGrp="1"/>
          </p:cNvSpPr>
          <p:nvPr>
            <p:ph type="dt" sz="half" idx="10"/>
          </p:nvPr>
        </p:nvSpPr>
        <p:spPr/>
        <p:txBody>
          <a:bodyPr/>
          <a:lstStyle/>
          <a:p>
            <a:pPr>
              <a:defRPr/>
            </a:pPr>
            <a:fld id="{4E2A4D0D-FFCB-4B07-AFD4-1C80C8C80D8C}" type="datetime1">
              <a:rPr lang="fi-FI" sz="825">
                <a:solidFill>
                  <a:srgbClr val="6A6E73"/>
                </a:solidFill>
                <a:latin typeface="Calibri"/>
              </a:rPr>
              <a:pPr>
                <a:defRPr/>
              </a:pPr>
              <a:t>22.9.2022</a:t>
            </a:fld>
            <a:endParaRPr lang="fi-FI" sz="825">
              <a:solidFill>
                <a:srgbClr val="6A6E73"/>
              </a:solidFill>
              <a:latin typeface="Calibri"/>
            </a:endParaRPr>
          </a:p>
        </p:txBody>
      </p:sp>
      <p:sp>
        <p:nvSpPr>
          <p:cNvPr id="6" name="Alatunnisteen paikkamerkki 5"/>
          <p:cNvSpPr>
            <a:spLocks noGrp="1"/>
          </p:cNvSpPr>
          <p:nvPr>
            <p:ph type="ftr" sz="quarter" idx="11"/>
          </p:nvPr>
        </p:nvSpPr>
        <p:spPr/>
        <p:txBody>
          <a:bodyPr/>
          <a:lstStyle/>
          <a:p>
            <a:pPr>
              <a:defRPr/>
            </a:pPr>
            <a:r>
              <a:rPr lang="fi-FI" sz="825" dirty="0">
                <a:solidFill>
                  <a:srgbClr val="6A6E73"/>
                </a:solidFill>
                <a:latin typeface="Calibri"/>
              </a:rPr>
              <a:t>mieli.fi</a:t>
            </a:r>
          </a:p>
        </p:txBody>
      </p:sp>
      <p:sp>
        <p:nvSpPr>
          <p:cNvPr id="7" name="Dian numeron paikkamerkki 6"/>
          <p:cNvSpPr>
            <a:spLocks noGrp="1"/>
          </p:cNvSpPr>
          <p:nvPr>
            <p:ph type="sldNum" sz="quarter" idx="12"/>
          </p:nvPr>
        </p:nvSpPr>
        <p:spPr/>
        <p:txBody>
          <a:bodyPr/>
          <a:lstStyle/>
          <a:p>
            <a:pPr>
              <a:defRPr/>
            </a:pPr>
            <a:fld id="{29F13F21-89A0-4E12-8E58-753F65C13159}" type="slidenum">
              <a:rPr lang="fi-FI" sz="825">
                <a:solidFill>
                  <a:srgbClr val="6A6E73"/>
                </a:solidFill>
                <a:latin typeface="Calibri"/>
              </a:rPr>
              <a:pPr>
                <a:defRPr/>
              </a:pPr>
              <a:t>17</a:t>
            </a:fld>
            <a:endParaRPr lang="fi-FI" sz="825">
              <a:solidFill>
                <a:srgbClr val="6A6E73"/>
              </a:solidFill>
              <a:latin typeface="Calibri"/>
            </a:endParaRPr>
          </a:p>
        </p:txBody>
      </p:sp>
      <p:sp>
        <p:nvSpPr>
          <p:cNvPr id="11" name="Sisällön paikkamerkki 10"/>
          <p:cNvSpPr>
            <a:spLocks noGrp="1"/>
          </p:cNvSpPr>
          <p:nvPr>
            <p:ph sz="half" idx="2"/>
          </p:nvPr>
        </p:nvSpPr>
        <p:spPr>
          <a:xfrm>
            <a:off x="5282786" y="1371600"/>
            <a:ext cx="5941026" cy="5124092"/>
          </a:xfrm>
        </p:spPr>
        <p:txBody>
          <a:bodyPr>
            <a:normAutofit fontScale="85000" lnSpcReduction="20000"/>
          </a:bodyPr>
          <a:lstStyle/>
          <a:p>
            <a:pPr marL="285750" indent="-285750"/>
            <a:r>
              <a:rPr lang="en-US" dirty="0">
                <a:solidFill>
                  <a:schemeClr val="accent4"/>
                </a:solidFill>
              </a:rPr>
              <a:t>Daily routines and healthy habits</a:t>
            </a:r>
          </a:p>
          <a:p>
            <a:pPr marL="285750" indent="-285750"/>
            <a:r>
              <a:rPr lang="en-US" dirty="0">
                <a:solidFill>
                  <a:schemeClr val="accent4"/>
                </a:solidFill>
              </a:rPr>
              <a:t>Emotional skills;</a:t>
            </a:r>
            <a:r>
              <a:rPr lang="en-GB" sz="2400" dirty="0">
                <a:solidFill>
                  <a:prstClr val="black"/>
                </a:solidFill>
                <a:latin typeface="Calibri"/>
              </a:rPr>
              <a:t> </a:t>
            </a:r>
            <a:r>
              <a:rPr lang="en-GB" sz="2400" dirty="0">
                <a:latin typeface="Calibri"/>
              </a:rPr>
              <a:t>Recognition, expressing, accepting emotions, empathy and assertiveness</a:t>
            </a:r>
            <a:endParaRPr lang="en-US" dirty="0">
              <a:solidFill>
                <a:schemeClr val="accent4"/>
              </a:solidFill>
            </a:endParaRPr>
          </a:p>
          <a:p>
            <a:pPr marL="285750" indent="-285750"/>
            <a:r>
              <a:rPr lang="en-US" dirty="0">
                <a:solidFill>
                  <a:schemeClr val="accent4"/>
                </a:solidFill>
              </a:rPr>
              <a:t>Friendships and interaction skills </a:t>
            </a:r>
            <a:r>
              <a:rPr lang="en-US" dirty="0">
                <a:solidFill>
                  <a:schemeClr val="accent4"/>
                </a:solidFill>
                <a:sym typeface="Wingdings" panose="05000000000000000000" pitchFamily="2" charset="2"/>
              </a:rPr>
              <a:t></a:t>
            </a:r>
            <a:r>
              <a:rPr lang="en-US" dirty="0">
                <a:solidFill>
                  <a:schemeClr val="accent4"/>
                </a:solidFill>
              </a:rPr>
              <a:t>Preventing bullying and loneliness, safe groups </a:t>
            </a:r>
          </a:p>
          <a:p>
            <a:pPr marL="285750" indent="-285750"/>
            <a:r>
              <a:rPr lang="en-US" dirty="0">
                <a:solidFill>
                  <a:schemeClr val="accent4"/>
                </a:solidFill>
              </a:rPr>
              <a:t>Coping skills</a:t>
            </a:r>
          </a:p>
          <a:p>
            <a:pPr marL="285750" indent="-285750"/>
            <a:r>
              <a:rPr lang="en-US" dirty="0">
                <a:solidFill>
                  <a:schemeClr val="accent4"/>
                </a:solidFill>
              </a:rPr>
              <a:t>Self knowledge, self appreciation, strengths </a:t>
            </a:r>
          </a:p>
          <a:p>
            <a:pPr marL="285750" indent="-285750"/>
            <a:r>
              <a:rPr lang="en-US" dirty="0">
                <a:solidFill>
                  <a:schemeClr val="accent4"/>
                </a:solidFill>
              </a:rPr>
              <a:t>Values and attitudes </a:t>
            </a:r>
          </a:p>
          <a:p>
            <a:pPr marL="285750" indent="-285750"/>
            <a:r>
              <a:rPr lang="en-US" dirty="0">
                <a:solidFill>
                  <a:schemeClr val="accent4"/>
                </a:solidFill>
              </a:rPr>
              <a:t>Safety net and knowledge about places to get help from</a:t>
            </a:r>
          </a:p>
          <a:p>
            <a:pPr marL="285750" indent="-285750"/>
            <a:r>
              <a:rPr lang="en-US" dirty="0">
                <a:solidFill>
                  <a:schemeClr val="accent4"/>
                </a:solidFill>
              </a:rPr>
              <a:t>Stress management and recovery skills</a:t>
            </a:r>
          </a:p>
          <a:p>
            <a:pPr marL="285750" indent="-285750"/>
            <a:r>
              <a:rPr lang="en-US" dirty="0">
                <a:solidFill>
                  <a:schemeClr val="accent4"/>
                </a:solidFill>
              </a:rPr>
              <a:t>Mindfulness and relaxation skills </a:t>
            </a:r>
          </a:p>
          <a:p>
            <a:pPr marL="285750" indent="-285750"/>
            <a:r>
              <a:rPr lang="en-US" dirty="0">
                <a:solidFill>
                  <a:schemeClr val="accent4"/>
                </a:solidFill>
              </a:rPr>
              <a:t>Dreams, optimism, goals </a:t>
            </a:r>
          </a:p>
          <a:p>
            <a:pPr marL="285750" indent="-285750"/>
            <a:r>
              <a:rPr lang="en-US" dirty="0">
                <a:solidFill>
                  <a:schemeClr val="accent4"/>
                </a:solidFill>
              </a:rPr>
              <a:t>Participation and inclusion</a:t>
            </a:r>
          </a:p>
          <a:p>
            <a:pPr marL="285750" indent="-285750"/>
            <a:r>
              <a:rPr lang="en-US" dirty="0">
                <a:solidFill>
                  <a:schemeClr val="accent4"/>
                </a:solidFill>
              </a:rPr>
              <a:t>Important skills for both young </a:t>
            </a:r>
            <a:br>
              <a:rPr lang="en-US" dirty="0">
                <a:solidFill>
                  <a:schemeClr val="accent4"/>
                </a:solidFill>
              </a:rPr>
            </a:br>
            <a:r>
              <a:rPr lang="en-US" dirty="0">
                <a:solidFill>
                  <a:schemeClr val="accent4"/>
                </a:solidFill>
              </a:rPr>
              <a:t>and adults</a:t>
            </a:r>
          </a:p>
          <a:p>
            <a:endParaRPr lang="fi-FI" dirty="0">
              <a:solidFill>
                <a:schemeClr val="accent4"/>
              </a:solidFill>
            </a:endParaRPr>
          </a:p>
        </p:txBody>
      </p:sp>
      <p:sp>
        <p:nvSpPr>
          <p:cNvPr id="8" name="Puhekupla: Soikea 7">
            <a:extLst>
              <a:ext uri="{FF2B5EF4-FFF2-40B4-BE49-F238E27FC236}">
                <a16:creationId xmlns:a16="http://schemas.microsoft.com/office/drawing/2014/main" id="{F1DD0094-9A37-45F1-B424-E692748541A9}"/>
              </a:ext>
            </a:extLst>
          </p:cNvPr>
          <p:cNvSpPr/>
          <p:nvPr/>
        </p:nvSpPr>
        <p:spPr>
          <a:xfrm>
            <a:off x="2288941" y="4242985"/>
            <a:ext cx="2844021" cy="1242894"/>
          </a:xfrm>
          <a:prstGeom prst="wedgeEllipseCallout">
            <a:avLst>
              <a:gd name="adj1" fmla="val -43274"/>
              <a:gd name="adj2" fmla="val 495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3200" b="1" dirty="0"/>
              <a:t>OPTIMISM</a:t>
            </a:r>
          </a:p>
        </p:txBody>
      </p:sp>
      <p:sp>
        <p:nvSpPr>
          <p:cNvPr id="12" name="Puhekupla: Soikea 11">
            <a:extLst>
              <a:ext uri="{FF2B5EF4-FFF2-40B4-BE49-F238E27FC236}">
                <a16:creationId xmlns:a16="http://schemas.microsoft.com/office/drawing/2014/main" id="{41B27E4F-C197-4429-9D1F-063FE1FB34B8}"/>
              </a:ext>
            </a:extLst>
          </p:cNvPr>
          <p:cNvSpPr/>
          <p:nvPr/>
        </p:nvSpPr>
        <p:spPr>
          <a:xfrm>
            <a:off x="9642636" y="5012840"/>
            <a:ext cx="2424254" cy="1222234"/>
          </a:xfrm>
          <a:prstGeom prst="wedgeEllipseCallout">
            <a:avLst>
              <a:gd name="adj1" fmla="val -90169"/>
              <a:gd name="adj2" fmla="val -277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400" b="1" dirty="0"/>
              <a:t>CREATIVITY</a:t>
            </a:r>
          </a:p>
        </p:txBody>
      </p:sp>
      <p:sp>
        <p:nvSpPr>
          <p:cNvPr id="13" name="Puhekupla: Soikea 12">
            <a:extLst>
              <a:ext uri="{FF2B5EF4-FFF2-40B4-BE49-F238E27FC236}">
                <a16:creationId xmlns:a16="http://schemas.microsoft.com/office/drawing/2014/main" id="{78F01432-AF38-47F0-845D-250C4A638EB1}"/>
              </a:ext>
            </a:extLst>
          </p:cNvPr>
          <p:cNvSpPr/>
          <p:nvPr/>
        </p:nvSpPr>
        <p:spPr>
          <a:xfrm>
            <a:off x="2929619" y="2760686"/>
            <a:ext cx="2431618" cy="719717"/>
          </a:xfrm>
          <a:prstGeom prst="wedgeEllipseCallout">
            <a:avLst>
              <a:gd name="adj1" fmla="val -54286"/>
              <a:gd name="adj2" fmla="val 918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b="1" dirty="0"/>
              <a:t>MOTIVATION</a:t>
            </a:r>
          </a:p>
        </p:txBody>
      </p:sp>
      <p:sp>
        <p:nvSpPr>
          <p:cNvPr id="14" name="Puhekupla: Soikea 13">
            <a:extLst>
              <a:ext uri="{FF2B5EF4-FFF2-40B4-BE49-F238E27FC236}">
                <a16:creationId xmlns:a16="http://schemas.microsoft.com/office/drawing/2014/main" id="{FE4B2FAD-781C-4301-8373-AF123E0B5E33}"/>
              </a:ext>
            </a:extLst>
          </p:cNvPr>
          <p:cNvSpPr/>
          <p:nvPr/>
        </p:nvSpPr>
        <p:spPr>
          <a:xfrm>
            <a:off x="2858532" y="1125071"/>
            <a:ext cx="2424254" cy="1222234"/>
          </a:xfrm>
          <a:prstGeom prst="wedgeEllipseCallout">
            <a:avLst>
              <a:gd name="adj1" fmla="val -50231"/>
              <a:gd name="adj2" fmla="val 702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400" b="1" dirty="0"/>
              <a:t>GROWTH MINDSET</a:t>
            </a:r>
          </a:p>
        </p:txBody>
      </p:sp>
      <p:pic>
        <p:nvPicPr>
          <p:cNvPr id="3" name="Kuva 2" descr="Kuva, joka sisältää kohteen teksti&#10;&#10;Kuvaus luotu automaattisesti">
            <a:extLst>
              <a:ext uri="{FF2B5EF4-FFF2-40B4-BE49-F238E27FC236}">
                <a16:creationId xmlns:a16="http://schemas.microsoft.com/office/drawing/2014/main" id="{75671BF3-B394-4E82-8FAF-95810DDCB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95610" y="148251"/>
            <a:ext cx="1471280" cy="1471280"/>
          </a:xfrm>
          <a:prstGeom prst="rect">
            <a:avLst/>
          </a:prstGeom>
        </p:spPr>
      </p:pic>
    </p:spTree>
    <p:custDataLst>
      <p:tags r:id="rId1"/>
    </p:custDataLst>
    <p:extLst>
      <p:ext uri="{BB962C8B-B14F-4D97-AF65-F5344CB8AC3E}">
        <p14:creationId xmlns:p14="http://schemas.microsoft.com/office/powerpoint/2010/main" val="3838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5F4BB30-B8EF-44FC-8073-495621D9E0E0}"/>
              </a:ext>
            </a:extLst>
          </p:cNvPr>
          <p:cNvSpPr>
            <a:spLocks noGrp="1"/>
          </p:cNvSpPr>
          <p:nvPr>
            <p:ph type="title"/>
          </p:nvPr>
        </p:nvSpPr>
        <p:spPr>
          <a:xfrm>
            <a:off x="609600" y="364800"/>
            <a:ext cx="11186160" cy="699236"/>
          </a:xfrm>
        </p:spPr>
        <p:txBody>
          <a:bodyPr/>
          <a:lstStyle/>
          <a:p>
            <a:r>
              <a:rPr lang="fi-FI" dirty="0"/>
              <a:t>PRACTICING </a:t>
            </a:r>
            <a:r>
              <a:rPr lang="fi-FI" dirty="0" err="1"/>
              <a:t>mental</a:t>
            </a:r>
            <a:r>
              <a:rPr lang="fi-FI" dirty="0"/>
              <a:t> </a:t>
            </a:r>
            <a:r>
              <a:rPr lang="fi-FI" dirty="0" err="1"/>
              <a:t>health</a:t>
            </a:r>
            <a:r>
              <a:rPr lang="fi-FI" dirty="0"/>
              <a:t> </a:t>
            </a:r>
            <a:r>
              <a:rPr lang="fi-FI" dirty="0" err="1"/>
              <a:t>skills</a:t>
            </a:r>
            <a:r>
              <a:rPr lang="fi-FI" dirty="0"/>
              <a:t> </a:t>
            </a:r>
            <a:r>
              <a:rPr lang="fi-FI" dirty="0" err="1"/>
              <a:t>with</a:t>
            </a:r>
            <a:r>
              <a:rPr lang="fi-FI" dirty="0"/>
              <a:t> </a:t>
            </a:r>
            <a:r>
              <a:rPr lang="fi-FI" dirty="0" err="1"/>
              <a:t>young</a:t>
            </a:r>
            <a:r>
              <a:rPr lang="fi-FI" dirty="0"/>
              <a:t> </a:t>
            </a:r>
            <a:r>
              <a:rPr lang="fi-FI" dirty="0" err="1"/>
              <a:t>people</a:t>
            </a:r>
            <a:endParaRPr lang="fi-FI" dirty="0"/>
          </a:p>
        </p:txBody>
      </p:sp>
      <p:sp>
        <p:nvSpPr>
          <p:cNvPr id="3" name="Sisällön paikkamerkki 2">
            <a:extLst>
              <a:ext uri="{FF2B5EF4-FFF2-40B4-BE49-F238E27FC236}">
                <a16:creationId xmlns:a16="http://schemas.microsoft.com/office/drawing/2014/main" id="{EE9CC2FD-75DF-4BC7-A8A6-0246970EE01F}"/>
              </a:ext>
            </a:extLst>
          </p:cNvPr>
          <p:cNvSpPr>
            <a:spLocks noGrp="1"/>
          </p:cNvSpPr>
          <p:nvPr>
            <p:ph idx="1"/>
          </p:nvPr>
        </p:nvSpPr>
        <p:spPr>
          <a:xfrm>
            <a:off x="516220" y="1462042"/>
            <a:ext cx="7230134" cy="5269889"/>
          </a:xfrm>
        </p:spPr>
        <p:txBody>
          <a:bodyPr>
            <a:normAutofit fontScale="92500"/>
          </a:bodyPr>
          <a:lstStyle/>
          <a:p>
            <a:r>
              <a:rPr lang="fi-FI" dirty="0" err="1"/>
              <a:t>Every</a:t>
            </a:r>
            <a:r>
              <a:rPr lang="fi-FI" dirty="0"/>
              <a:t> </a:t>
            </a:r>
            <a:r>
              <a:rPr lang="fi-FI" dirty="0" err="1"/>
              <a:t>day</a:t>
            </a:r>
            <a:r>
              <a:rPr lang="fi-FI" dirty="0"/>
              <a:t> life </a:t>
            </a:r>
            <a:r>
              <a:rPr lang="fi-FI" dirty="0" err="1"/>
              <a:t>offers</a:t>
            </a:r>
            <a:r>
              <a:rPr lang="fi-FI" dirty="0"/>
              <a:t> us </a:t>
            </a:r>
            <a:r>
              <a:rPr lang="fi-FI" dirty="0" err="1"/>
              <a:t>many</a:t>
            </a:r>
            <a:r>
              <a:rPr lang="fi-FI" dirty="0"/>
              <a:t> </a:t>
            </a:r>
            <a:r>
              <a:rPr lang="fi-FI" dirty="0" err="1"/>
              <a:t>opportunities</a:t>
            </a:r>
            <a:r>
              <a:rPr lang="fi-FI" dirty="0"/>
              <a:t> to </a:t>
            </a:r>
            <a:r>
              <a:rPr lang="fi-FI" dirty="0" err="1"/>
              <a:t>practice</a:t>
            </a:r>
            <a:r>
              <a:rPr lang="fi-FI" dirty="0"/>
              <a:t> </a:t>
            </a:r>
            <a:r>
              <a:rPr lang="fi-FI" dirty="0" err="1"/>
              <a:t>mental</a:t>
            </a:r>
            <a:r>
              <a:rPr lang="fi-FI" dirty="0"/>
              <a:t> </a:t>
            </a:r>
            <a:r>
              <a:rPr lang="fi-FI" dirty="0" err="1"/>
              <a:t>health</a:t>
            </a:r>
            <a:r>
              <a:rPr lang="fi-FI" dirty="0"/>
              <a:t> </a:t>
            </a:r>
            <a:r>
              <a:rPr lang="fi-FI" dirty="0" err="1"/>
              <a:t>skills</a:t>
            </a:r>
            <a:r>
              <a:rPr lang="fi-FI" dirty="0"/>
              <a:t> </a:t>
            </a:r>
          </a:p>
          <a:p>
            <a:r>
              <a:rPr lang="fi-FI" dirty="0" err="1"/>
              <a:t>We</a:t>
            </a:r>
            <a:r>
              <a:rPr lang="fi-FI" dirty="0"/>
              <a:t> </a:t>
            </a:r>
            <a:r>
              <a:rPr lang="fi-FI" dirty="0" err="1"/>
              <a:t>can</a:t>
            </a:r>
            <a:r>
              <a:rPr lang="fi-FI" dirty="0"/>
              <a:t> </a:t>
            </a:r>
            <a:r>
              <a:rPr lang="fi-FI" dirty="0" err="1"/>
              <a:t>practice</a:t>
            </a:r>
            <a:r>
              <a:rPr lang="fi-FI" dirty="0"/>
              <a:t> </a:t>
            </a:r>
            <a:r>
              <a:rPr lang="fi-FI" dirty="0" err="1"/>
              <a:t>different</a:t>
            </a:r>
            <a:r>
              <a:rPr lang="fi-FI" dirty="0"/>
              <a:t> </a:t>
            </a:r>
            <a:r>
              <a:rPr lang="fi-FI" dirty="0" err="1"/>
              <a:t>skills</a:t>
            </a:r>
            <a:r>
              <a:rPr lang="fi-FI" dirty="0"/>
              <a:t> </a:t>
            </a:r>
            <a:r>
              <a:rPr lang="fi-FI" dirty="0" err="1"/>
              <a:t>depending</a:t>
            </a:r>
            <a:r>
              <a:rPr lang="fi-FI" dirty="0"/>
              <a:t> on </a:t>
            </a:r>
            <a:r>
              <a:rPr lang="fi-FI" dirty="0" err="1"/>
              <a:t>what</a:t>
            </a:r>
            <a:r>
              <a:rPr lang="fi-FI" dirty="0"/>
              <a:t> </a:t>
            </a:r>
            <a:r>
              <a:rPr lang="fi-FI" dirty="0" err="1"/>
              <a:t>are</a:t>
            </a:r>
            <a:r>
              <a:rPr lang="fi-FI" dirty="0"/>
              <a:t> </a:t>
            </a:r>
            <a:r>
              <a:rPr lang="fi-FI" dirty="0" err="1"/>
              <a:t>the</a:t>
            </a:r>
            <a:r>
              <a:rPr lang="fi-FI" dirty="0"/>
              <a:t> </a:t>
            </a:r>
            <a:r>
              <a:rPr lang="fi-FI" dirty="0" err="1"/>
              <a:t>needs</a:t>
            </a:r>
            <a:r>
              <a:rPr lang="fi-FI" dirty="0"/>
              <a:t> of </a:t>
            </a:r>
            <a:r>
              <a:rPr lang="fi-FI" dirty="0" err="1"/>
              <a:t>the</a:t>
            </a:r>
            <a:r>
              <a:rPr lang="fi-FI" dirty="0"/>
              <a:t> </a:t>
            </a:r>
            <a:r>
              <a:rPr lang="fi-FI" dirty="0" err="1"/>
              <a:t>young</a:t>
            </a:r>
            <a:r>
              <a:rPr lang="fi-FI" dirty="0"/>
              <a:t> </a:t>
            </a:r>
            <a:r>
              <a:rPr lang="fi-FI" dirty="0" err="1"/>
              <a:t>people</a:t>
            </a:r>
            <a:r>
              <a:rPr lang="fi-FI" dirty="0"/>
              <a:t> </a:t>
            </a:r>
            <a:r>
              <a:rPr lang="fi-FI" b="1" dirty="0" err="1"/>
              <a:t>you</a:t>
            </a:r>
            <a:r>
              <a:rPr lang="fi-FI" dirty="0"/>
              <a:t> </a:t>
            </a:r>
            <a:r>
              <a:rPr lang="fi-FI" dirty="0" err="1"/>
              <a:t>work</a:t>
            </a:r>
            <a:r>
              <a:rPr lang="fi-FI" dirty="0"/>
              <a:t> </a:t>
            </a:r>
            <a:r>
              <a:rPr lang="fi-FI" dirty="0" err="1"/>
              <a:t>with</a:t>
            </a:r>
            <a:endParaRPr lang="fi-FI" dirty="0"/>
          </a:p>
          <a:p>
            <a:pPr lvl="1"/>
            <a:r>
              <a:rPr lang="fi-FI" dirty="0" err="1"/>
              <a:t>Do</a:t>
            </a:r>
            <a:r>
              <a:rPr lang="fi-FI" dirty="0"/>
              <a:t> </a:t>
            </a:r>
            <a:r>
              <a:rPr lang="fi-FI" dirty="0" err="1"/>
              <a:t>we</a:t>
            </a:r>
            <a:r>
              <a:rPr lang="fi-FI" dirty="0"/>
              <a:t> </a:t>
            </a:r>
            <a:r>
              <a:rPr lang="fi-FI" dirty="0" err="1"/>
              <a:t>need</a:t>
            </a:r>
            <a:r>
              <a:rPr lang="fi-FI" dirty="0"/>
              <a:t> to </a:t>
            </a:r>
            <a:r>
              <a:rPr lang="fi-FI" dirty="0" err="1"/>
              <a:t>discuss</a:t>
            </a:r>
            <a:r>
              <a:rPr lang="fi-FI" dirty="0"/>
              <a:t> </a:t>
            </a:r>
            <a:r>
              <a:rPr lang="fi-FI" dirty="0" err="1"/>
              <a:t>about</a:t>
            </a:r>
            <a:r>
              <a:rPr lang="fi-FI" dirty="0"/>
              <a:t> </a:t>
            </a:r>
            <a:r>
              <a:rPr lang="fi-FI" dirty="0" err="1"/>
              <a:t>the</a:t>
            </a:r>
            <a:r>
              <a:rPr lang="fi-FI" dirty="0"/>
              <a:t> </a:t>
            </a:r>
            <a:r>
              <a:rPr lang="fi-FI" b="1" dirty="0" err="1"/>
              <a:t>values</a:t>
            </a:r>
            <a:r>
              <a:rPr lang="fi-FI" dirty="0"/>
              <a:t>? </a:t>
            </a:r>
          </a:p>
          <a:p>
            <a:pPr lvl="1"/>
            <a:r>
              <a:rPr lang="fi-FI" dirty="0"/>
              <a:t>How </a:t>
            </a:r>
            <a:r>
              <a:rPr lang="fi-FI" dirty="0" err="1"/>
              <a:t>about</a:t>
            </a:r>
            <a:r>
              <a:rPr lang="fi-FI" dirty="0"/>
              <a:t> </a:t>
            </a:r>
            <a:r>
              <a:rPr lang="fi-FI" dirty="0" err="1"/>
              <a:t>the</a:t>
            </a:r>
            <a:r>
              <a:rPr lang="fi-FI" dirty="0"/>
              <a:t> </a:t>
            </a:r>
            <a:r>
              <a:rPr lang="fi-FI" b="1" dirty="0" err="1"/>
              <a:t>interaction</a:t>
            </a:r>
            <a:r>
              <a:rPr lang="fi-FI" b="1" dirty="0"/>
              <a:t> </a:t>
            </a:r>
            <a:r>
              <a:rPr lang="fi-FI" b="1" dirty="0" err="1"/>
              <a:t>skills</a:t>
            </a:r>
            <a:r>
              <a:rPr lang="fi-FI" dirty="0"/>
              <a:t>? </a:t>
            </a:r>
            <a:r>
              <a:rPr lang="fi-FI" dirty="0" err="1"/>
              <a:t>Do</a:t>
            </a:r>
            <a:r>
              <a:rPr lang="fi-FI" dirty="0"/>
              <a:t> </a:t>
            </a:r>
            <a:r>
              <a:rPr lang="fi-FI" dirty="0" err="1"/>
              <a:t>we</a:t>
            </a:r>
            <a:r>
              <a:rPr lang="fi-FI" dirty="0"/>
              <a:t> </a:t>
            </a:r>
            <a:r>
              <a:rPr lang="fi-FI" dirty="0" err="1"/>
              <a:t>need</a:t>
            </a:r>
            <a:r>
              <a:rPr lang="fi-FI" dirty="0"/>
              <a:t> to </a:t>
            </a:r>
            <a:r>
              <a:rPr lang="fi-FI" dirty="0" err="1"/>
              <a:t>sharpen</a:t>
            </a:r>
            <a:r>
              <a:rPr lang="fi-FI" dirty="0"/>
              <a:t> </a:t>
            </a:r>
            <a:r>
              <a:rPr lang="fi-FI" dirty="0" err="1"/>
              <a:t>them</a:t>
            </a:r>
            <a:r>
              <a:rPr lang="fi-FI" dirty="0"/>
              <a:t>? </a:t>
            </a:r>
          </a:p>
          <a:p>
            <a:pPr lvl="1"/>
            <a:r>
              <a:rPr lang="fi-FI" b="1" dirty="0" err="1"/>
              <a:t>Emotiona</a:t>
            </a:r>
            <a:r>
              <a:rPr lang="fi-FI" dirty="0" err="1"/>
              <a:t>l</a:t>
            </a:r>
            <a:r>
              <a:rPr lang="fi-FI" dirty="0"/>
              <a:t> </a:t>
            </a:r>
            <a:r>
              <a:rPr lang="fi-FI" dirty="0" err="1"/>
              <a:t>skills</a:t>
            </a:r>
            <a:r>
              <a:rPr lang="fi-FI" dirty="0"/>
              <a:t>? </a:t>
            </a:r>
            <a:r>
              <a:rPr lang="fi-FI" dirty="0" err="1"/>
              <a:t>Do</a:t>
            </a:r>
            <a:r>
              <a:rPr lang="fi-FI" dirty="0"/>
              <a:t> </a:t>
            </a:r>
            <a:r>
              <a:rPr lang="fi-FI" dirty="0" err="1"/>
              <a:t>we</a:t>
            </a:r>
            <a:r>
              <a:rPr lang="fi-FI" dirty="0"/>
              <a:t> </a:t>
            </a:r>
            <a:r>
              <a:rPr lang="fi-FI" dirty="0" err="1"/>
              <a:t>need</a:t>
            </a:r>
            <a:r>
              <a:rPr lang="fi-FI" dirty="0"/>
              <a:t> to </a:t>
            </a:r>
            <a:r>
              <a:rPr lang="fi-FI" dirty="0" err="1"/>
              <a:t>have</a:t>
            </a:r>
            <a:r>
              <a:rPr lang="fi-FI" dirty="0"/>
              <a:t> a </a:t>
            </a:r>
            <a:r>
              <a:rPr lang="fi-FI" dirty="0" err="1"/>
              <a:t>power-hour</a:t>
            </a:r>
            <a:r>
              <a:rPr lang="fi-FI" dirty="0"/>
              <a:t> for </a:t>
            </a:r>
            <a:r>
              <a:rPr lang="fi-FI" dirty="0" err="1"/>
              <a:t>emotions</a:t>
            </a:r>
            <a:r>
              <a:rPr lang="fi-FI" dirty="0"/>
              <a:t>? </a:t>
            </a:r>
          </a:p>
          <a:p>
            <a:pPr lvl="1"/>
            <a:r>
              <a:rPr lang="fi-FI" dirty="0" err="1"/>
              <a:t>What</a:t>
            </a:r>
            <a:r>
              <a:rPr lang="fi-FI" dirty="0"/>
              <a:t> </a:t>
            </a:r>
            <a:r>
              <a:rPr lang="fi-FI" dirty="0" err="1"/>
              <a:t>about</a:t>
            </a:r>
            <a:r>
              <a:rPr lang="fi-FI" dirty="0"/>
              <a:t> </a:t>
            </a:r>
            <a:r>
              <a:rPr lang="fi-FI" b="1" dirty="0" err="1"/>
              <a:t>coping</a:t>
            </a:r>
            <a:r>
              <a:rPr lang="fi-FI" b="1" dirty="0"/>
              <a:t> </a:t>
            </a:r>
            <a:r>
              <a:rPr lang="fi-FI" b="1" dirty="0" err="1"/>
              <a:t>skills</a:t>
            </a:r>
            <a:r>
              <a:rPr lang="fi-FI" dirty="0"/>
              <a:t>? How </a:t>
            </a:r>
            <a:r>
              <a:rPr lang="fi-FI" dirty="0" err="1"/>
              <a:t>do</a:t>
            </a:r>
            <a:r>
              <a:rPr lang="fi-FI" dirty="0"/>
              <a:t> </a:t>
            </a:r>
            <a:r>
              <a:rPr lang="fi-FI" dirty="0" err="1"/>
              <a:t>we</a:t>
            </a:r>
            <a:r>
              <a:rPr lang="fi-FI" dirty="0"/>
              <a:t> </a:t>
            </a:r>
            <a:r>
              <a:rPr lang="fi-FI" dirty="0" err="1"/>
              <a:t>talk</a:t>
            </a:r>
            <a:r>
              <a:rPr lang="fi-FI" dirty="0"/>
              <a:t> </a:t>
            </a:r>
            <a:r>
              <a:rPr lang="fi-FI" dirty="0" err="1"/>
              <a:t>about</a:t>
            </a:r>
            <a:r>
              <a:rPr lang="fi-FI" dirty="0"/>
              <a:t> and </a:t>
            </a:r>
            <a:r>
              <a:rPr lang="fi-FI" dirty="0" err="1"/>
              <a:t>practice</a:t>
            </a:r>
            <a:r>
              <a:rPr lang="fi-FI" dirty="0"/>
              <a:t> </a:t>
            </a:r>
            <a:r>
              <a:rPr lang="fi-FI" dirty="0" err="1"/>
              <a:t>different</a:t>
            </a:r>
            <a:r>
              <a:rPr lang="fi-FI" dirty="0"/>
              <a:t> </a:t>
            </a:r>
            <a:r>
              <a:rPr lang="fi-FI" dirty="0" err="1"/>
              <a:t>coping</a:t>
            </a:r>
            <a:r>
              <a:rPr lang="fi-FI" dirty="0"/>
              <a:t> </a:t>
            </a:r>
            <a:r>
              <a:rPr lang="fi-FI" dirty="0" err="1"/>
              <a:t>skills</a:t>
            </a:r>
            <a:r>
              <a:rPr lang="fi-FI" dirty="0"/>
              <a:t> </a:t>
            </a:r>
            <a:r>
              <a:rPr lang="fi-FI" dirty="0" err="1"/>
              <a:t>with</a:t>
            </a:r>
            <a:r>
              <a:rPr lang="fi-FI" dirty="0"/>
              <a:t> </a:t>
            </a:r>
            <a:r>
              <a:rPr lang="fi-FI" dirty="0" err="1"/>
              <a:t>young</a:t>
            </a:r>
            <a:r>
              <a:rPr lang="fi-FI" dirty="0"/>
              <a:t> </a:t>
            </a:r>
            <a:r>
              <a:rPr lang="fi-FI" dirty="0" err="1"/>
              <a:t>people</a:t>
            </a:r>
            <a:r>
              <a:rPr lang="fi-FI" dirty="0"/>
              <a:t>? </a:t>
            </a:r>
          </a:p>
          <a:p>
            <a:pPr lvl="1"/>
            <a:r>
              <a:rPr lang="fi-FI" dirty="0"/>
              <a:t>Is it </a:t>
            </a:r>
            <a:r>
              <a:rPr lang="fi-FI" dirty="0" err="1"/>
              <a:t>time</a:t>
            </a:r>
            <a:r>
              <a:rPr lang="fi-FI" dirty="0"/>
              <a:t> to </a:t>
            </a:r>
            <a:r>
              <a:rPr lang="fi-FI" dirty="0" err="1"/>
              <a:t>breathe</a:t>
            </a:r>
            <a:r>
              <a:rPr lang="fi-FI" dirty="0"/>
              <a:t> and </a:t>
            </a:r>
            <a:r>
              <a:rPr lang="fi-FI" dirty="0" err="1"/>
              <a:t>learn</a:t>
            </a:r>
            <a:r>
              <a:rPr lang="fi-FI" dirty="0"/>
              <a:t> some </a:t>
            </a:r>
            <a:r>
              <a:rPr lang="fi-FI" dirty="0" err="1"/>
              <a:t>new</a:t>
            </a:r>
            <a:r>
              <a:rPr lang="fi-FI" dirty="0"/>
              <a:t> </a:t>
            </a:r>
            <a:r>
              <a:rPr lang="fi-FI" b="1" dirty="0" err="1"/>
              <a:t>relaxation</a:t>
            </a:r>
            <a:r>
              <a:rPr lang="fi-FI" dirty="0"/>
              <a:t> </a:t>
            </a:r>
            <a:r>
              <a:rPr lang="fi-FI" dirty="0" err="1"/>
              <a:t>skills</a:t>
            </a:r>
            <a:r>
              <a:rPr lang="fi-FI" dirty="0"/>
              <a:t>? </a:t>
            </a:r>
          </a:p>
          <a:p>
            <a:pPr lvl="1"/>
            <a:r>
              <a:rPr lang="fi-FI" dirty="0" err="1"/>
              <a:t>Shall</a:t>
            </a:r>
            <a:r>
              <a:rPr lang="fi-FI" dirty="0"/>
              <a:t> </a:t>
            </a:r>
            <a:r>
              <a:rPr lang="fi-FI" dirty="0" err="1"/>
              <a:t>we</a:t>
            </a:r>
            <a:r>
              <a:rPr lang="fi-FI" dirty="0"/>
              <a:t> </a:t>
            </a:r>
            <a:r>
              <a:rPr lang="fi-FI" dirty="0" err="1"/>
              <a:t>focus</a:t>
            </a:r>
            <a:r>
              <a:rPr lang="fi-FI" dirty="0"/>
              <a:t> on </a:t>
            </a:r>
            <a:r>
              <a:rPr lang="fi-FI" b="1" dirty="0" err="1"/>
              <a:t>positive</a:t>
            </a:r>
            <a:r>
              <a:rPr lang="fi-FI" b="1" dirty="0"/>
              <a:t> </a:t>
            </a:r>
            <a:r>
              <a:rPr lang="fi-FI" b="1" dirty="0" err="1"/>
              <a:t>self-talk</a:t>
            </a:r>
            <a:r>
              <a:rPr lang="fi-FI" b="1" dirty="0"/>
              <a:t> </a:t>
            </a:r>
            <a:r>
              <a:rPr lang="fi-FI" dirty="0" err="1"/>
              <a:t>this</a:t>
            </a:r>
            <a:r>
              <a:rPr lang="fi-FI" dirty="0"/>
              <a:t> </a:t>
            </a:r>
            <a:r>
              <a:rPr lang="fi-FI" dirty="0" err="1"/>
              <a:t>week</a:t>
            </a:r>
            <a:r>
              <a:rPr lang="fi-FI" dirty="0"/>
              <a:t>? </a:t>
            </a:r>
          </a:p>
          <a:p>
            <a:pPr lvl="1"/>
            <a:r>
              <a:rPr lang="fi-FI" dirty="0" err="1"/>
              <a:t>Should</a:t>
            </a:r>
            <a:r>
              <a:rPr lang="fi-FI" dirty="0"/>
              <a:t> </a:t>
            </a:r>
            <a:r>
              <a:rPr lang="fi-FI" dirty="0" err="1"/>
              <a:t>we</a:t>
            </a:r>
            <a:r>
              <a:rPr lang="fi-FI" dirty="0"/>
              <a:t> </a:t>
            </a:r>
            <a:r>
              <a:rPr lang="fi-FI" dirty="0" err="1"/>
              <a:t>pay</a:t>
            </a:r>
            <a:r>
              <a:rPr lang="fi-FI" dirty="0"/>
              <a:t> </a:t>
            </a:r>
            <a:r>
              <a:rPr lang="fi-FI" dirty="0" err="1"/>
              <a:t>special</a:t>
            </a:r>
            <a:r>
              <a:rPr lang="fi-FI" dirty="0"/>
              <a:t> </a:t>
            </a:r>
            <a:r>
              <a:rPr lang="fi-FI" dirty="0" err="1"/>
              <a:t>attention</a:t>
            </a:r>
            <a:r>
              <a:rPr lang="fi-FI" dirty="0"/>
              <a:t> on </a:t>
            </a:r>
            <a:r>
              <a:rPr lang="fi-FI" dirty="0" err="1"/>
              <a:t>the</a:t>
            </a:r>
            <a:r>
              <a:rPr lang="fi-FI" dirty="0"/>
              <a:t> </a:t>
            </a:r>
            <a:r>
              <a:rPr lang="fi-FI" b="1" dirty="0" err="1"/>
              <a:t>strengths</a:t>
            </a:r>
            <a:r>
              <a:rPr lang="fi-FI" dirty="0"/>
              <a:t> of </a:t>
            </a:r>
            <a:r>
              <a:rPr lang="fi-FI" dirty="0" err="1"/>
              <a:t>young</a:t>
            </a:r>
            <a:r>
              <a:rPr lang="fi-FI" dirty="0"/>
              <a:t> </a:t>
            </a:r>
            <a:r>
              <a:rPr lang="fi-FI" dirty="0" err="1"/>
              <a:t>people</a:t>
            </a:r>
            <a:r>
              <a:rPr lang="fi-FI" dirty="0"/>
              <a:t> </a:t>
            </a:r>
            <a:r>
              <a:rPr lang="fi-FI" dirty="0" err="1"/>
              <a:t>this</a:t>
            </a:r>
            <a:r>
              <a:rPr lang="fi-FI" dirty="0"/>
              <a:t> </a:t>
            </a:r>
            <a:r>
              <a:rPr lang="fi-FI" dirty="0" err="1"/>
              <a:t>week</a:t>
            </a:r>
            <a:r>
              <a:rPr lang="fi-FI" dirty="0"/>
              <a:t>? </a:t>
            </a:r>
          </a:p>
          <a:p>
            <a:pPr lvl="1"/>
            <a:r>
              <a:rPr lang="fi-FI" dirty="0"/>
              <a:t>Is </a:t>
            </a:r>
            <a:r>
              <a:rPr lang="fi-FI" dirty="0" err="1"/>
              <a:t>there</a:t>
            </a:r>
            <a:r>
              <a:rPr lang="fi-FI" dirty="0"/>
              <a:t> a </a:t>
            </a:r>
            <a:r>
              <a:rPr lang="fi-FI" dirty="0" err="1"/>
              <a:t>need</a:t>
            </a:r>
            <a:r>
              <a:rPr lang="fi-FI" dirty="0"/>
              <a:t> to </a:t>
            </a:r>
            <a:r>
              <a:rPr lang="fi-FI" dirty="0" err="1"/>
              <a:t>find</a:t>
            </a:r>
            <a:r>
              <a:rPr lang="fi-FI" dirty="0"/>
              <a:t> out </a:t>
            </a:r>
            <a:r>
              <a:rPr lang="fi-FI" dirty="0" err="1"/>
              <a:t>what</a:t>
            </a:r>
            <a:r>
              <a:rPr lang="fi-FI" dirty="0"/>
              <a:t> </a:t>
            </a:r>
            <a:r>
              <a:rPr lang="fi-FI" dirty="0" err="1"/>
              <a:t>are</a:t>
            </a:r>
            <a:r>
              <a:rPr lang="fi-FI" dirty="0"/>
              <a:t> </a:t>
            </a:r>
            <a:r>
              <a:rPr lang="fi-FI" dirty="0" err="1"/>
              <a:t>our</a:t>
            </a:r>
            <a:r>
              <a:rPr lang="fi-FI" dirty="0"/>
              <a:t> </a:t>
            </a:r>
            <a:r>
              <a:rPr lang="fi-FI" b="1" dirty="0" err="1"/>
              <a:t>dreams</a:t>
            </a:r>
            <a:r>
              <a:rPr lang="fi-FI" dirty="0"/>
              <a:t> and </a:t>
            </a:r>
            <a:r>
              <a:rPr lang="fi-FI" dirty="0" err="1"/>
              <a:t>goals</a:t>
            </a:r>
            <a:r>
              <a:rPr lang="fi-FI" dirty="0"/>
              <a:t>? </a:t>
            </a:r>
          </a:p>
          <a:p>
            <a:pPr lvl="1"/>
            <a:endParaRPr lang="fi-FI" dirty="0"/>
          </a:p>
          <a:p>
            <a:endParaRPr lang="fi-FI" dirty="0"/>
          </a:p>
        </p:txBody>
      </p:sp>
      <p:sp>
        <p:nvSpPr>
          <p:cNvPr id="4" name="Päivämäärän paikkamerkki 3">
            <a:extLst>
              <a:ext uri="{FF2B5EF4-FFF2-40B4-BE49-F238E27FC236}">
                <a16:creationId xmlns:a16="http://schemas.microsoft.com/office/drawing/2014/main" id="{16AD1970-EDB7-4B49-9694-43821C7C490E}"/>
              </a:ext>
            </a:extLst>
          </p:cNvPr>
          <p:cNvSpPr>
            <a:spLocks noGrp="1"/>
          </p:cNvSpPr>
          <p:nvPr>
            <p:ph type="dt" sz="half" idx="10"/>
          </p:nvPr>
        </p:nvSpPr>
        <p:spPr/>
        <p:txBody>
          <a:bodyPr/>
          <a:lstStyle/>
          <a:p>
            <a:pPr>
              <a:defRPr/>
            </a:pPr>
            <a:fld id="{F84B7D09-5640-4791-A0C2-8524437936DA}" type="datetime1">
              <a:rPr lang="fi-FI">
                <a:solidFill>
                  <a:srgbClr val="6A6E73"/>
                </a:solidFill>
                <a:latin typeface="Calibri"/>
              </a:rPr>
              <a:pPr>
                <a:defRPr/>
              </a:pPr>
              <a:t>22.9.2022</a:t>
            </a:fld>
            <a:endParaRPr lang="fi-FI">
              <a:solidFill>
                <a:srgbClr val="6A6E73"/>
              </a:solidFill>
              <a:latin typeface="Calibri"/>
            </a:endParaRPr>
          </a:p>
        </p:txBody>
      </p:sp>
      <p:sp>
        <p:nvSpPr>
          <p:cNvPr id="5" name="Alatunnisteen paikkamerkki 4">
            <a:extLst>
              <a:ext uri="{FF2B5EF4-FFF2-40B4-BE49-F238E27FC236}">
                <a16:creationId xmlns:a16="http://schemas.microsoft.com/office/drawing/2014/main" id="{657A4D7C-5DAD-4F17-918C-013D69A9FDD9}"/>
              </a:ext>
            </a:extLst>
          </p:cNvPr>
          <p:cNvSpPr>
            <a:spLocks noGrp="1"/>
          </p:cNvSpPr>
          <p:nvPr>
            <p:ph type="ftr" sz="quarter" idx="11"/>
          </p:nvPr>
        </p:nvSpPr>
        <p:spPr/>
        <p:txBody>
          <a:bodyPr/>
          <a:lstStyle/>
          <a:p>
            <a:pPr>
              <a:defRPr/>
            </a:pPr>
            <a:r>
              <a:rPr lang="fi-FI">
                <a:solidFill>
                  <a:srgbClr val="6A6E73"/>
                </a:solidFill>
                <a:latin typeface="Calibri"/>
              </a:rPr>
              <a:t>mieli.fi</a:t>
            </a:r>
          </a:p>
        </p:txBody>
      </p:sp>
      <p:pic>
        <p:nvPicPr>
          <p:cNvPr id="8" name="Kuva 7">
            <a:extLst>
              <a:ext uri="{FF2B5EF4-FFF2-40B4-BE49-F238E27FC236}">
                <a16:creationId xmlns:a16="http://schemas.microsoft.com/office/drawing/2014/main" id="{3E631D08-376E-4D11-A873-D08ACE1882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41" t="5223" r="15375" b="32302"/>
          <a:stretch/>
        </p:blipFill>
        <p:spPr>
          <a:xfrm>
            <a:off x="8060714" y="1612657"/>
            <a:ext cx="3971266" cy="4485029"/>
          </a:xfrm>
          <a:prstGeom prst="rect">
            <a:avLst/>
          </a:prstGeom>
        </p:spPr>
      </p:pic>
    </p:spTree>
    <p:custDataLst>
      <p:tags r:id="rId1"/>
    </p:custDataLst>
    <p:extLst>
      <p:ext uri="{BB962C8B-B14F-4D97-AF65-F5344CB8AC3E}">
        <p14:creationId xmlns:p14="http://schemas.microsoft.com/office/powerpoint/2010/main" val="164233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tsikko 1"/>
          <p:cNvSpPr>
            <a:spLocks noGrp="1"/>
          </p:cNvSpPr>
          <p:nvPr>
            <p:ph type="title"/>
          </p:nvPr>
        </p:nvSpPr>
        <p:spPr>
          <a:xfrm>
            <a:off x="1161794" y="419592"/>
            <a:ext cx="10163110" cy="695030"/>
          </a:xfrm>
        </p:spPr>
        <p:txBody>
          <a:bodyPr vert="horz" lIns="91440" tIns="45720" rIns="91440" bIns="45720" rtlCol="0" anchor="t" anchorCtr="0">
            <a:normAutofit fontScale="90000"/>
          </a:bodyPr>
          <a:lstStyle/>
          <a:p>
            <a:r>
              <a:rPr lang="fi-FI" b="1" kern="1200" cap="none" spc="0" baseline="0" dirty="0">
                <a:solidFill>
                  <a:schemeClr val="accent2"/>
                </a:solidFill>
                <a:latin typeface="+mj-lt"/>
                <a:ea typeface="+mj-ea"/>
                <a:cs typeface="+mj-cs"/>
                <a:sym typeface="Wingdings" panose="05000000000000000000" pitchFamily="2" charset="2"/>
              </a:rPr>
              <a:t> THIS CREATES</a:t>
            </a:r>
            <a:r>
              <a:rPr lang="fi-FI" b="1" kern="1200" cap="none" spc="0" dirty="0">
                <a:solidFill>
                  <a:schemeClr val="accent2"/>
                </a:solidFill>
                <a:latin typeface="+mj-lt"/>
                <a:ea typeface="+mj-ea"/>
                <a:cs typeface="+mj-cs"/>
                <a:sym typeface="Wingdings" panose="05000000000000000000" pitchFamily="2" charset="2"/>
              </a:rPr>
              <a:t> </a:t>
            </a:r>
            <a:r>
              <a:rPr lang="fi-FI" b="1" kern="1200" cap="none" spc="0" baseline="0" dirty="0">
                <a:solidFill>
                  <a:schemeClr val="accent2"/>
                </a:solidFill>
                <a:latin typeface="+mj-lt"/>
                <a:ea typeface="+mj-ea"/>
                <a:cs typeface="+mj-cs"/>
              </a:rPr>
              <a:t>GROWTH MINDSET ABOUT MENTAL HEALTH: LET’S GET TO WORK! </a:t>
            </a:r>
          </a:p>
        </p:txBody>
      </p:sp>
      <p:sp>
        <p:nvSpPr>
          <p:cNvPr id="6" name="Tekstiruutu 5"/>
          <p:cNvSpPr txBox="1"/>
          <p:nvPr/>
        </p:nvSpPr>
        <p:spPr>
          <a:xfrm>
            <a:off x="1161794" y="2198618"/>
            <a:ext cx="2739646" cy="4404510"/>
          </a:xfrm>
          <a:prstGeom prst="rect">
            <a:avLst/>
          </a:prstGeom>
        </p:spPr>
        <p:txBody>
          <a:bodyPr vert="horz" lIns="91440" tIns="45720" rIns="91440" bIns="45720" rtlCol="0">
            <a:normAutofit/>
          </a:bodyPr>
          <a:lstStyle/>
          <a:p>
            <a:pPr marL="0" marR="0" lvl="0" indent="0" fontAlgn="auto">
              <a:lnSpc>
                <a:spcPct val="120000"/>
              </a:lnSpc>
              <a:spcAft>
                <a:spcPts val="600"/>
              </a:spcAft>
              <a:buClr>
                <a:srgbClr val="00E13C"/>
              </a:buClr>
              <a:buSzTx/>
              <a:tabLst/>
              <a:defRPr/>
            </a:pPr>
            <a:r>
              <a:rPr kumimoji="0" lang="en-US" sz="2800" b="1" i="0" u="none" strike="noStrike" cap="none" spc="0" normalizeH="0" baseline="0" noProof="0" dirty="0">
                <a:ln>
                  <a:noFill/>
                </a:ln>
                <a:solidFill>
                  <a:srgbClr val="6A6E73"/>
                </a:solidFill>
                <a:effectLst/>
                <a:uLnTx/>
                <a:uFillTx/>
              </a:rPr>
              <a:t> </a:t>
            </a:r>
            <a:r>
              <a:rPr kumimoji="0" lang="en-US" sz="3300" b="1" i="0" u="none" strike="noStrike" cap="none" spc="0" normalizeH="0" baseline="0" noProof="0" dirty="0">
                <a:ln>
                  <a:noFill/>
                </a:ln>
                <a:solidFill>
                  <a:srgbClr val="6A6E73"/>
                </a:solidFill>
                <a:effectLst/>
                <a:uLnTx/>
                <a:uFillTx/>
              </a:rPr>
              <a:t>I can:</a:t>
            </a:r>
          </a:p>
          <a:p>
            <a:pPr lvl="0">
              <a:lnSpc>
                <a:spcPct val="120000"/>
              </a:lnSpc>
              <a:spcAft>
                <a:spcPts val="600"/>
              </a:spcAft>
              <a:buClr>
                <a:srgbClr val="00E13C"/>
              </a:buClr>
              <a:buFont typeface="Arial" panose="020B0604020202020204" pitchFamily="34" charset="0"/>
              <a:buChar char="•"/>
              <a:defRPr/>
            </a:pPr>
            <a:r>
              <a:rPr lang="en-US" sz="2000" dirty="0">
                <a:solidFill>
                  <a:srgbClr val="6A6E73"/>
                </a:solidFill>
              </a:rPr>
              <a:t> support </a:t>
            </a:r>
          </a:p>
          <a:p>
            <a:pPr lvl="0">
              <a:lnSpc>
                <a:spcPct val="120000"/>
              </a:lnSpc>
              <a:spcAft>
                <a:spcPts val="600"/>
              </a:spcAft>
              <a:buClr>
                <a:srgbClr val="00E13C"/>
              </a:buClr>
              <a:buFont typeface="Arial" panose="020B0604020202020204" pitchFamily="34" charset="0"/>
              <a:buChar char="•"/>
              <a:defRPr/>
            </a:pPr>
            <a:r>
              <a:rPr lang="en-US" sz="2000" dirty="0">
                <a:solidFill>
                  <a:srgbClr val="6A6E73"/>
                </a:solidFill>
              </a:rPr>
              <a:t> strengthen</a:t>
            </a:r>
          </a:p>
          <a:p>
            <a:pPr marL="0" marR="0" lvl="0" indent="0" fontAlgn="auto">
              <a:lnSpc>
                <a:spcPct val="120000"/>
              </a:lnSpc>
              <a:spcAft>
                <a:spcPts val="600"/>
              </a:spcAft>
              <a:buClr>
                <a:srgbClr val="00E13C"/>
              </a:buClr>
              <a:buSzTx/>
              <a:buFont typeface="Arial" panose="020B0604020202020204" pitchFamily="34" charset="0"/>
              <a:buChar char="•"/>
              <a:tabLst/>
              <a:defRPr/>
            </a:pPr>
            <a:r>
              <a:rPr kumimoji="0" lang="en-US" sz="2000" i="0" u="none" strike="noStrike" cap="none" spc="0" normalizeH="0" baseline="0" noProof="0" dirty="0">
                <a:ln>
                  <a:noFill/>
                </a:ln>
                <a:solidFill>
                  <a:srgbClr val="6A6E73"/>
                </a:solidFill>
                <a:effectLst/>
                <a:uLnTx/>
                <a:uFillTx/>
              </a:rPr>
              <a:t> teach </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sz="2000" noProof="0" dirty="0">
                <a:solidFill>
                  <a:srgbClr val="6A6E73"/>
                </a:solidFill>
              </a:rPr>
              <a:t> learn</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sz="2000" dirty="0">
                <a:solidFill>
                  <a:srgbClr val="6A6E73"/>
                </a:solidFill>
              </a:rPr>
              <a:t> make a difference </a:t>
            </a:r>
          </a:p>
          <a:p>
            <a:pPr lvl="0">
              <a:lnSpc>
                <a:spcPct val="120000"/>
              </a:lnSpc>
              <a:spcAft>
                <a:spcPts val="600"/>
              </a:spcAft>
              <a:buClr>
                <a:srgbClr val="00E13C"/>
              </a:buClr>
              <a:buFont typeface="Arial" panose="020B0604020202020204" pitchFamily="34" charset="0"/>
              <a:buChar char="•"/>
              <a:defRPr/>
            </a:pPr>
            <a:r>
              <a:rPr lang="en-US" sz="2000" dirty="0">
                <a:solidFill>
                  <a:srgbClr val="6A6E73"/>
                </a:solidFill>
              </a:rPr>
              <a:t> ask ”How are you?”</a:t>
            </a:r>
          </a:p>
          <a:p>
            <a:pPr marL="0" marR="0" lvl="0" indent="0" fontAlgn="auto">
              <a:lnSpc>
                <a:spcPct val="120000"/>
              </a:lnSpc>
              <a:spcAft>
                <a:spcPts val="600"/>
              </a:spcAft>
              <a:buClr>
                <a:srgbClr val="00E13C"/>
              </a:buClr>
              <a:buSzTx/>
              <a:buFont typeface="Arial" panose="020B0604020202020204" pitchFamily="34" charset="0"/>
              <a:buChar char="•"/>
              <a:tabLst/>
              <a:defRPr/>
            </a:pPr>
            <a:endParaRPr kumimoji="0" lang="fi-FI" sz="2300" b="1" i="0" u="none" strike="noStrike" cap="none" spc="0" normalizeH="0" baseline="0" noProof="0" dirty="0">
              <a:ln>
                <a:noFill/>
              </a:ln>
              <a:solidFill>
                <a:srgbClr val="6A6E73"/>
              </a:solidFill>
              <a:effectLst/>
              <a:uLnTx/>
              <a:uFillTx/>
            </a:endParaRPr>
          </a:p>
          <a:p>
            <a:pPr marL="0" marR="0" lvl="0" indent="0" fontAlgn="auto">
              <a:lnSpc>
                <a:spcPct val="120000"/>
              </a:lnSpc>
              <a:spcAft>
                <a:spcPts val="600"/>
              </a:spcAft>
              <a:buClr>
                <a:srgbClr val="00E13C"/>
              </a:buClr>
              <a:buSzTx/>
              <a:buFont typeface="Arial" panose="020B0604020202020204" pitchFamily="34" charset="0"/>
              <a:buChar char="•"/>
              <a:tabLst/>
              <a:defRPr/>
            </a:pPr>
            <a:endParaRPr kumimoji="0" lang="fi-FI" sz="2300" b="0" i="0" u="none" strike="noStrike" cap="none" spc="0" normalizeH="0" baseline="0" noProof="0" dirty="0">
              <a:ln>
                <a:noFill/>
              </a:ln>
              <a:solidFill>
                <a:srgbClr val="6A6E73"/>
              </a:solidFill>
              <a:effectLst/>
              <a:uLnTx/>
              <a:uFillTx/>
            </a:endParaRPr>
          </a:p>
        </p:txBody>
      </p:sp>
      <p:pic>
        <p:nvPicPr>
          <p:cNvPr id="8" name="Kuva 7" descr="Kuva, joka sisältää kohteen rakennus, henkilö, ulko, seinä&#10;&#10;Kuvaus luotu automaattisesti">
            <a:extLst>
              <a:ext uri="{FF2B5EF4-FFF2-40B4-BE49-F238E27FC236}">
                <a16:creationId xmlns:a16="http://schemas.microsoft.com/office/drawing/2014/main" id="{62E237E5-37B0-4025-8F28-0017A8153635}"/>
              </a:ext>
            </a:extLst>
          </p:cNvPr>
          <p:cNvPicPr>
            <a:picLocks noChangeAspect="1"/>
          </p:cNvPicPr>
          <p:nvPr/>
        </p:nvPicPr>
        <p:blipFill rotWithShape="1">
          <a:blip r:embed="rId4">
            <a:extLst>
              <a:ext uri="{28A0092B-C50C-407E-A947-70E740481C1C}">
                <a14:useLocalDpi xmlns:a14="http://schemas.microsoft.com/office/drawing/2010/main" val="0"/>
              </a:ext>
            </a:extLst>
          </a:blip>
          <a:srcRect b="2832"/>
          <a:stretch/>
        </p:blipFill>
        <p:spPr>
          <a:xfrm>
            <a:off x="6695708" y="1843890"/>
            <a:ext cx="4755272" cy="3996840"/>
          </a:xfrm>
          <a:prstGeom prst="rect">
            <a:avLst/>
          </a:prstGeom>
          <a:noFill/>
        </p:spPr>
      </p:pic>
      <p:sp>
        <p:nvSpPr>
          <p:cNvPr id="3" name="Päivämäärän paikkamerkki 2"/>
          <p:cNvSpPr>
            <a:spLocks noGrp="1"/>
          </p:cNvSpPr>
          <p:nvPr>
            <p:ph type="dt" sz="half" idx="10"/>
          </p:nvPr>
        </p:nvSpPr>
        <p:spPr>
          <a:xfrm>
            <a:off x="609600" y="6467475"/>
            <a:ext cx="1357941" cy="28476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EAC61F32-6966-4227-9A7F-DD49B38BED1C}" type="datetime1">
              <a:rPr kumimoji="0" lang="fi-FI" b="0" i="0" u="none" strike="noStrike" cap="none" spc="0" normalizeH="0" baseline="0" noProof="0">
                <a:ln>
                  <a:noFill/>
                </a:ln>
                <a:effectLst/>
                <a:uLnTx/>
                <a:uFillTx/>
              </a:rPr>
              <a:pPr marR="0" lvl="0" indent="0" fontAlgn="auto">
                <a:spcBef>
                  <a:spcPts val="0"/>
                </a:spcBef>
                <a:spcAft>
                  <a:spcPts val="600"/>
                </a:spcAft>
                <a:buClrTx/>
                <a:buSzTx/>
                <a:buFontTx/>
                <a:buNone/>
                <a:tabLst/>
                <a:defRPr/>
              </a:pPr>
              <a:t>22.9.2022</a:t>
            </a:fld>
            <a:endParaRPr kumimoji="0" lang="fi-FI" b="0" i="0" u="none" strike="noStrike" cap="none" spc="0" normalizeH="0" baseline="0" noProof="0">
              <a:ln>
                <a:noFill/>
              </a:ln>
              <a:effectLst/>
              <a:uLnTx/>
              <a:uFillTx/>
            </a:endParaRPr>
          </a:p>
        </p:txBody>
      </p:sp>
      <p:sp>
        <p:nvSpPr>
          <p:cNvPr id="4" name="Alatunnisteen paikkamerkki 3"/>
          <p:cNvSpPr>
            <a:spLocks noGrp="1"/>
          </p:cNvSpPr>
          <p:nvPr>
            <p:ph type="ftr" sz="quarter" idx="11"/>
          </p:nvPr>
        </p:nvSpPr>
        <p:spPr>
          <a:xfrm>
            <a:off x="7344139" y="6467475"/>
            <a:ext cx="2976331" cy="28476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fi-FI" b="0" i="0" u="none" strike="noStrike" kern="1200" cap="none" spc="0" normalizeH="0" baseline="0" noProof="0">
                <a:ln>
                  <a:noFill/>
                </a:ln>
                <a:effectLst/>
                <a:uLnTx/>
                <a:uFillTx/>
                <a:latin typeface="+mn-lt"/>
                <a:ea typeface="+mn-ea"/>
                <a:cs typeface="+mn-cs"/>
              </a:rPr>
              <a:t>mielenterveysseura.fi</a:t>
            </a:r>
          </a:p>
        </p:txBody>
      </p:sp>
      <p:sp>
        <p:nvSpPr>
          <p:cNvPr id="5" name="Dian numeron paikkamerkki 4"/>
          <p:cNvSpPr>
            <a:spLocks noGrp="1"/>
          </p:cNvSpPr>
          <p:nvPr>
            <p:ph type="sldNum" sz="quarter" idx="12"/>
          </p:nvPr>
        </p:nvSpPr>
        <p:spPr>
          <a:xfrm>
            <a:off x="1967542" y="6467475"/>
            <a:ext cx="1294837" cy="28476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9F13F21-89A0-4E12-8E58-753F65C13159}" type="slidenum">
              <a:rPr kumimoji="0" lang="fi-FI" b="0" i="0" u="none" strike="noStrike" cap="none" spc="0" normalizeH="0" baseline="0" noProof="0">
                <a:ln>
                  <a:noFill/>
                </a:ln>
                <a:effectLst/>
                <a:uLnTx/>
                <a:uFillTx/>
              </a:rPr>
              <a:pPr marR="0" lvl="0" indent="0" fontAlgn="auto">
                <a:spcBef>
                  <a:spcPts val="0"/>
                </a:spcBef>
                <a:spcAft>
                  <a:spcPts val="600"/>
                </a:spcAft>
                <a:buClrTx/>
                <a:buSzTx/>
                <a:buFontTx/>
                <a:buNone/>
                <a:tabLst/>
                <a:defRPr/>
              </a:pPr>
              <a:t>19</a:t>
            </a:fld>
            <a:endParaRPr kumimoji="0" lang="fi-FI" b="0" i="0" u="none" strike="noStrike" cap="none" spc="0" normalizeH="0" baseline="0" noProof="0">
              <a:ln>
                <a:noFill/>
              </a:ln>
              <a:effectLst/>
              <a:uLnTx/>
              <a:uFillTx/>
            </a:endParaRPr>
          </a:p>
        </p:txBody>
      </p:sp>
      <p:sp>
        <p:nvSpPr>
          <p:cNvPr id="9" name="Puhekupla: Soikea 8">
            <a:extLst>
              <a:ext uri="{FF2B5EF4-FFF2-40B4-BE49-F238E27FC236}">
                <a16:creationId xmlns:a16="http://schemas.microsoft.com/office/drawing/2014/main" id="{111536B3-6BE7-4AA9-A036-575A90534BDA}"/>
              </a:ext>
            </a:extLst>
          </p:cNvPr>
          <p:cNvSpPr/>
          <p:nvPr/>
        </p:nvSpPr>
        <p:spPr>
          <a:xfrm>
            <a:off x="9705407" y="1114622"/>
            <a:ext cx="2115670" cy="1375549"/>
          </a:xfrm>
          <a:prstGeom prst="wedgeEllipseCallout">
            <a:avLst>
              <a:gd name="adj1" fmla="val -51235"/>
              <a:gd name="adj2" fmla="val 672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b="1" dirty="0" err="1"/>
              <a:t>Joy</a:t>
            </a:r>
            <a:r>
              <a:rPr lang="fi-FI" sz="2000" b="1" dirty="0"/>
              <a:t> and </a:t>
            </a:r>
            <a:r>
              <a:rPr lang="fi-FI" sz="2000" b="1" dirty="0" err="1"/>
              <a:t>optimism</a:t>
            </a:r>
            <a:r>
              <a:rPr lang="fi-FI" sz="2000" b="1" dirty="0"/>
              <a:t> </a:t>
            </a:r>
            <a:r>
              <a:rPr lang="fi-FI" sz="2000" b="1" dirty="0" err="1"/>
              <a:t>increases</a:t>
            </a:r>
            <a:endParaRPr lang="fi-FI" sz="2000" b="1" dirty="0"/>
          </a:p>
        </p:txBody>
      </p:sp>
      <p:sp>
        <p:nvSpPr>
          <p:cNvPr id="7" name="Tekstiruutu 6">
            <a:extLst>
              <a:ext uri="{FF2B5EF4-FFF2-40B4-BE49-F238E27FC236}">
                <a16:creationId xmlns:a16="http://schemas.microsoft.com/office/drawing/2014/main" id="{A0935CD6-5C17-4DE5-97E2-8F070526B91E}"/>
              </a:ext>
            </a:extLst>
          </p:cNvPr>
          <p:cNvSpPr txBox="1"/>
          <p:nvPr/>
        </p:nvSpPr>
        <p:spPr>
          <a:xfrm>
            <a:off x="3720404" y="2213708"/>
            <a:ext cx="2908216" cy="3040191"/>
          </a:xfrm>
          <a:prstGeom prst="rect">
            <a:avLst/>
          </a:prstGeom>
          <a:noFill/>
        </p:spPr>
        <p:txBody>
          <a:bodyPr wrap="square" rtlCol="0">
            <a:spAutoFit/>
          </a:bodyPr>
          <a:lstStyle/>
          <a:p>
            <a:pPr lvl="0">
              <a:lnSpc>
                <a:spcPct val="120000"/>
              </a:lnSpc>
              <a:spcAft>
                <a:spcPts val="600"/>
              </a:spcAft>
              <a:buClr>
                <a:srgbClr val="00E13C"/>
              </a:buClr>
              <a:defRPr/>
            </a:pPr>
            <a:r>
              <a:rPr kumimoji="0" lang="en-US" sz="3200" b="1" i="0" u="none" strike="noStrike" cap="none" spc="0" normalizeH="0" dirty="0">
                <a:ln>
                  <a:noFill/>
                </a:ln>
                <a:solidFill>
                  <a:srgbClr val="6A6E73"/>
                </a:solidFill>
                <a:effectLst/>
                <a:uLnTx/>
                <a:uFillTx/>
              </a:rPr>
              <a:t>I am: </a:t>
            </a:r>
          </a:p>
          <a:p>
            <a:pPr lvl="0">
              <a:lnSpc>
                <a:spcPct val="120000"/>
              </a:lnSpc>
              <a:spcAft>
                <a:spcPts val="600"/>
              </a:spcAft>
              <a:buClr>
                <a:srgbClr val="00E13C"/>
              </a:buClr>
              <a:buFont typeface="Arial" panose="020B0604020202020204" pitchFamily="34" charset="0"/>
              <a:buChar char="•"/>
              <a:defRPr/>
            </a:pPr>
            <a:r>
              <a:rPr kumimoji="0" lang="en-US" sz="1800" i="0" u="none" strike="noStrike" cap="none" spc="0" normalizeH="0" dirty="0">
                <a:ln>
                  <a:noFill/>
                </a:ln>
                <a:solidFill>
                  <a:srgbClr val="6A6E73"/>
                </a:solidFill>
                <a:effectLst/>
                <a:uLnTx/>
                <a:uFillTx/>
              </a:rPr>
              <a:t> m</a:t>
            </a:r>
            <a:r>
              <a:rPr lang="en-US" sz="1800" dirty="0">
                <a:solidFill>
                  <a:srgbClr val="6A6E73"/>
                </a:solidFill>
              </a:rPr>
              <a:t>otivated </a:t>
            </a:r>
            <a:r>
              <a:rPr lang="en-US" dirty="0">
                <a:solidFill>
                  <a:srgbClr val="6A6E73"/>
                </a:solidFill>
              </a:rPr>
              <a:t>to promote </a:t>
            </a:r>
            <a:r>
              <a:rPr lang="en-US" dirty="0" err="1">
                <a:solidFill>
                  <a:srgbClr val="6A6E73"/>
                </a:solidFill>
              </a:rPr>
              <a:t>mh</a:t>
            </a:r>
            <a:endParaRPr lang="en-US" sz="1800" dirty="0">
              <a:solidFill>
                <a:srgbClr val="6A6E73"/>
              </a:solidFill>
            </a:endParaRPr>
          </a:p>
          <a:p>
            <a:pPr>
              <a:lnSpc>
                <a:spcPct val="120000"/>
              </a:lnSpc>
              <a:spcAft>
                <a:spcPts val="600"/>
              </a:spcAft>
              <a:buClr>
                <a:srgbClr val="00E13C"/>
              </a:buClr>
              <a:buFont typeface="Arial" panose="020B0604020202020204" pitchFamily="34" charset="0"/>
              <a:buChar char="•"/>
              <a:defRPr/>
            </a:pPr>
            <a:r>
              <a:rPr kumimoji="0" lang="en-US" sz="1800" i="0" u="none" strike="noStrike" cap="none" spc="0" normalizeH="0" noProof="0" dirty="0">
                <a:ln>
                  <a:noFill/>
                </a:ln>
                <a:solidFill>
                  <a:srgbClr val="6A6E73"/>
                </a:solidFill>
                <a:effectLst/>
                <a:uLnTx/>
                <a:uFillTx/>
              </a:rPr>
              <a:t> hopeful and feel optimistic</a:t>
            </a:r>
          </a:p>
          <a:p>
            <a:pPr marL="0" marR="0" lvl="0" indent="0" fontAlgn="auto">
              <a:lnSpc>
                <a:spcPct val="120000"/>
              </a:lnSpc>
              <a:spcAft>
                <a:spcPts val="600"/>
              </a:spcAft>
              <a:buClr>
                <a:srgbClr val="00E13C"/>
              </a:buClr>
              <a:buSzTx/>
              <a:buFont typeface="Arial" panose="020B0604020202020204" pitchFamily="34" charset="0"/>
              <a:buChar char="•"/>
              <a:tabLst/>
              <a:defRPr/>
            </a:pPr>
            <a:r>
              <a:rPr kumimoji="0" lang="en-US" sz="1800" i="0" u="none" strike="noStrike" cap="none" spc="0" normalizeH="0" noProof="0" dirty="0">
                <a:ln>
                  <a:noFill/>
                </a:ln>
                <a:solidFill>
                  <a:srgbClr val="6A6E73"/>
                </a:solidFill>
                <a:effectLst/>
                <a:uLnTx/>
                <a:uFillTx/>
              </a:rPr>
              <a:t> </a:t>
            </a:r>
            <a:r>
              <a:rPr lang="en-US" dirty="0">
                <a:solidFill>
                  <a:srgbClr val="6A6E73"/>
                </a:solidFill>
              </a:rPr>
              <a:t>caring</a:t>
            </a:r>
            <a:endParaRPr kumimoji="0" lang="en-US" sz="1800" i="0" u="none" strike="noStrike" cap="none" spc="0" normalizeH="0" noProof="0" dirty="0">
              <a:ln>
                <a:noFill/>
              </a:ln>
              <a:solidFill>
                <a:srgbClr val="6A6E73"/>
              </a:solidFill>
              <a:effectLst/>
              <a:uLnTx/>
              <a:uFillTx/>
            </a:endParaRPr>
          </a:p>
          <a:p>
            <a:pPr marL="0" marR="0" lvl="0" indent="0" fontAlgn="auto">
              <a:lnSpc>
                <a:spcPct val="120000"/>
              </a:lnSpc>
              <a:spcAft>
                <a:spcPts val="600"/>
              </a:spcAft>
              <a:buClr>
                <a:srgbClr val="00E13C"/>
              </a:buClr>
              <a:buSzTx/>
              <a:buFont typeface="Arial" panose="020B0604020202020204" pitchFamily="34" charset="0"/>
              <a:buChar char="•"/>
              <a:tabLst/>
              <a:defRPr/>
            </a:pPr>
            <a:r>
              <a:rPr lang="en-US" dirty="0">
                <a:solidFill>
                  <a:srgbClr val="6A6E73"/>
                </a:solidFill>
              </a:rPr>
              <a:t> focused on the solutions</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dirty="0">
                <a:solidFill>
                  <a:srgbClr val="6A6E73"/>
                </a:solidFill>
              </a:rPr>
              <a:t> Motivated to take care of my own mental health skills </a:t>
            </a:r>
            <a:endParaRPr lang="fi-FI" dirty="0"/>
          </a:p>
        </p:txBody>
      </p:sp>
    </p:spTree>
    <p:custDataLst>
      <p:tags r:id="rId1"/>
    </p:custDataLst>
    <p:extLst>
      <p:ext uri="{BB962C8B-B14F-4D97-AF65-F5344CB8AC3E}">
        <p14:creationId xmlns:p14="http://schemas.microsoft.com/office/powerpoint/2010/main" val="158740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1D580-DA9E-CC4F-8D33-0F4F30F5CC29}"/>
              </a:ext>
            </a:extLst>
          </p:cNvPr>
          <p:cNvSpPr>
            <a:spLocks noGrp="1"/>
          </p:cNvSpPr>
          <p:nvPr>
            <p:ph type="ctrTitle"/>
          </p:nvPr>
        </p:nvSpPr>
        <p:spPr>
          <a:xfrm>
            <a:off x="3483136" y="199678"/>
            <a:ext cx="6840760" cy="1933482"/>
          </a:xfrm>
        </p:spPr>
        <p:txBody>
          <a:bodyPr/>
          <a:lstStyle/>
          <a:p>
            <a:pPr defTabSz="914400">
              <a:lnSpc>
                <a:spcPct val="100000"/>
              </a:lnSpc>
              <a:spcBef>
                <a:spcPts val="0"/>
              </a:spcBef>
              <a:defRPr/>
            </a:pPr>
            <a:r>
              <a:rPr lang="fi-FI" sz="4400" dirty="0">
                <a:solidFill>
                  <a:schemeClr val="accent2"/>
                </a:solidFill>
              </a:rPr>
              <a:t>MIELI Mental Health Finland</a:t>
            </a:r>
          </a:p>
        </p:txBody>
      </p:sp>
      <p:sp>
        <p:nvSpPr>
          <p:cNvPr id="4" name="Slide Number Placeholder 3">
            <a:extLst>
              <a:ext uri="{FF2B5EF4-FFF2-40B4-BE49-F238E27FC236}">
                <a16:creationId xmlns:a16="http://schemas.microsoft.com/office/drawing/2014/main" id="{CB7285BC-3F2F-D043-A82A-FE3C12A7C1F1}"/>
              </a:ext>
            </a:extLst>
          </p:cNvPr>
          <p:cNvSpPr>
            <a:spLocks noGrp="1"/>
          </p:cNvSpPr>
          <p:nvPr>
            <p:ph type="sldNum" sz="quarter" idx="4"/>
          </p:nvPr>
        </p:nvSpPr>
        <p:spPr>
          <a:xfrm>
            <a:off x="1672590" y="5625276"/>
            <a:ext cx="668534" cy="273843"/>
          </a:xfrm>
        </p:spPr>
        <p:txBody>
          <a:bodyPr/>
          <a:lstStyle/>
          <a:p>
            <a:pPr defTabSz="342900"/>
            <a:fld id="{7D0A3693-5CB6-4B45-8859-D19B56E87773}" type="slidenum">
              <a:rPr lang="en-FI">
                <a:solidFill>
                  <a:srgbClr val="000000"/>
                </a:solidFill>
                <a:latin typeface="Calibri" panose="020F0502020204030204"/>
              </a:rPr>
              <a:pPr defTabSz="342900"/>
              <a:t>2</a:t>
            </a:fld>
            <a:endParaRPr lang="en-FI">
              <a:solidFill>
                <a:srgbClr val="000000"/>
              </a:solidFill>
              <a:latin typeface="Calibri" panose="020F0502020204030204"/>
            </a:endParaRPr>
          </a:p>
        </p:txBody>
      </p:sp>
      <p:sp>
        <p:nvSpPr>
          <p:cNvPr id="5" name="Tekstiruutu 4">
            <a:extLst>
              <a:ext uri="{FF2B5EF4-FFF2-40B4-BE49-F238E27FC236}">
                <a16:creationId xmlns:a16="http://schemas.microsoft.com/office/drawing/2014/main" id="{FFC2F0DB-5942-4B53-82A4-0DB4D67D3ADD}"/>
              </a:ext>
            </a:extLst>
          </p:cNvPr>
          <p:cNvSpPr txBox="1"/>
          <p:nvPr/>
        </p:nvSpPr>
        <p:spPr>
          <a:xfrm>
            <a:off x="4441371" y="1938527"/>
            <a:ext cx="7386835" cy="3785652"/>
          </a:xfrm>
          <a:prstGeom prst="rect">
            <a:avLst/>
          </a:prstGeom>
          <a:noFill/>
        </p:spPr>
        <p:txBody>
          <a:bodyPr wrap="square" rtlCol="0">
            <a:spAutoFit/>
          </a:bodyPr>
          <a:lstStyle/>
          <a:p>
            <a:pPr marL="285750" indent="-285750">
              <a:buFont typeface="Arial" panose="020B0604020202020204" pitchFamily="34" charset="0"/>
              <a:buChar char="•"/>
              <a:defRPr/>
            </a:pPr>
            <a:r>
              <a:rPr lang="fi-FI" sz="2000" dirty="0" err="1">
                <a:solidFill>
                  <a:prstClr val="black"/>
                </a:solidFill>
                <a:latin typeface="Calibri"/>
              </a:rPr>
              <a:t>Non</a:t>
            </a:r>
            <a:r>
              <a:rPr lang="fi-FI" sz="2000" dirty="0">
                <a:solidFill>
                  <a:prstClr val="black"/>
                </a:solidFill>
                <a:latin typeface="Calibri"/>
              </a:rPr>
              <a:t> </a:t>
            </a:r>
            <a:r>
              <a:rPr lang="fi-FI" sz="2000" dirty="0" err="1">
                <a:solidFill>
                  <a:prstClr val="black"/>
                </a:solidFill>
                <a:latin typeface="Calibri"/>
              </a:rPr>
              <a:t>Governmental</a:t>
            </a:r>
            <a:r>
              <a:rPr lang="fi-FI" sz="2000" dirty="0">
                <a:solidFill>
                  <a:prstClr val="black"/>
                </a:solidFill>
                <a:latin typeface="Calibri"/>
              </a:rPr>
              <a:t> </a:t>
            </a:r>
            <a:r>
              <a:rPr lang="fi-FI" sz="2000" dirty="0" err="1">
                <a:solidFill>
                  <a:prstClr val="black"/>
                </a:solidFill>
                <a:latin typeface="Calibri"/>
              </a:rPr>
              <a:t>Organisation</a:t>
            </a:r>
            <a:r>
              <a:rPr lang="fi-FI" sz="2000" dirty="0">
                <a:solidFill>
                  <a:prstClr val="black"/>
                </a:solidFill>
                <a:latin typeface="Calibri"/>
              </a:rPr>
              <a:t> (NGO) </a:t>
            </a:r>
          </a:p>
          <a:p>
            <a:pPr marL="285750" indent="-285750">
              <a:buFont typeface="Arial" panose="020B0604020202020204" pitchFamily="34" charset="0"/>
              <a:buChar char="•"/>
              <a:defRPr/>
            </a:pPr>
            <a:endParaRPr lang="fi-FI" sz="2000" dirty="0">
              <a:solidFill>
                <a:prstClr val="black"/>
              </a:solidFill>
              <a:latin typeface="Calibri"/>
            </a:endParaRPr>
          </a:p>
          <a:p>
            <a:pPr marL="285750" indent="-285750">
              <a:buFont typeface="Arial" panose="020B0604020202020204" pitchFamily="34" charset="0"/>
              <a:buChar char="•"/>
              <a:defRPr/>
            </a:pPr>
            <a:r>
              <a:rPr lang="fi-FI" sz="2000" dirty="0">
                <a:solidFill>
                  <a:prstClr val="black"/>
                </a:solidFill>
                <a:latin typeface="Calibri"/>
              </a:rPr>
              <a:t>1897 </a:t>
            </a:r>
            <a:r>
              <a:rPr lang="fi-FI" sz="2000" dirty="0" err="1">
                <a:solidFill>
                  <a:prstClr val="black"/>
                </a:solidFill>
                <a:latin typeface="Calibri"/>
                <a:sym typeface="Wingdings" panose="05000000000000000000" pitchFamily="2" charset="2"/>
              </a:rPr>
              <a:t>The</a:t>
            </a:r>
            <a:r>
              <a:rPr lang="fi-FI" sz="2000" dirty="0">
                <a:solidFill>
                  <a:prstClr val="black"/>
                </a:solidFill>
                <a:latin typeface="Calibri"/>
                <a:sym typeface="Wingdings" panose="05000000000000000000" pitchFamily="2" charset="2"/>
              </a:rPr>
              <a:t> </a:t>
            </a:r>
            <a:r>
              <a:rPr lang="fi-FI" sz="2000" dirty="0" err="1">
                <a:solidFill>
                  <a:prstClr val="black"/>
                </a:solidFill>
                <a:latin typeface="Calibri"/>
                <a:sym typeface="Wingdings" panose="05000000000000000000" pitchFamily="2" charset="2"/>
              </a:rPr>
              <a:t>world’s</a:t>
            </a:r>
            <a:r>
              <a:rPr lang="fi-FI" sz="2000" dirty="0">
                <a:solidFill>
                  <a:prstClr val="black"/>
                </a:solidFill>
                <a:latin typeface="Calibri"/>
                <a:sym typeface="Wingdings" panose="05000000000000000000" pitchFamily="2" charset="2"/>
              </a:rPr>
              <a:t> </a:t>
            </a:r>
            <a:r>
              <a:rPr lang="fi-FI" sz="2000" dirty="0" err="1">
                <a:solidFill>
                  <a:prstClr val="black"/>
                </a:solidFill>
                <a:latin typeface="Calibri"/>
                <a:sym typeface="Wingdings" panose="05000000000000000000" pitchFamily="2" charset="2"/>
              </a:rPr>
              <a:t>oldest</a:t>
            </a:r>
            <a:r>
              <a:rPr lang="fi-FI" sz="2000" dirty="0">
                <a:solidFill>
                  <a:prstClr val="black"/>
                </a:solidFill>
                <a:latin typeface="Calibri"/>
                <a:sym typeface="Wingdings" panose="05000000000000000000" pitchFamily="2" charset="2"/>
              </a:rPr>
              <a:t> </a:t>
            </a:r>
            <a:r>
              <a:rPr lang="fi-FI" sz="2000" dirty="0" err="1">
                <a:solidFill>
                  <a:prstClr val="black"/>
                </a:solidFill>
                <a:latin typeface="Calibri"/>
                <a:sym typeface="Wingdings" panose="05000000000000000000" pitchFamily="2" charset="2"/>
              </a:rPr>
              <a:t>mental</a:t>
            </a:r>
            <a:r>
              <a:rPr lang="fi-FI" sz="2000" dirty="0">
                <a:solidFill>
                  <a:prstClr val="black"/>
                </a:solidFill>
                <a:latin typeface="Calibri"/>
                <a:sym typeface="Wingdings" panose="05000000000000000000" pitchFamily="2" charset="2"/>
              </a:rPr>
              <a:t> </a:t>
            </a:r>
            <a:r>
              <a:rPr lang="fi-FI" sz="2000" dirty="0" err="1">
                <a:solidFill>
                  <a:prstClr val="black"/>
                </a:solidFill>
                <a:latin typeface="Calibri"/>
                <a:sym typeface="Wingdings" panose="05000000000000000000" pitchFamily="2" charset="2"/>
              </a:rPr>
              <a:t>health</a:t>
            </a:r>
            <a:r>
              <a:rPr lang="fi-FI" sz="2000" dirty="0">
                <a:solidFill>
                  <a:prstClr val="black"/>
                </a:solidFill>
                <a:latin typeface="Calibri"/>
                <a:sym typeface="Wingdings" panose="05000000000000000000" pitchFamily="2" charset="2"/>
              </a:rPr>
              <a:t> association  125 </a:t>
            </a:r>
            <a:r>
              <a:rPr lang="fi-FI" sz="2000" dirty="0" err="1">
                <a:solidFill>
                  <a:prstClr val="black"/>
                </a:solidFill>
                <a:latin typeface="Calibri"/>
                <a:sym typeface="Wingdings" panose="05000000000000000000" pitchFamily="2" charset="2"/>
              </a:rPr>
              <a:t>yrs</a:t>
            </a:r>
            <a:endParaRPr lang="fi-FI" sz="2000" dirty="0">
              <a:solidFill>
                <a:prstClr val="black"/>
              </a:solidFill>
              <a:latin typeface="Calibri"/>
              <a:sym typeface="Wingdings" panose="05000000000000000000" pitchFamily="2" charset="2"/>
            </a:endParaRPr>
          </a:p>
          <a:p>
            <a:pPr>
              <a:defRPr/>
            </a:pPr>
            <a:endParaRPr lang="fi-FI" sz="2000" dirty="0">
              <a:solidFill>
                <a:prstClr val="black"/>
              </a:solidFill>
              <a:latin typeface="Calibri"/>
            </a:endParaRPr>
          </a:p>
          <a:p>
            <a:pPr>
              <a:defRPr/>
            </a:pPr>
            <a:r>
              <a:rPr lang="fi-FI" sz="2000" u="sng" dirty="0" err="1">
                <a:solidFill>
                  <a:prstClr val="black"/>
                </a:solidFill>
                <a:latin typeface="Calibri"/>
              </a:rPr>
              <a:t>Promoting</a:t>
            </a:r>
            <a:r>
              <a:rPr lang="fi-FI" sz="2000" u="sng" dirty="0">
                <a:solidFill>
                  <a:prstClr val="black"/>
                </a:solidFill>
                <a:latin typeface="Calibri"/>
              </a:rPr>
              <a:t> </a:t>
            </a:r>
            <a:r>
              <a:rPr lang="fi-FI" sz="2000" u="sng" dirty="0" err="1">
                <a:solidFill>
                  <a:prstClr val="black"/>
                </a:solidFill>
                <a:latin typeface="Calibri"/>
              </a:rPr>
              <a:t>mental</a:t>
            </a:r>
            <a:r>
              <a:rPr lang="fi-FI" sz="2000" u="sng" dirty="0">
                <a:solidFill>
                  <a:prstClr val="black"/>
                </a:solidFill>
                <a:latin typeface="Calibri"/>
              </a:rPr>
              <a:t> </a:t>
            </a:r>
            <a:r>
              <a:rPr lang="fi-FI" sz="2000" u="sng" dirty="0" err="1">
                <a:solidFill>
                  <a:prstClr val="black"/>
                </a:solidFill>
                <a:latin typeface="Calibri"/>
              </a:rPr>
              <a:t>health</a:t>
            </a:r>
            <a:r>
              <a:rPr lang="fi-FI" sz="2000" u="sng" dirty="0">
                <a:solidFill>
                  <a:prstClr val="black"/>
                </a:solidFill>
                <a:latin typeface="Calibri"/>
              </a:rPr>
              <a:t> </a:t>
            </a:r>
            <a:r>
              <a:rPr lang="fi-FI" sz="2000" u="sng" dirty="0" err="1">
                <a:solidFill>
                  <a:prstClr val="black"/>
                </a:solidFill>
                <a:latin typeface="Calibri"/>
              </a:rPr>
              <a:t>by</a:t>
            </a:r>
            <a:r>
              <a:rPr lang="fi-FI" sz="2000" u="sng" dirty="0">
                <a:solidFill>
                  <a:prstClr val="black"/>
                </a:solidFill>
                <a:latin typeface="Calibri"/>
              </a:rPr>
              <a:t>: </a:t>
            </a:r>
          </a:p>
          <a:p>
            <a:pPr marL="457200" indent="-457200">
              <a:buFont typeface="+mj-lt"/>
              <a:buAutoNum type="arabicPeriod"/>
              <a:defRPr/>
            </a:pPr>
            <a:r>
              <a:rPr lang="fi-FI" sz="2000" b="1" dirty="0" err="1">
                <a:solidFill>
                  <a:prstClr val="black"/>
                </a:solidFill>
                <a:latin typeface="Calibri"/>
              </a:rPr>
              <a:t>Politics</a:t>
            </a:r>
            <a:r>
              <a:rPr lang="fi-FI" sz="2000" b="1" dirty="0">
                <a:solidFill>
                  <a:prstClr val="black"/>
                </a:solidFill>
                <a:latin typeface="Calibri"/>
              </a:rPr>
              <a:t>, </a:t>
            </a:r>
            <a:r>
              <a:rPr lang="fi-FI" sz="2000" b="1" dirty="0" err="1">
                <a:solidFill>
                  <a:prstClr val="black"/>
                </a:solidFill>
                <a:latin typeface="Calibri"/>
              </a:rPr>
              <a:t>policies</a:t>
            </a:r>
            <a:r>
              <a:rPr lang="fi-FI" sz="2000" b="1" dirty="0">
                <a:solidFill>
                  <a:prstClr val="black"/>
                </a:solidFill>
                <a:latin typeface="Calibri"/>
              </a:rPr>
              <a:t>, </a:t>
            </a:r>
            <a:r>
              <a:rPr lang="fi-FI" sz="2000" b="1" dirty="0" err="1">
                <a:solidFill>
                  <a:prstClr val="black"/>
                </a:solidFill>
                <a:latin typeface="Calibri"/>
              </a:rPr>
              <a:t>curriculas</a:t>
            </a:r>
            <a:r>
              <a:rPr lang="fi-FI" sz="2000" b="1" dirty="0">
                <a:solidFill>
                  <a:prstClr val="black"/>
                </a:solidFill>
                <a:latin typeface="Calibri"/>
              </a:rPr>
              <a:t> </a:t>
            </a:r>
          </a:p>
          <a:p>
            <a:pPr marL="457200" indent="-457200">
              <a:buFont typeface="+mj-lt"/>
              <a:buAutoNum type="arabicPeriod"/>
              <a:defRPr/>
            </a:pPr>
            <a:r>
              <a:rPr lang="fi-FI" sz="2000" dirty="0">
                <a:solidFill>
                  <a:prstClr val="black"/>
                </a:solidFill>
                <a:latin typeface="Calibri"/>
              </a:rPr>
              <a:t>Mental </a:t>
            </a:r>
            <a:r>
              <a:rPr lang="fi-FI" sz="2000" dirty="0" err="1">
                <a:solidFill>
                  <a:prstClr val="black"/>
                </a:solidFill>
                <a:latin typeface="Calibri"/>
              </a:rPr>
              <a:t>health</a:t>
            </a:r>
            <a:r>
              <a:rPr lang="fi-FI" sz="2000" dirty="0">
                <a:solidFill>
                  <a:prstClr val="black"/>
                </a:solidFill>
                <a:latin typeface="Calibri"/>
              </a:rPr>
              <a:t> </a:t>
            </a:r>
            <a:r>
              <a:rPr lang="fi-FI" sz="2000" b="1" dirty="0" err="1">
                <a:solidFill>
                  <a:prstClr val="black"/>
                </a:solidFill>
                <a:latin typeface="Calibri"/>
              </a:rPr>
              <a:t>training</a:t>
            </a:r>
            <a:r>
              <a:rPr lang="fi-FI" sz="2000" b="1" dirty="0">
                <a:solidFill>
                  <a:prstClr val="black"/>
                </a:solidFill>
                <a:latin typeface="Calibri"/>
              </a:rPr>
              <a:t> and </a:t>
            </a:r>
            <a:r>
              <a:rPr lang="fi-FI" sz="2000" b="1" dirty="0" err="1">
                <a:solidFill>
                  <a:prstClr val="black"/>
                </a:solidFill>
                <a:latin typeface="Calibri"/>
              </a:rPr>
              <a:t>material</a:t>
            </a:r>
            <a:r>
              <a:rPr lang="fi-FI" sz="2000" b="1" dirty="0">
                <a:solidFill>
                  <a:prstClr val="black"/>
                </a:solidFill>
                <a:latin typeface="Calibri"/>
              </a:rPr>
              <a:t> </a:t>
            </a:r>
            <a:r>
              <a:rPr lang="fi-FI" sz="2000" dirty="0">
                <a:solidFill>
                  <a:prstClr val="black"/>
                </a:solidFill>
                <a:latin typeface="Calibri"/>
              </a:rPr>
              <a:t>for </a:t>
            </a:r>
            <a:r>
              <a:rPr lang="fi-FI" sz="2000" dirty="0" err="1">
                <a:solidFill>
                  <a:prstClr val="black"/>
                </a:solidFill>
                <a:latin typeface="Calibri"/>
              </a:rPr>
              <a:t>all</a:t>
            </a:r>
            <a:r>
              <a:rPr lang="fi-FI" sz="2000" dirty="0">
                <a:solidFill>
                  <a:prstClr val="black"/>
                </a:solidFill>
                <a:latin typeface="Calibri"/>
              </a:rPr>
              <a:t> </a:t>
            </a:r>
            <a:r>
              <a:rPr lang="fi-FI" sz="2000" dirty="0" err="1">
                <a:solidFill>
                  <a:prstClr val="black"/>
                </a:solidFill>
                <a:latin typeface="Calibri"/>
              </a:rPr>
              <a:t>age</a:t>
            </a:r>
            <a:r>
              <a:rPr lang="fi-FI" sz="2000" dirty="0">
                <a:solidFill>
                  <a:prstClr val="black"/>
                </a:solidFill>
                <a:latin typeface="Calibri"/>
              </a:rPr>
              <a:t> </a:t>
            </a:r>
            <a:r>
              <a:rPr lang="fi-FI" sz="2000" dirty="0" err="1">
                <a:solidFill>
                  <a:prstClr val="black"/>
                </a:solidFill>
                <a:latin typeface="Calibri"/>
              </a:rPr>
              <a:t>groups</a:t>
            </a:r>
            <a:r>
              <a:rPr lang="fi-FI" sz="2000" dirty="0">
                <a:solidFill>
                  <a:prstClr val="black"/>
                </a:solidFill>
                <a:latin typeface="Calibri"/>
              </a:rPr>
              <a:t> 0-100</a:t>
            </a:r>
          </a:p>
          <a:p>
            <a:pPr marL="457200" indent="-457200">
              <a:buFont typeface="+mj-lt"/>
              <a:buAutoNum type="arabicPeriod"/>
              <a:defRPr/>
            </a:pPr>
            <a:r>
              <a:rPr lang="fi-FI" sz="2000" b="1" dirty="0">
                <a:solidFill>
                  <a:prstClr val="black"/>
                </a:solidFill>
                <a:latin typeface="Calibri"/>
              </a:rPr>
              <a:t>Help and </a:t>
            </a:r>
            <a:r>
              <a:rPr lang="fi-FI" sz="2000" b="1" dirty="0" err="1">
                <a:solidFill>
                  <a:prstClr val="black"/>
                </a:solidFill>
                <a:latin typeface="Calibri"/>
              </a:rPr>
              <a:t>support</a:t>
            </a:r>
            <a:r>
              <a:rPr lang="fi-FI" sz="2000" dirty="0">
                <a:solidFill>
                  <a:prstClr val="black"/>
                </a:solidFill>
                <a:latin typeface="Calibri"/>
              </a:rPr>
              <a:t>; </a:t>
            </a:r>
            <a:r>
              <a:rPr lang="fi-FI" sz="2000" dirty="0" err="1">
                <a:solidFill>
                  <a:prstClr val="black"/>
                </a:solidFill>
                <a:latin typeface="Calibri"/>
              </a:rPr>
              <a:t>national</a:t>
            </a:r>
            <a:r>
              <a:rPr lang="fi-FI" sz="2000" dirty="0">
                <a:solidFill>
                  <a:prstClr val="black"/>
                </a:solidFill>
                <a:latin typeface="Calibri"/>
              </a:rPr>
              <a:t> </a:t>
            </a:r>
            <a:r>
              <a:rPr lang="fi-FI" sz="2000" dirty="0" err="1">
                <a:solidFill>
                  <a:prstClr val="black"/>
                </a:solidFill>
                <a:latin typeface="Calibri"/>
              </a:rPr>
              <a:t>crisis</a:t>
            </a:r>
            <a:r>
              <a:rPr lang="fi-FI" sz="2000" dirty="0">
                <a:solidFill>
                  <a:prstClr val="black"/>
                </a:solidFill>
                <a:latin typeface="Calibri"/>
              </a:rPr>
              <a:t> help </a:t>
            </a:r>
            <a:r>
              <a:rPr lang="fi-FI" sz="2000" dirty="0" err="1">
                <a:solidFill>
                  <a:prstClr val="black"/>
                </a:solidFill>
                <a:latin typeface="Calibri"/>
              </a:rPr>
              <a:t>line</a:t>
            </a:r>
            <a:r>
              <a:rPr lang="fi-FI" sz="2000" dirty="0">
                <a:solidFill>
                  <a:prstClr val="black"/>
                </a:solidFill>
                <a:latin typeface="Calibri"/>
              </a:rPr>
              <a:t> 24/7, </a:t>
            </a:r>
            <a:r>
              <a:rPr lang="fi-FI" sz="2000" dirty="0" err="1">
                <a:solidFill>
                  <a:prstClr val="black"/>
                </a:solidFill>
                <a:latin typeface="Calibri"/>
              </a:rPr>
              <a:t>Crisis</a:t>
            </a:r>
            <a:r>
              <a:rPr lang="fi-FI" sz="2000" dirty="0">
                <a:solidFill>
                  <a:prstClr val="black"/>
                </a:solidFill>
                <a:latin typeface="Calibri"/>
              </a:rPr>
              <a:t> </a:t>
            </a:r>
            <a:r>
              <a:rPr lang="fi-FI" sz="2000" dirty="0" err="1">
                <a:solidFill>
                  <a:prstClr val="black"/>
                </a:solidFill>
                <a:latin typeface="Calibri"/>
              </a:rPr>
              <a:t>chat</a:t>
            </a:r>
            <a:r>
              <a:rPr lang="fi-FI" sz="2000" dirty="0">
                <a:solidFill>
                  <a:prstClr val="black"/>
                </a:solidFill>
                <a:latin typeface="Calibri"/>
              </a:rPr>
              <a:t> for </a:t>
            </a:r>
            <a:r>
              <a:rPr lang="fi-FI" sz="2000" dirty="0" err="1">
                <a:solidFill>
                  <a:prstClr val="black"/>
                </a:solidFill>
                <a:latin typeface="Calibri"/>
              </a:rPr>
              <a:t>young</a:t>
            </a:r>
            <a:r>
              <a:rPr lang="fi-FI" sz="2000" dirty="0">
                <a:solidFill>
                  <a:prstClr val="black"/>
                </a:solidFill>
                <a:latin typeface="Calibri"/>
              </a:rPr>
              <a:t> </a:t>
            </a:r>
            <a:r>
              <a:rPr lang="fi-FI" sz="2000" dirty="0" err="1">
                <a:solidFill>
                  <a:prstClr val="black"/>
                </a:solidFill>
                <a:latin typeface="Calibri"/>
              </a:rPr>
              <a:t>people</a:t>
            </a:r>
            <a:r>
              <a:rPr lang="fi-FI" sz="2000" dirty="0">
                <a:solidFill>
                  <a:prstClr val="black"/>
                </a:solidFill>
                <a:latin typeface="Calibri"/>
              </a:rPr>
              <a:t>, </a:t>
            </a:r>
            <a:r>
              <a:rPr lang="fi-FI" sz="2000" dirty="0" err="1">
                <a:solidFill>
                  <a:prstClr val="black"/>
                </a:solidFill>
                <a:latin typeface="Calibri"/>
              </a:rPr>
              <a:t>suicide</a:t>
            </a:r>
            <a:r>
              <a:rPr lang="fi-FI" sz="2000" dirty="0">
                <a:solidFill>
                  <a:prstClr val="black"/>
                </a:solidFill>
                <a:latin typeface="Calibri"/>
              </a:rPr>
              <a:t> prevention, </a:t>
            </a:r>
            <a:r>
              <a:rPr lang="fi-FI" sz="2000" dirty="0" err="1">
                <a:solidFill>
                  <a:prstClr val="black"/>
                </a:solidFill>
                <a:latin typeface="Calibri"/>
              </a:rPr>
              <a:t>support</a:t>
            </a:r>
            <a:r>
              <a:rPr lang="fi-FI" sz="2000" dirty="0">
                <a:solidFill>
                  <a:prstClr val="black"/>
                </a:solidFill>
                <a:latin typeface="Calibri"/>
              </a:rPr>
              <a:t> </a:t>
            </a:r>
            <a:r>
              <a:rPr lang="fi-FI" sz="2000" dirty="0" err="1">
                <a:solidFill>
                  <a:prstClr val="black"/>
                </a:solidFill>
                <a:latin typeface="Calibri"/>
              </a:rPr>
              <a:t>groups</a:t>
            </a:r>
            <a:r>
              <a:rPr lang="fi-FI" sz="2000" dirty="0">
                <a:solidFill>
                  <a:prstClr val="black"/>
                </a:solidFill>
                <a:latin typeface="Calibri"/>
              </a:rPr>
              <a:t>, </a:t>
            </a:r>
            <a:r>
              <a:rPr lang="fi-FI" sz="2000" dirty="0" err="1">
                <a:solidFill>
                  <a:prstClr val="black"/>
                </a:solidFill>
                <a:latin typeface="Calibri"/>
              </a:rPr>
              <a:t>crisis</a:t>
            </a:r>
            <a:r>
              <a:rPr lang="fi-FI" sz="2000" dirty="0">
                <a:solidFill>
                  <a:prstClr val="black"/>
                </a:solidFill>
                <a:latin typeface="Calibri"/>
              </a:rPr>
              <a:t> help for </a:t>
            </a:r>
            <a:r>
              <a:rPr lang="fi-FI" sz="2000" dirty="0" err="1">
                <a:solidFill>
                  <a:prstClr val="black"/>
                </a:solidFill>
                <a:latin typeface="Calibri"/>
              </a:rPr>
              <a:t>immigrants</a:t>
            </a:r>
            <a:r>
              <a:rPr lang="fi-FI" sz="2000" dirty="0">
                <a:solidFill>
                  <a:prstClr val="black"/>
                </a:solidFill>
                <a:latin typeface="Calibri"/>
              </a:rPr>
              <a:t>, live and online</a:t>
            </a:r>
          </a:p>
          <a:p>
            <a:pPr marL="457200" indent="-457200">
              <a:buFont typeface="+mj-lt"/>
              <a:buAutoNum type="arabicPeriod"/>
            </a:pPr>
            <a:r>
              <a:rPr lang="fi-FI" sz="2000" b="1" dirty="0" err="1">
                <a:solidFill>
                  <a:prstClr val="black"/>
                </a:solidFill>
                <a:latin typeface="Calibri" panose="020F0502020204030204"/>
              </a:rPr>
              <a:t>Volunteer</a:t>
            </a:r>
            <a:r>
              <a:rPr lang="fi-FI" sz="2000" dirty="0" err="1">
                <a:solidFill>
                  <a:prstClr val="black"/>
                </a:solidFill>
                <a:latin typeface="Calibri" panose="020F0502020204030204"/>
              </a:rPr>
              <a:t>-based</a:t>
            </a:r>
            <a:r>
              <a:rPr lang="fi-FI" sz="2000" dirty="0">
                <a:solidFill>
                  <a:prstClr val="black"/>
                </a:solidFill>
                <a:latin typeface="Calibri" panose="020F0502020204030204"/>
              </a:rPr>
              <a:t> </a:t>
            </a:r>
            <a:r>
              <a:rPr lang="fi-FI" sz="2000" dirty="0" err="1">
                <a:solidFill>
                  <a:prstClr val="black"/>
                </a:solidFill>
                <a:latin typeface="Calibri" panose="020F0502020204030204"/>
              </a:rPr>
              <a:t>work</a:t>
            </a:r>
            <a:r>
              <a:rPr lang="fi-FI" sz="2000" dirty="0">
                <a:solidFill>
                  <a:prstClr val="black"/>
                </a:solidFill>
                <a:latin typeface="Calibri" panose="020F0502020204030204"/>
              </a:rPr>
              <a:t> and </a:t>
            </a:r>
            <a:r>
              <a:rPr lang="fi-FI" sz="2000" dirty="0" err="1">
                <a:solidFill>
                  <a:prstClr val="black"/>
                </a:solidFill>
                <a:latin typeface="Calibri" panose="020F0502020204030204"/>
              </a:rPr>
              <a:t>active</a:t>
            </a:r>
            <a:r>
              <a:rPr lang="fi-FI" sz="2000" dirty="0">
                <a:solidFill>
                  <a:prstClr val="black"/>
                </a:solidFill>
                <a:latin typeface="Calibri" panose="020F0502020204030204"/>
              </a:rPr>
              <a:t> </a:t>
            </a:r>
            <a:r>
              <a:rPr lang="fi-FI" sz="2000" dirty="0" err="1">
                <a:solidFill>
                  <a:prstClr val="black"/>
                </a:solidFill>
                <a:latin typeface="Calibri" panose="020F0502020204030204"/>
              </a:rPr>
              <a:t>citizenship</a:t>
            </a:r>
            <a:endParaRPr lang="fi-FI" sz="2000" dirty="0">
              <a:solidFill>
                <a:prstClr val="black"/>
              </a:solidFill>
              <a:latin typeface="Calibri" panose="020F0502020204030204"/>
            </a:endParaRPr>
          </a:p>
          <a:p>
            <a:pPr marL="457200" indent="-457200">
              <a:buFont typeface="+mj-lt"/>
              <a:buAutoNum type="arabicPeriod"/>
              <a:defRPr/>
            </a:pPr>
            <a:endParaRPr lang="fi-FI" sz="2000" dirty="0">
              <a:solidFill>
                <a:prstClr val="black"/>
              </a:solidFill>
              <a:latin typeface="Calibri" panose="020F0502020204030204"/>
            </a:endParaRPr>
          </a:p>
        </p:txBody>
      </p:sp>
    </p:spTree>
    <p:custDataLst>
      <p:tags r:id="rId1"/>
    </p:custDataLst>
    <p:extLst>
      <p:ext uri="{BB962C8B-B14F-4D97-AF65-F5344CB8AC3E}">
        <p14:creationId xmlns:p14="http://schemas.microsoft.com/office/powerpoint/2010/main" val="2977492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a:xfrm>
            <a:off x="609600" y="6467475"/>
            <a:ext cx="1357941" cy="284765"/>
          </a:xfrm>
        </p:spPr>
        <p:txBody>
          <a:bodyPr anchor="ctr">
            <a:normAutofit/>
          </a:bodyPr>
          <a:lstStyle/>
          <a:p>
            <a:pPr>
              <a:spcAft>
                <a:spcPts val="600"/>
              </a:spcAft>
            </a:pPr>
            <a:fld id="{37A150B7-2352-4B9D-BDAF-068652F32BFA}" type="datetime1">
              <a:rPr lang="fi-FI"/>
              <a:pPr>
                <a:spcAft>
                  <a:spcPts val="600"/>
                </a:spcAft>
              </a:pPr>
              <a:t>22.9.2022</a:t>
            </a:fld>
            <a:endParaRPr lang="fi-FI"/>
          </a:p>
        </p:txBody>
      </p:sp>
      <p:sp>
        <p:nvSpPr>
          <p:cNvPr id="5" name="Alatunnisteen paikkamerkki 4"/>
          <p:cNvSpPr>
            <a:spLocks noGrp="1"/>
          </p:cNvSpPr>
          <p:nvPr>
            <p:ph type="ftr" sz="quarter" idx="11"/>
          </p:nvPr>
        </p:nvSpPr>
        <p:spPr>
          <a:xfrm>
            <a:off x="7344139" y="6467475"/>
            <a:ext cx="2976331" cy="284765"/>
          </a:xfrm>
        </p:spPr>
        <p:txBody>
          <a:bodyPr anchor="ctr">
            <a:normAutofit/>
          </a:bodyPr>
          <a:lstStyle/>
          <a:p>
            <a:pPr>
              <a:spcAft>
                <a:spcPts val="600"/>
              </a:spcAft>
            </a:pPr>
            <a:r>
              <a:rPr lang="fi-FI"/>
              <a:t>mielenterveysseura.fi</a:t>
            </a:r>
          </a:p>
        </p:txBody>
      </p:sp>
      <p:sp>
        <p:nvSpPr>
          <p:cNvPr id="6" name="Dian numeron paikkamerkki 5"/>
          <p:cNvSpPr>
            <a:spLocks noGrp="1"/>
          </p:cNvSpPr>
          <p:nvPr>
            <p:ph type="sldNum" sz="quarter" idx="12"/>
          </p:nvPr>
        </p:nvSpPr>
        <p:spPr>
          <a:xfrm>
            <a:off x="1967542" y="6467475"/>
            <a:ext cx="1294837" cy="284765"/>
          </a:xfrm>
        </p:spPr>
        <p:txBody>
          <a:bodyPr anchor="ctr">
            <a:normAutofit/>
          </a:bodyPr>
          <a:lstStyle/>
          <a:p>
            <a:pPr>
              <a:spcAft>
                <a:spcPts val="600"/>
              </a:spcAft>
            </a:pPr>
            <a:fld id="{29F13F21-89A0-4E12-8E58-753F65C13159}" type="slidenum">
              <a:rPr lang="fi-FI"/>
              <a:pPr>
                <a:spcAft>
                  <a:spcPts val="600"/>
                </a:spcAft>
              </a:pPr>
              <a:t>20</a:t>
            </a:fld>
            <a:endParaRPr lang="fi-FI"/>
          </a:p>
        </p:txBody>
      </p:sp>
      <p:sp>
        <p:nvSpPr>
          <p:cNvPr id="15" name="Content Placeholder 4">
            <a:extLst>
              <a:ext uri="{FF2B5EF4-FFF2-40B4-BE49-F238E27FC236}">
                <a16:creationId xmlns:a16="http://schemas.microsoft.com/office/drawing/2014/main" id="{604E1B8E-BE20-499B-8C5B-7028D085C70D}"/>
              </a:ext>
            </a:extLst>
          </p:cNvPr>
          <p:cNvSpPr>
            <a:spLocks noGrp="1"/>
          </p:cNvSpPr>
          <p:nvPr>
            <p:ph idx="15"/>
          </p:nvPr>
        </p:nvSpPr>
        <p:spPr>
          <a:xfrm>
            <a:off x="7344139" y="3737959"/>
            <a:ext cx="4487778" cy="2729515"/>
          </a:xfrm>
        </p:spPr>
        <p:txBody>
          <a:bodyPr>
            <a:normAutofit lnSpcReduction="10000"/>
          </a:bodyPr>
          <a:lstStyle/>
          <a:p>
            <a:r>
              <a:rPr lang="en-US" sz="3300" b="1" dirty="0"/>
              <a:t>Concrete</a:t>
            </a:r>
            <a:r>
              <a:rPr lang="en-US" sz="3300" dirty="0"/>
              <a:t> material </a:t>
            </a:r>
          </a:p>
          <a:p>
            <a:pPr marL="457200" indent="-457200">
              <a:buFont typeface="Arial" panose="020B0604020202020204" pitchFamily="34" charset="0"/>
              <a:buChar char="•"/>
            </a:pPr>
            <a:r>
              <a:rPr lang="en-US" sz="2400" dirty="0"/>
              <a:t>Handbooks</a:t>
            </a:r>
          </a:p>
          <a:p>
            <a:pPr marL="457200" indent="-457200">
              <a:buFont typeface="Arial" panose="020B0604020202020204" pitchFamily="34" charset="0"/>
              <a:buChar char="•"/>
            </a:pPr>
            <a:r>
              <a:rPr lang="en-US" sz="2400" dirty="0"/>
              <a:t>Posters</a:t>
            </a:r>
          </a:p>
          <a:p>
            <a:pPr marL="457200" indent="-457200">
              <a:buFont typeface="Arial" panose="020B0604020202020204" pitchFamily="34" charset="0"/>
              <a:buChar char="•"/>
            </a:pPr>
            <a:r>
              <a:rPr lang="en-US" sz="2400" dirty="0"/>
              <a:t>Cards</a:t>
            </a:r>
          </a:p>
          <a:p>
            <a:pPr marL="457200" indent="-457200">
              <a:buFont typeface="Arial" panose="020B0604020202020204" pitchFamily="34" charset="0"/>
              <a:buChar char="•"/>
            </a:pPr>
            <a:r>
              <a:rPr lang="en-US" sz="2400" dirty="0"/>
              <a:t>Board games</a:t>
            </a:r>
          </a:p>
          <a:p>
            <a:pPr marL="457200" indent="-457200">
              <a:buFont typeface="Arial" panose="020B0604020202020204" pitchFamily="34" charset="0"/>
              <a:buChar char="•"/>
            </a:pPr>
            <a:r>
              <a:rPr lang="en-US" sz="2400" dirty="0"/>
              <a:t>Ideas, inspiration</a:t>
            </a:r>
          </a:p>
          <a:p>
            <a:pPr marL="457200" indent="-457200">
              <a:buFont typeface="Arial" panose="020B0604020202020204" pitchFamily="34" charset="0"/>
              <a:buChar char="•"/>
            </a:pPr>
            <a:r>
              <a:rPr lang="en-US" sz="2400" dirty="0"/>
              <a:t>Online material</a:t>
            </a:r>
          </a:p>
        </p:txBody>
      </p:sp>
      <p:sp>
        <p:nvSpPr>
          <p:cNvPr id="7" name="Otsikko 6"/>
          <p:cNvSpPr>
            <a:spLocks noGrp="1"/>
          </p:cNvSpPr>
          <p:nvPr>
            <p:ph type="title"/>
          </p:nvPr>
        </p:nvSpPr>
        <p:spPr>
          <a:xfrm>
            <a:off x="1022388" y="1405056"/>
            <a:ext cx="6199293" cy="1326854"/>
          </a:xfrm>
        </p:spPr>
        <p:txBody>
          <a:bodyPr anchor="t">
            <a:normAutofit/>
          </a:bodyPr>
          <a:lstStyle/>
          <a:p>
            <a:pPr>
              <a:lnSpc>
                <a:spcPct val="90000"/>
              </a:lnSpc>
            </a:pPr>
            <a:r>
              <a:rPr lang="fi-FI" dirty="0" err="1">
                <a:solidFill>
                  <a:schemeClr val="tx1">
                    <a:lumMod val="65000"/>
                    <a:lumOff val="35000"/>
                  </a:schemeClr>
                </a:solidFill>
              </a:rPr>
              <a:t>What</a:t>
            </a:r>
            <a:r>
              <a:rPr lang="fi-FI" dirty="0">
                <a:solidFill>
                  <a:schemeClr val="tx1">
                    <a:lumMod val="65000"/>
                    <a:lumOff val="35000"/>
                  </a:schemeClr>
                </a:solidFill>
              </a:rPr>
              <a:t> </a:t>
            </a:r>
            <a:r>
              <a:rPr lang="fi-FI" dirty="0" err="1">
                <a:solidFill>
                  <a:schemeClr val="tx1">
                    <a:lumMod val="65000"/>
                    <a:lumOff val="35000"/>
                  </a:schemeClr>
                </a:solidFill>
              </a:rPr>
              <a:t>do</a:t>
            </a:r>
            <a:r>
              <a:rPr lang="fi-FI" dirty="0">
                <a:solidFill>
                  <a:schemeClr val="tx1">
                    <a:lumMod val="65000"/>
                    <a:lumOff val="35000"/>
                  </a:schemeClr>
                </a:solidFill>
              </a:rPr>
              <a:t> </a:t>
            </a:r>
            <a:r>
              <a:rPr lang="fi-FI" dirty="0" err="1">
                <a:solidFill>
                  <a:schemeClr val="tx1">
                    <a:lumMod val="65000"/>
                    <a:lumOff val="35000"/>
                  </a:schemeClr>
                </a:solidFill>
              </a:rPr>
              <a:t>professionals</a:t>
            </a:r>
            <a:r>
              <a:rPr lang="fi-FI" dirty="0">
                <a:solidFill>
                  <a:schemeClr val="tx1">
                    <a:lumMod val="65000"/>
                    <a:lumOff val="35000"/>
                  </a:schemeClr>
                </a:solidFill>
              </a:rPr>
              <a:t> </a:t>
            </a:r>
            <a:r>
              <a:rPr lang="fi-FI" dirty="0" err="1">
                <a:solidFill>
                  <a:schemeClr val="tx1">
                    <a:lumMod val="65000"/>
                    <a:lumOff val="35000"/>
                  </a:schemeClr>
                </a:solidFill>
              </a:rPr>
              <a:t>need</a:t>
            </a:r>
            <a:r>
              <a:rPr lang="fi-FI" dirty="0">
                <a:solidFill>
                  <a:schemeClr val="tx1">
                    <a:lumMod val="65000"/>
                    <a:lumOff val="35000"/>
                  </a:schemeClr>
                </a:solidFill>
              </a:rPr>
              <a:t>? </a:t>
            </a:r>
          </a:p>
        </p:txBody>
      </p:sp>
      <p:sp>
        <p:nvSpPr>
          <p:cNvPr id="17" name="Content Placeholder 6">
            <a:extLst>
              <a:ext uri="{FF2B5EF4-FFF2-40B4-BE49-F238E27FC236}">
                <a16:creationId xmlns:a16="http://schemas.microsoft.com/office/drawing/2014/main" id="{7F432BCA-4B91-44AD-A02D-DF3065F18440}"/>
              </a:ext>
            </a:extLst>
          </p:cNvPr>
          <p:cNvSpPr>
            <a:spLocks noGrp="1"/>
          </p:cNvSpPr>
          <p:nvPr>
            <p:ph idx="16"/>
          </p:nvPr>
        </p:nvSpPr>
        <p:spPr>
          <a:xfrm>
            <a:off x="609600" y="3626879"/>
            <a:ext cx="5047281" cy="2840596"/>
          </a:xfrm>
        </p:spPr>
        <p:txBody>
          <a:bodyPr>
            <a:noAutofit/>
          </a:bodyPr>
          <a:lstStyle/>
          <a:p>
            <a:pPr algn="ctr"/>
            <a:r>
              <a:rPr lang="en-US" sz="3200" b="1" dirty="0"/>
              <a:t>Training</a:t>
            </a:r>
            <a:r>
              <a:rPr lang="en-US" sz="3200" dirty="0"/>
              <a:t> </a:t>
            </a:r>
          </a:p>
          <a:p>
            <a:pPr marL="457200" indent="-457200">
              <a:buFont typeface="Arial" panose="020B0604020202020204" pitchFamily="34" charset="0"/>
              <a:buChar char="•"/>
            </a:pPr>
            <a:r>
              <a:rPr lang="en-US" sz="2400" dirty="0"/>
              <a:t>About mental health as a skill </a:t>
            </a:r>
          </a:p>
          <a:p>
            <a:pPr marL="457200" indent="-457200">
              <a:buFont typeface="Arial" panose="020B0604020202020204" pitchFamily="34" charset="0"/>
              <a:buChar char="•"/>
            </a:pPr>
            <a:r>
              <a:rPr lang="en-US" sz="2400" dirty="0"/>
              <a:t>Information, inspiration and empowerment </a:t>
            </a:r>
          </a:p>
          <a:p>
            <a:pPr marL="457200" indent="-457200">
              <a:buFont typeface="Arial" panose="020B0604020202020204" pitchFamily="34" charset="0"/>
              <a:buChar char="•"/>
            </a:pPr>
            <a:r>
              <a:rPr lang="en-US" sz="2400" dirty="0"/>
              <a:t>Appreciation (!)</a:t>
            </a:r>
          </a:p>
          <a:p>
            <a:pPr marL="457200" indent="-457200">
              <a:buFont typeface="Arial" panose="020B0604020202020204" pitchFamily="34" charset="0"/>
              <a:buChar char="•"/>
            </a:pPr>
            <a:r>
              <a:rPr lang="en-US" sz="2400" b="1" dirty="0"/>
              <a:t>Support from the management!</a:t>
            </a:r>
          </a:p>
        </p:txBody>
      </p:sp>
      <p:sp>
        <p:nvSpPr>
          <p:cNvPr id="2" name="Plusmerkki 1">
            <a:extLst>
              <a:ext uri="{FF2B5EF4-FFF2-40B4-BE49-F238E27FC236}">
                <a16:creationId xmlns:a16="http://schemas.microsoft.com/office/drawing/2014/main" id="{C8DA3CFB-96FA-431E-8620-41AE25654A67}"/>
              </a:ext>
            </a:extLst>
          </p:cNvPr>
          <p:cNvSpPr/>
          <p:nvPr/>
        </p:nvSpPr>
        <p:spPr>
          <a:xfrm>
            <a:off x="5656881" y="4126091"/>
            <a:ext cx="1127755" cy="93878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Kuvan paikkamerkki 10" descr="Kuva, joka sisältää kohteen ulko, henkilö, puu, maa&#10;&#10;Kuvaus luotu automaattisesti">
            <a:extLst>
              <a:ext uri="{FF2B5EF4-FFF2-40B4-BE49-F238E27FC236}">
                <a16:creationId xmlns:a16="http://schemas.microsoft.com/office/drawing/2014/main" id="{24D4949A-137A-41A1-9F13-71332F6C55D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157" b="12157"/>
          <a:stretch>
            <a:fillRect/>
          </a:stretch>
        </p:blipFill>
        <p:spPr>
          <a:xfrm>
            <a:off x="6496959" y="549277"/>
            <a:ext cx="4975373" cy="2510360"/>
          </a:xfrm>
        </p:spPr>
      </p:pic>
    </p:spTree>
    <p:custDataLst>
      <p:tags r:id="rId1"/>
    </p:custDataLst>
    <p:extLst>
      <p:ext uri="{BB962C8B-B14F-4D97-AF65-F5344CB8AC3E}">
        <p14:creationId xmlns:p14="http://schemas.microsoft.com/office/powerpoint/2010/main" val="266697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a:xfrm>
            <a:off x="609600" y="6467475"/>
            <a:ext cx="1357941" cy="28476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37A150B7-2352-4B9D-BDAF-068652F32BFA}"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p:cNvSpPr>
            <a:spLocks noGrp="1"/>
          </p:cNvSpPr>
          <p:nvPr>
            <p:ph type="ftr" sz="quarter" idx="11"/>
          </p:nvPr>
        </p:nvSpPr>
        <p:spPr>
          <a:xfrm>
            <a:off x="7344139" y="6467475"/>
            <a:ext cx="2976331" cy="28476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mielenterveysseura.fi</a:t>
            </a:r>
          </a:p>
        </p:txBody>
      </p:sp>
      <p:sp>
        <p:nvSpPr>
          <p:cNvPr id="6" name="Dian numeron paikkamerkki 5"/>
          <p:cNvSpPr>
            <a:spLocks noGrp="1"/>
          </p:cNvSpPr>
          <p:nvPr>
            <p:ph type="sldNum" sz="quarter" idx="12"/>
          </p:nvPr>
        </p:nvSpPr>
        <p:spPr>
          <a:xfrm>
            <a:off x="1967542" y="6467475"/>
            <a:ext cx="1294837" cy="28476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21</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9" name="Title 1">
            <a:extLst>
              <a:ext uri="{FF2B5EF4-FFF2-40B4-BE49-F238E27FC236}">
                <a16:creationId xmlns:a16="http://schemas.microsoft.com/office/drawing/2014/main" id="{C6E63B1F-E4E4-4A72-9326-F3882F1B458B}"/>
              </a:ext>
            </a:extLst>
          </p:cNvPr>
          <p:cNvSpPr txBox="1">
            <a:spLocks/>
          </p:cNvSpPr>
          <p:nvPr/>
        </p:nvSpPr>
        <p:spPr>
          <a:xfrm>
            <a:off x="1419166" y="797500"/>
            <a:ext cx="5179520" cy="1565713"/>
          </a:xfrm>
          <a:prstGeom prst="rect">
            <a:avLst/>
          </a:prstGeom>
        </p:spPr>
        <p:txBody>
          <a:bodyPr vert="horz" lIns="91440" tIns="45720" rIns="91440" bIns="45720" rtlCol="0" anchor="t" anchorCtr="0">
            <a:normAutofit fontScale="97500"/>
          </a:bodyPr>
          <a:lstStyle>
            <a:lvl1pPr algn="l" defTabSz="914400" rtl="0" eaLnBrk="1" latinLnBrk="0" hangingPunct="1">
              <a:spcBef>
                <a:spcPct val="0"/>
              </a:spcBef>
              <a:buNone/>
              <a:defRPr sz="3200" b="1" kern="1200" cap="none" spc="0" baseline="0">
                <a:solidFill>
                  <a:srgbClr val="00E13C"/>
                </a:solidFill>
                <a:latin typeface="+mj-lt"/>
                <a:ea typeface="+mj-ea"/>
                <a:cs typeface="+mj-cs"/>
              </a:defRPr>
            </a:lvl1pPr>
          </a:lstStyle>
          <a:p>
            <a:r>
              <a:rPr lang="fi-FI" dirty="0">
                <a:solidFill>
                  <a:schemeClr val="tx1">
                    <a:lumMod val="50000"/>
                    <a:lumOff val="50000"/>
                  </a:schemeClr>
                </a:solidFill>
              </a:rPr>
              <a:t>Mental Health Training for </a:t>
            </a:r>
            <a:r>
              <a:rPr lang="fi-FI" dirty="0" err="1">
                <a:solidFill>
                  <a:schemeClr val="tx1">
                    <a:lumMod val="50000"/>
                    <a:lumOff val="50000"/>
                  </a:schemeClr>
                </a:solidFill>
              </a:rPr>
              <a:t>youth</a:t>
            </a:r>
            <a:r>
              <a:rPr lang="fi-FI" dirty="0">
                <a:solidFill>
                  <a:schemeClr val="tx1">
                    <a:lumMod val="50000"/>
                    <a:lumOff val="50000"/>
                  </a:schemeClr>
                </a:solidFill>
              </a:rPr>
              <a:t> </a:t>
            </a:r>
            <a:r>
              <a:rPr lang="fi-FI" dirty="0" err="1">
                <a:solidFill>
                  <a:schemeClr val="tx1">
                    <a:lumMod val="50000"/>
                    <a:lumOff val="50000"/>
                  </a:schemeClr>
                </a:solidFill>
              </a:rPr>
              <a:t>workers</a:t>
            </a:r>
            <a:r>
              <a:rPr lang="fi-FI" dirty="0">
                <a:solidFill>
                  <a:schemeClr val="tx1">
                    <a:lumMod val="50000"/>
                    <a:lumOff val="50000"/>
                  </a:schemeClr>
                </a:solidFill>
              </a:rPr>
              <a:t> </a:t>
            </a:r>
            <a:r>
              <a:rPr lang="fi-FI" dirty="0" err="1">
                <a:solidFill>
                  <a:schemeClr val="tx1">
                    <a:lumMod val="50000"/>
                    <a:lumOff val="50000"/>
                  </a:schemeClr>
                </a:solidFill>
              </a:rPr>
              <a:t>by</a:t>
            </a:r>
            <a:r>
              <a:rPr lang="fi-FI" dirty="0">
                <a:solidFill>
                  <a:schemeClr val="tx1">
                    <a:lumMod val="50000"/>
                    <a:lumOff val="50000"/>
                  </a:schemeClr>
                </a:solidFill>
              </a:rPr>
              <a:t> MIELI </a:t>
            </a:r>
          </a:p>
        </p:txBody>
      </p:sp>
      <p:sp>
        <p:nvSpPr>
          <p:cNvPr id="2" name="Tekstiruutu 1">
            <a:extLst>
              <a:ext uri="{FF2B5EF4-FFF2-40B4-BE49-F238E27FC236}">
                <a16:creationId xmlns:a16="http://schemas.microsoft.com/office/drawing/2014/main" id="{11273D13-3176-48A7-8DDB-EBE7AEB5BDD1}"/>
              </a:ext>
            </a:extLst>
          </p:cNvPr>
          <p:cNvSpPr txBox="1"/>
          <p:nvPr/>
        </p:nvSpPr>
        <p:spPr>
          <a:xfrm>
            <a:off x="995163" y="2573884"/>
            <a:ext cx="10900079" cy="3785652"/>
          </a:xfrm>
          <a:prstGeom prst="rect">
            <a:avLst/>
          </a:prstGeom>
          <a:noFill/>
        </p:spPr>
        <p:txBody>
          <a:bodyPr wrap="square" rtlCol="0">
            <a:spAutoFit/>
          </a:bodyPr>
          <a:lstStyle/>
          <a:p>
            <a:pPr marL="285750" indent="-285750" algn="l">
              <a:buFont typeface="Arial" panose="020B0604020202020204" pitchFamily="34" charset="0"/>
              <a:buChar char="•"/>
            </a:pPr>
            <a:r>
              <a:rPr lang="en-US" sz="2000" dirty="0">
                <a:solidFill>
                  <a:schemeClr val="accent2"/>
                </a:solidFill>
                <a:latin typeface="Calibri"/>
              </a:rPr>
              <a:t>Mental Health Power – promotion and skills that support mental health 	3h – 1 day </a:t>
            </a:r>
          </a:p>
          <a:p>
            <a:pPr marL="285750" indent="-285750" algn="l">
              <a:buFont typeface="Arial" panose="020B0604020202020204" pitchFamily="34" charset="0"/>
              <a:buChar char="•"/>
            </a:pPr>
            <a:r>
              <a:rPr lang="en-US" sz="2000" dirty="0">
                <a:solidFill>
                  <a:schemeClr val="accent2"/>
                </a:solidFill>
                <a:latin typeface="Calibri"/>
              </a:rPr>
              <a:t>Young people, crisis and coping skills 	3 h </a:t>
            </a:r>
          </a:p>
          <a:p>
            <a:pPr marL="285750" indent="-285750" algn="l">
              <a:buFont typeface="Arial" panose="020B0604020202020204" pitchFamily="34" charset="0"/>
              <a:buChar char="•"/>
            </a:pPr>
            <a:r>
              <a:rPr lang="en-US" sz="2000" dirty="0">
                <a:solidFill>
                  <a:schemeClr val="accent2"/>
                </a:solidFill>
                <a:latin typeface="Calibri"/>
              </a:rPr>
              <a:t>Suicide prevention and young people 	1,5 h</a:t>
            </a:r>
          </a:p>
          <a:p>
            <a:pPr marL="285750" indent="-285750">
              <a:buFont typeface="Arial" panose="020B0604020202020204" pitchFamily="34" charset="0"/>
              <a:buChar char="•"/>
            </a:pPr>
            <a:r>
              <a:rPr lang="en-US" sz="2000" dirty="0">
                <a:solidFill>
                  <a:schemeClr val="accent2"/>
                </a:solidFill>
                <a:latin typeface="Calibri"/>
              </a:rPr>
              <a:t>Strengths supporting mental health (based on VIA theory of character strengths) </a:t>
            </a:r>
          </a:p>
          <a:p>
            <a:pPr marL="285750" indent="-285750">
              <a:buFont typeface="Arial" panose="020B0604020202020204" pitchFamily="34" charset="0"/>
              <a:buChar char="•"/>
            </a:pPr>
            <a:r>
              <a:rPr lang="fi-FI" sz="2000" dirty="0" err="1">
                <a:solidFill>
                  <a:schemeClr val="accent2"/>
                </a:solidFill>
                <a:latin typeface="Calibri"/>
              </a:rPr>
              <a:t>Neurological</a:t>
            </a:r>
            <a:r>
              <a:rPr lang="fi-FI" sz="2000" dirty="0">
                <a:solidFill>
                  <a:schemeClr val="accent2"/>
                </a:solidFill>
                <a:latin typeface="Calibri"/>
              </a:rPr>
              <a:t> </a:t>
            </a:r>
            <a:r>
              <a:rPr lang="fi-FI" sz="2000" dirty="0" err="1">
                <a:solidFill>
                  <a:schemeClr val="accent2"/>
                </a:solidFill>
                <a:latin typeface="Calibri"/>
              </a:rPr>
              <a:t>variety</a:t>
            </a:r>
            <a:r>
              <a:rPr lang="fi-FI" sz="2000" dirty="0">
                <a:solidFill>
                  <a:schemeClr val="accent2"/>
                </a:solidFill>
                <a:latin typeface="Calibri"/>
              </a:rPr>
              <a:t> and </a:t>
            </a:r>
            <a:r>
              <a:rPr lang="fi-FI" sz="2000" dirty="0" err="1">
                <a:solidFill>
                  <a:schemeClr val="accent2"/>
                </a:solidFill>
                <a:latin typeface="Calibri"/>
              </a:rPr>
              <a:t>mental</a:t>
            </a:r>
            <a:r>
              <a:rPr lang="fi-FI" sz="2000" dirty="0">
                <a:solidFill>
                  <a:schemeClr val="accent2"/>
                </a:solidFill>
                <a:latin typeface="Calibri"/>
              </a:rPr>
              <a:t> </a:t>
            </a:r>
            <a:r>
              <a:rPr lang="fi-FI" sz="2000" dirty="0" err="1">
                <a:solidFill>
                  <a:schemeClr val="accent2"/>
                </a:solidFill>
                <a:latin typeface="Calibri"/>
              </a:rPr>
              <a:t>health</a:t>
            </a:r>
            <a:r>
              <a:rPr lang="fi-FI" sz="2000" dirty="0">
                <a:solidFill>
                  <a:schemeClr val="accent2"/>
                </a:solidFill>
                <a:latin typeface="Calibri"/>
              </a:rPr>
              <a:t> </a:t>
            </a:r>
            <a:r>
              <a:rPr lang="fi-FI" sz="2000" dirty="0" err="1">
                <a:solidFill>
                  <a:schemeClr val="accent2"/>
                </a:solidFill>
                <a:latin typeface="Calibri"/>
              </a:rPr>
              <a:t>promotion</a:t>
            </a:r>
            <a:r>
              <a:rPr lang="fi-FI" sz="2000" dirty="0">
                <a:solidFill>
                  <a:schemeClr val="accent2"/>
                </a:solidFill>
                <a:latin typeface="Calibri"/>
              </a:rPr>
              <a:t> (</a:t>
            </a:r>
            <a:r>
              <a:rPr lang="fi-FI" sz="2000" dirty="0">
                <a:solidFill>
                  <a:schemeClr val="accent2"/>
                </a:solidFill>
                <a:latin typeface="Calibri"/>
                <a:sym typeface="Wingdings" panose="05000000000000000000" pitchFamily="2" charset="2"/>
              </a:rPr>
              <a:t></a:t>
            </a:r>
            <a:r>
              <a:rPr lang="fi-FI" sz="2000" dirty="0">
                <a:solidFill>
                  <a:schemeClr val="accent2"/>
                </a:solidFill>
                <a:latin typeface="Calibri"/>
              </a:rPr>
              <a:t>School </a:t>
            </a:r>
            <a:r>
              <a:rPr lang="fi-FI" sz="2000" dirty="0" err="1">
                <a:solidFill>
                  <a:schemeClr val="accent2"/>
                </a:solidFill>
                <a:latin typeface="Calibri"/>
              </a:rPr>
              <a:t>youth</a:t>
            </a:r>
            <a:r>
              <a:rPr lang="fi-FI" sz="2000" dirty="0">
                <a:solidFill>
                  <a:schemeClr val="accent2"/>
                </a:solidFill>
                <a:latin typeface="Calibri"/>
              </a:rPr>
              <a:t> </a:t>
            </a:r>
            <a:r>
              <a:rPr lang="fi-FI" sz="2000" dirty="0" err="1">
                <a:solidFill>
                  <a:schemeClr val="accent2"/>
                </a:solidFill>
                <a:latin typeface="Calibri"/>
              </a:rPr>
              <a:t>work</a:t>
            </a:r>
            <a:r>
              <a:rPr lang="fi-FI" sz="2000" dirty="0">
                <a:solidFill>
                  <a:schemeClr val="accent2"/>
                </a:solidFill>
                <a:latin typeface="Calibri"/>
              </a:rPr>
              <a:t>)</a:t>
            </a:r>
          </a:p>
          <a:p>
            <a:pPr marL="285750" indent="-285750">
              <a:buFont typeface="Arial" panose="020B0604020202020204" pitchFamily="34" charset="0"/>
              <a:buChar char="•"/>
            </a:pPr>
            <a:r>
              <a:rPr lang="fi-FI" sz="2000" dirty="0" err="1">
                <a:solidFill>
                  <a:schemeClr val="accent2"/>
                </a:solidFill>
                <a:latin typeface="Calibri"/>
              </a:rPr>
              <a:t>Promoting</a:t>
            </a:r>
            <a:r>
              <a:rPr lang="fi-FI" sz="2000" dirty="0">
                <a:solidFill>
                  <a:schemeClr val="accent2"/>
                </a:solidFill>
                <a:latin typeface="Calibri"/>
              </a:rPr>
              <a:t> </a:t>
            </a:r>
            <a:r>
              <a:rPr lang="fi-FI" sz="2000" dirty="0" err="1">
                <a:solidFill>
                  <a:schemeClr val="accent2"/>
                </a:solidFill>
                <a:latin typeface="Calibri"/>
              </a:rPr>
              <a:t>friendships</a:t>
            </a:r>
            <a:r>
              <a:rPr lang="fi-FI" sz="2000" dirty="0">
                <a:solidFill>
                  <a:schemeClr val="accent2"/>
                </a:solidFill>
                <a:latin typeface="Calibri"/>
              </a:rPr>
              <a:t> and </a:t>
            </a:r>
            <a:r>
              <a:rPr lang="fi-FI" sz="2000" dirty="0" err="1">
                <a:solidFill>
                  <a:schemeClr val="accent2"/>
                </a:solidFill>
                <a:latin typeface="Calibri"/>
              </a:rPr>
              <a:t>preventing</a:t>
            </a:r>
            <a:r>
              <a:rPr lang="fi-FI" sz="2000" dirty="0">
                <a:solidFill>
                  <a:schemeClr val="accent2"/>
                </a:solidFill>
                <a:latin typeface="Calibri"/>
              </a:rPr>
              <a:t> </a:t>
            </a:r>
            <a:r>
              <a:rPr lang="fi-FI" sz="2000" dirty="0" err="1">
                <a:solidFill>
                  <a:schemeClr val="accent2"/>
                </a:solidFill>
                <a:latin typeface="Calibri"/>
              </a:rPr>
              <a:t>loneliness</a:t>
            </a:r>
            <a:r>
              <a:rPr lang="fi-FI" sz="2000" dirty="0">
                <a:solidFill>
                  <a:schemeClr val="accent2"/>
                </a:solidFill>
                <a:latin typeface="Calibri"/>
              </a:rPr>
              <a:t> (Board </a:t>
            </a:r>
            <a:r>
              <a:rPr lang="fi-FI" sz="2000" dirty="0" err="1">
                <a:solidFill>
                  <a:schemeClr val="accent2"/>
                </a:solidFill>
                <a:latin typeface="Calibri"/>
              </a:rPr>
              <a:t>Game</a:t>
            </a:r>
            <a:r>
              <a:rPr lang="fi-FI" sz="2000" dirty="0">
                <a:solidFill>
                  <a:schemeClr val="accent2"/>
                </a:solidFill>
                <a:latin typeface="Calibri"/>
              </a:rPr>
              <a:t>, ”</a:t>
            </a:r>
            <a:r>
              <a:rPr lang="fi-FI" sz="2000" dirty="0" err="1">
                <a:solidFill>
                  <a:schemeClr val="accent2"/>
                </a:solidFill>
                <a:latin typeface="Calibri"/>
              </a:rPr>
              <a:t>Buddy</a:t>
            </a:r>
            <a:r>
              <a:rPr lang="fi-FI" sz="2000" dirty="0">
                <a:solidFill>
                  <a:schemeClr val="accent2"/>
                </a:solidFill>
                <a:latin typeface="Calibri"/>
              </a:rPr>
              <a:t> in </a:t>
            </a:r>
            <a:r>
              <a:rPr lang="fi-FI" sz="2000" dirty="0" err="1">
                <a:solidFill>
                  <a:schemeClr val="accent2"/>
                </a:solidFill>
                <a:latin typeface="Calibri"/>
              </a:rPr>
              <a:t>mind</a:t>
            </a:r>
            <a:r>
              <a:rPr lang="fi-FI" sz="2000" dirty="0">
                <a:solidFill>
                  <a:schemeClr val="accent2"/>
                </a:solidFill>
                <a:latin typeface="Calibri"/>
              </a:rPr>
              <a:t>”)</a:t>
            </a:r>
          </a:p>
          <a:p>
            <a:pPr marL="285750" indent="-285750" algn="l">
              <a:buFont typeface="Arial" panose="020B0604020202020204" pitchFamily="34" charset="0"/>
              <a:buChar char="•"/>
            </a:pPr>
            <a:r>
              <a:rPr lang="en-US" sz="2000" dirty="0">
                <a:solidFill>
                  <a:schemeClr val="accent2"/>
                </a:solidFill>
                <a:latin typeface="Calibri"/>
              </a:rPr>
              <a:t>Well-Being of the youth workers </a:t>
            </a:r>
          </a:p>
          <a:p>
            <a:pPr marL="285750" indent="-285750" algn="l">
              <a:buFont typeface="Arial" panose="020B0604020202020204" pitchFamily="34" charset="0"/>
              <a:buChar char="•"/>
            </a:pPr>
            <a:r>
              <a:rPr lang="en-US" sz="2000" dirty="0">
                <a:solidFill>
                  <a:schemeClr val="accent2"/>
                </a:solidFill>
                <a:latin typeface="Calibri"/>
              </a:rPr>
              <a:t>Mental health and resilience</a:t>
            </a:r>
          </a:p>
          <a:p>
            <a:pPr marL="285750" indent="-285750" algn="l">
              <a:buFont typeface="Arial" panose="020B0604020202020204" pitchFamily="34" charset="0"/>
              <a:buChar char="•"/>
            </a:pPr>
            <a:r>
              <a:rPr lang="en-US" sz="2000" dirty="0">
                <a:solidFill>
                  <a:schemeClr val="accent2"/>
                </a:solidFill>
                <a:latin typeface="Calibri"/>
              </a:rPr>
              <a:t>Hope and optimism supporting mental health</a:t>
            </a:r>
            <a:endParaRPr lang="fi-FI" sz="2000" dirty="0">
              <a:solidFill>
                <a:schemeClr val="accent2"/>
              </a:solidFill>
              <a:latin typeface="Calibri"/>
            </a:endParaRPr>
          </a:p>
          <a:p>
            <a:pPr marL="285750" indent="-285750" algn="l">
              <a:buFont typeface="Arial" panose="020B0604020202020204" pitchFamily="34" charset="0"/>
              <a:buChar char="•"/>
            </a:pPr>
            <a:r>
              <a:rPr lang="fi-FI" sz="2000" dirty="0" err="1">
                <a:solidFill>
                  <a:schemeClr val="accent2"/>
                </a:solidFill>
                <a:latin typeface="Calibri"/>
              </a:rPr>
              <a:t>Recovery</a:t>
            </a:r>
            <a:r>
              <a:rPr lang="fi-FI" sz="2000" dirty="0">
                <a:solidFill>
                  <a:schemeClr val="accent2"/>
                </a:solidFill>
                <a:latin typeface="Calibri"/>
              </a:rPr>
              <a:t> </a:t>
            </a:r>
            <a:r>
              <a:rPr lang="fi-FI" sz="2000" dirty="0" err="1">
                <a:solidFill>
                  <a:schemeClr val="accent2"/>
                </a:solidFill>
                <a:latin typeface="Calibri"/>
              </a:rPr>
              <a:t>orientation</a:t>
            </a:r>
            <a:r>
              <a:rPr lang="fi-FI" sz="2000" dirty="0">
                <a:solidFill>
                  <a:schemeClr val="accent2"/>
                </a:solidFill>
                <a:latin typeface="Calibri"/>
              </a:rPr>
              <a:t> (</a:t>
            </a:r>
            <a:r>
              <a:rPr lang="fi-FI" sz="2000" dirty="0">
                <a:solidFill>
                  <a:schemeClr val="accent2"/>
                </a:solidFill>
                <a:latin typeface="Calibri"/>
                <a:sym typeface="Wingdings" panose="05000000000000000000" pitchFamily="2" charset="2"/>
              </a:rPr>
              <a:t></a:t>
            </a:r>
            <a:r>
              <a:rPr lang="fi-FI" sz="2000" dirty="0" err="1">
                <a:solidFill>
                  <a:schemeClr val="accent2"/>
                </a:solidFill>
                <a:latin typeface="Calibri"/>
              </a:rPr>
              <a:t>Outreach</a:t>
            </a:r>
            <a:r>
              <a:rPr lang="fi-FI" sz="2000" dirty="0">
                <a:solidFill>
                  <a:schemeClr val="accent2"/>
                </a:solidFill>
                <a:latin typeface="Calibri"/>
              </a:rPr>
              <a:t> and </a:t>
            </a:r>
            <a:r>
              <a:rPr lang="fi-FI" sz="2000" dirty="0" err="1">
                <a:solidFill>
                  <a:schemeClr val="accent2"/>
                </a:solidFill>
                <a:latin typeface="Calibri"/>
              </a:rPr>
              <a:t>targeted</a:t>
            </a:r>
            <a:r>
              <a:rPr lang="fi-FI" sz="2000" dirty="0">
                <a:solidFill>
                  <a:schemeClr val="accent2"/>
                </a:solidFill>
                <a:latin typeface="Calibri"/>
              </a:rPr>
              <a:t> </a:t>
            </a:r>
            <a:r>
              <a:rPr lang="fi-FI" sz="2000" dirty="0" err="1">
                <a:solidFill>
                  <a:schemeClr val="accent2"/>
                </a:solidFill>
                <a:latin typeface="Calibri"/>
              </a:rPr>
              <a:t>youth</a:t>
            </a:r>
            <a:r>
              <a:rPr lang="fi-FI" sz="2000" dirty="0">
                <a:solidFill>
                  <a:schemeClr val="accent2"/>
                </a:solidFill>
                <a:latin typeface="Calibri"/>
              </a:rPr>
              <a:t> </a:t>
            </a:r>
            <a:r>
              <a:rPr lang="fi-FI" sz="2000" dirty="0" err="1">
                <a:solidFill>
                  <a:schemeClr val="accent2"/>
                </a:solidFill>
                <a:latin typeface="Calibri"/>
              </a:rPr>
              <a:t>work</a:t>
            </a:r>
            <a:r>
              <a:rPr lang="fi-FI" sz="2000" dirty="0">
                <a:solidFill>
                  <a:schemeClr val="accent2"/>
                </a:solidFill>
                <a:latin typeface="Calibri"/>
              </a:rPr>
              <a:t>)</a:t>
            </a:r>
          </a:p>
          <a:p>
            <a:pPr marL="285750" indent="-285750" algn="l">
              <a:buFont typeface="Arial" panose="020B0604020202020204" pitchFamily="34" charset="0"/>
              <a:buChar char="•"/>
            </a:pPr>
            <a:r>
              <a:rPr lang="fi-FI" sz="2000" dirty="0" err="1">
                <a:solidFill>
                  <a:schemeClr val="accent2"/>
                </a:solidFill>
                <a:latin typeface="Calibri"/>
              </a:rPr>
              <a:t>Climate</a:t>
            </a:r>
            <a:r>
              <a:rPr lang="fi-FI" sz="2000" dirty="0">
                <a:solidFill>
                  <a:schemeClr val="accent2"/>
                </a:solidFill>
                <a:latin typeface="Calibri"/>
              </a:rPr>
              <a:t> </a:t>
            </a:r>
            <a:r>
              <a:rPr lang="fi-FI" sz="2000" dirty="0" err="1">
                <a:solidFill>
                  <a:schemeClr val="accent2"/>
                </a:solidFill>
                <a:latin typeface="Calibri"/>
              </a:rPr>
              <a:t>anxiety</a:t>
            </a:r>
            <a:r>
              <a:rPr lang="fi-FI" sz="2000" dirty="0">
                <a:solidFill>
                  <a:schemeClr val="accent2"/>
                </a:solidFill>
                <a:latin typeface="Calibri"/>
              </a:rPr>
              <a:t> and </a:t>
            </a:r>
            <a:r>
              <a:rPr lang="fi-FI" sz="2000" dirty="0" err="1">
                <a:solidFill>
                  <a:schemeClr val="accent2"/>
                </a:solidFill>
                <a:latin typeface="Calibri"/>
              </a:rPr>
              <a:t>climate</a:t>
            </a:r>
            <a:r>
              <a:rPr lang="fi-FI" sz="2000" dirty="0">
                <a:solidFill>
                  <a:schemeClr val="accent2"/>
                </a:solidFill>
                <a:latin typeface="Calibri"/>
              </a:rPr>
              <a:t> </a:t>
            </a:r>
            <a:r>
              <a:rPr lang="fi-FI" sz="2000" dirty="0" err="1">
                <a:solidFill>
                  <a:schemeClr val="accent2"/>
                </a:solidFill>
                <a:latin typeface="Calibri"/>
              </a:rPr>
              <a:t>emotions</a:t>
            </a:r>
            <a:r>
              <a:rPr lang="fi-FI" sz="2000" dirty="0">
                <a:solidFill>
                  <a:schemeClr val="accent2"/>
                </a:solidFill>
                <a:latin typeface="Calibri"/>
              </a:rPr>
              <a:t> and </a:t>
            </a:r>
            <a:r>
              <a:rPr lang="fi-FI" sz="2000" dirty="0" err="1">
                <a:solidFill>
                  <a:schemeClr val="accent2"/>
                </a:solidFill>
                <a:latin typeface="Calibri"/>
              </a:rPr>
              <a:t>mental</a:t>
            </a:r>
            <a:r>
              <a:rPr lang="fi-FI" sz="2000" dirty="0">
                <a:solidFill>
                  <a:schemeClr val="accent2"/>
                </a:solidFill>
                <a:latin typeface="Calibri"/>
              </a:rPr>
              <a:t> </a:t>
            </a:r>
            <a:r>
              <a:rPr lang="fi-FI" sz="2000" dirty="0" err="1">
                <a:solidFill>
                  <a:schemeClr val="accent2"/>
                </a:solidFill>
                <a:latin typeface="Calibri"/>
              </a:rPr>
              <a:t>health</a:t>
            </a:r>
            <a:r>
              <a:rPr lang="fi-FI" sz="2000" dirty="0">
                <a:solidFill>
                  <a:schemeClr val="accent2"/>
                </a:solidFill>
                <a:latin typeface="Calibri"/>
              </a:rPr>
              <a:t>; </a:t>
            </a:r>
            <a:r>
              <a:rPr lang="fi-FI" sz="2000" dirty="0" err="1">
                <a:solidFill>
                  <a:schemeClr val="accent2"/>
                </a:solidFill>
                <a:latin typeface="Calibri"/>
              </a:rPr>
              <a:t>supporting</a:t>
            </a:r>
            <a:r>
              <a:rPr lang="fi-FI" sz="2000" dirty="0">
                <a:solidFill>
                  <a:schemeClr val="accent2"/>
                </a:solidFill>
                <a:latin typeface="Calibri"/>
              </a:rPr>
              <a:t> </a:t>
            </a:r>
            <a:r>
              <a:rPr lang="fi-FI" sz="2000" dirty="0" err="1">
                <a:solidFill>
                  <a:schemeClr val="accent2"/>
                </a:solidFill>
                <a:latin typeface="Calibri"/>
              </a:rPr>
              <a:t>young</a:t>
            </a:r>
            <a:r>
              <a:rPr lang="fi-FI" sz="2000" dirty="0">
                <a:solidFill>
                  <a:schemeClr val="accent2"/>
                </a:solidFill>
                <a:latin typeface="Calibri"/>
              </a:rPr>
              <a:t> </a:t>
            </a:r>
            <a:r>
              <a:rPr lang="fi-FI" sz="2000" dirty="0" err="1">
                <a:solidFill>
                  <a:schemeClr val="accent2"/>
                </a:solidFill>
                <a:latin typeface="Calibri"/>
              </a:rPr>
              <a:t>people</a:t>
            </a:r>
            <a:endParaRPr lang="fi-FI" sz="2000" dirty="0">
              <a:solidFill>
                <a:schemeClr val="accent2"/>
              </a:solidFill>
              <a:latin typeface="Calibri"/>
            </a:endParaRPr>
          </a:p>
          <a:p>
            <a:pPr marL="285750" indent="-285750" algn="l">
              <a:buFont typeface="Arial" panose="020B0604020202020204" pitchFamily="34" charset="0"/>
              <a:buChar char="•"/>
            </a:pPr>
            <a:r>
              <a:rPr lang="fi-FI" sz="2000" dirty="0">
                <a:solidFill>
                  <a:schemeClr val="accent2"/>
                </a:solidFill>
                <a:latin typeface="Calibri"/>
              </a:rPr>
              <a:t>Mental </a:t>
            </a:r>
            <a:r>
              <a:rPr lang="fi-FI" sz="2000" dirty="0" err="1">
                <a:solidFill>
                  <a:schemeClr val="accent2"/>
                </a:solidFill>
                <a:latin typeface="Calibri"/>
              </a:rPr>
              <a:t>health</a:t>
            </a:r>
            <a:r>
              <a:rPr lang="fi-FI" sz="2000" dirty="0">
                <a:solidFill>
                  <a:schemeClr val="accent2"/>
                </a:solidFill>
                <a:latin typeface="Calibri"/>
              </a:rPr>
              <a:t> </a:t>
            </a:r>
            <a:r>
              <a:rPr lang="fi-FI" sz="2000" dirty="0" err="1">
                <a:solidFill>
                  <a:schemeClr val="accent2"/>
                </a:solidFill>
                <a:latin typeface="Calibri"/>
              </a:rPr>
              <a:t>first</a:t>
            </a:r>
            <a:r>
              <a:rPr lang="fi-FI" sz="2000" dirty="0">
                <a:solidFill>
                  <a:schemeClr val="accent2"/>
                </a:solidFill>
                <a:latin typeface="Calibri"/>
              </a:rPr>
              <a:t> </a:t>
            </a:r>
            <a:r>
              <a:rPr lang="fi-FI" sz="2000" dirty="0" err="1">
                <a:solidFill>
                  <a:schemeClr val="accent2"/>
                </a:solidFill>
                <a:latin typeface="Calibri"/>
              </a:rPr>
              <a:t>aid</a:t>
            </a:r>
            <a:r>
              <a:rPr lang="fi-FI" sz="2000" dirty="0">
                <a:solidFill>
                  <a:schemeClr val="accent2"/>
                </a:solidFill>
                <a:latin typeface="Calibri"/>
              </a:rPr>
              <a:t> 1 and 2 and Young </a:t>
            </a:r>
            <a:r>
              <a:rPr lang="fi-FI" sz="2000" dirty="0" err="1">
                <a:solidFill>
                  <a:schemeClr val="accent2"/>
                </a:solidFill>
                <a:latin typeface="Calibri"/>
              </a:rPr>
              <a:t>Mind</a:t>
            </a:r>
            <a:r>
              <a:rPr lang="fi-FI" sz="2000" dirty="0">
                <a:solidFill>
                  <a:schemeClr val="accent2"/>
                </a:solidFill>
                <a:latin typeface="Calibri"/>
              </a:rPr>
              <a:t> Mental Health </a:t>
            </a:r>
            <a:r>
              <a:rPr lang="fi-FI" sz="2000" dirty="0" err="1">
                <a:solidFill>
                  <a:schemeClr val="accent2"/>
                </a:solidFill>
                <a:latin typeface="Calibri"/>
              </a:rPr>
              <a:t>First</a:t>
            </a:r>
            <a:r>
              <a:rPr lang="fi-FI" sz="2000" dirty="0">
                <a:solidFill>
                  <a:schemeClr val="accent2"/>
                </a:solidFill>
                <a:latin typeface="Calibri"/>
              </a:rPr>
              <a:t> Aid </a:t>
            </a:r>
          </a:p>
        </p:txBody>
      </p:sp>
      <p:pic>
        <p:nvPicPr>
          <p:cNvPr id="11" name="Kuvan paikkamerkki 10" descr="Kuva, joka sisältää kohteen puu, ulko, henkilö, urheilu&#10;&#10;Kuvaus luotu automaattisesti">
            <a:extLst>
              <a:ext uri="{FF2B5EF4-FFF2-40B4-BE49-F238E27FC236}">
                <a16:creationId xmlns:a16="http://schemas.microsoft.com/office/drawing/2014/main" id="{477E2D95-90C2-4933-930A-C2907D3ED6A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157" b="12157"/>
          <a:stretch>
            <a:fillRect/>
          </a:stretch>
        </p:blipFill>
        <p:spPr>
          <a:xfrm>
            <a:off x="7344139" y="240667"/>
            <a:ext cx="4551104" cy="2296292"/>
          </a:xfrm>
        </p:spPr>
      </p:pic>
    </p:spTree>
    <p:custDataLst>
      <p:tags r:id="rId1"/>
    </p:custDataLst>
    <p:extLst>
      <p:ext uri="{BB962C8B-B14F-4D97-AF65-F5344CB8AC3E}">
        <p14:creationId xmlns:p14="http://schemas.microsoft.com/office/powerpoint/2010/main" val="2173993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a:xfrm>
            <a:off x="609600" y="6467475"/>
            <a:ext cx="1357941" cy="28476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37A150B7-2352-4B9D-BDAF-068652F32BFA}"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p:cNvSpPr>
            <a:spLocks noGrp="1"/>
          </p:cNvSpPr>
          <p:nvPr>
            <p:ph type="ftr" sz="quarter" idx="11"/>
          </p:nvPr>
        </p:nvSpPr>
        <p:spPr>
          <a:xfrm>
            <a:off x="7344139" y="6467475"/>
            <a:ext cx="2976331" cy="28476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mielenterveysseura.fi</a:t>
            </a:r>
          </a:p>
        </p:txBody>
      </p:sp>
      <p:sp>
        <p:nvSpPr>
          <p:cNvPr id="6" name="Dian numeron paikkamerkki 5"/>
          <p:cNvSpPr>
            <a:spLocks noGrp="1"/>
          </p:cNvSpPr>
          <p:nvPr>
            <p:ph type="sldNum" sz="quarter" idx="12"/>
          </p:nvPr>
        </p:nvSpPr>
        <p:spPr>
          <a:xfrm>
            <a:off x="1967542" y="6467475"/>
            <a:ext cx="1294837" cy="28476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9" name="Title 1">
            <a:extLst>
              <a:ext uri="{FF2B5EF4-FFF2-40B4-BE49-F238E27FC236}">
                <a16:creationId xmlns:a16="http://schemas.microsoft.com/office/drawing/2014/main" id="{C6E63B1F-E4E4-4A72-9326-F3882F1B458B}"/>
              </a:ext>
            </a:extLst>
          </p:cNvPr>
          <p:cNvSpPr txBox="1">
            <a:spLocks/>
          </p:cNvSpPr>
          <p:nvPr/>
        </p:nvSpPr>
        <p:spPr>
          <a:xfrm>
            <a:off x="864657" y="803780"/>
            <a:ext cx="10902140" cy="1059237"/>
          </a:xfrm>
          <a:prstGeom prst="rect">
            <a:avLst/>
          </a:prstGeom>
        </p:spPr>
        <p:txBody>
          <a:bodyPr vert="horz" lIns="91440" tIns="45720" rIns="91440" bIns="45720" rtlCol="0" anchor="t" anchorCtr="0">
            <a:normAutofit fontScale="97500"/>
          </a:bodyPr>
          <a:lstStyle>
            <a:lvl1pPr algn="l" defTabSz="914400" rtl="0" eaLnBrk="1" latinLnBrk="0" hangingPunct="1">
              <a:spcBef>
                <a:spcPct val="0"/>
              </a:spcBef>
              <a:buNone/>
              <a:defRPr sz="3200" b="1" kern="1200" cap="none" spc="0" baseline="0">
                <a:solidFill>
                  <a:srgbClr val="00E13C"/>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i-FI" sz="3200" b="1" i="0" u="none" strike="noStrike" kern="1200" cap="none" spc="0" normalizeH="0" baseline="0" noProof="0" dirty="0">
                <a:ln>
                  <a:noFill/>
                </a:ln>
                <a:solidFill>
                  <a:prstClr val="black">
                    <a:lumMod val="50000"/>
                    <a:lumOff val="50000"/>
                  </a:prstClr>
                </a:solidFill>
                <a:effectLst/>
                <a:uLnTx/>
                <a:uFillTx/>
                <a:latin typeface="Georgia"/>
                <a:ea typeface="+mj-ea"/>
                <a:cs typeface="+mj-cs"/>
              </a:rPr>
              <a:t>Mental Health Power </a:t>
            </a:r>
          </a:p>
          <a:p>
            <a:pPr marL="0" marR="0" lvl="0" indent="0" algn="l" defTabSz="914400" rtl="0" eaLnBrk="1" fontAlgn="auto" latinLnBrk="0" hangingPunct="1">
              <a:lnSpc>
                <a:spcPct val="100000"/>
              </a:lnSpc>
              <a:spcBef>
                <a:spcPct val="0"/>
              </a:spcBef>
              <a:spcAft>
                <a:spcPts val="0"/>
              </a:spcAft>
              <a:buClrTx/>
              <a:buSzTx/>
              <a:buFontTx/>
              <a:buNone/>
              <a:tabLst/>
              <a:defRPr/>
            </a:pPr>
            <a:r>
              <a:rPr lang="fi-FI" dirty="0">
                <a:solidFill>
                  <a:prstClr val="black">
                    <a:lumMod val="50000"/>
                    <a:lumOff val="50000"/>
                  </a:prstClr>
                </a:solidFill>
                <a:latin typeface="Georgia"/>
              </a:rPr>
              <a:t>	</a:t>
            </a:r>
            <a:r>
              <a:rPr kumimoji="0" lang="fi-FI" sz="3200" b="1" i="0" u="none" strike="noStrike" kern="1200" cap="none" spc="0" normalizeH="0" baseline="0" noProof="0" dirty="0">
                <a:ln>
                  <a:noFill/>
                </a:ln>
                <a:solidFill>
                  <a:prstClr val="black">
                    <a:lumMod val="50000"/>
                    <a:lumOff val="50000"/>
                  </a:prstClr>
                </a:solidFill>
                <a:effectLst/>
                <a:uLnTx/>
                <a:uFillTx/>
                <a:latin typeface="Georgia"/>
                <a:ea typeface="+mj-ea"/>
                <a:cs typeface="+mj-cs"/>
              </a:rPr>
              <a:t>3 h </a:t>
            </a:r>
            <a:r>
              <a:rPr kumimoji="0" lang="fi-FI" sz="3200" b="1" i="0" u="none" strike="noStrike" kern="1200" cap="none" spc="0" normalizeH="0" baseline="0" noProof="0" dirty="0" err="1">
                <a:ln>
                  <a:noFill/>
                </a:ln>
                <a:solidFill>
                  <a:prstClr val="black">
                    <a:lumMod val="50000"/>
                    <a:lumOff val="50000"/>
                  </a:prstClr>
                </a:solidFill>
                <a:effectLst/>
                <a:uLnTx/>
                <a:uFillTx/>
                <a:latin typeface="Georgia"/>
                <a:ea typeface="+mj-ea"/>
                <a:cs typeface="+mj-cs"/>
              </a:rPr>
              <a:t>during</a:t>
            </a:r>
            <a:r>
              <a:rPr kumimoji="0" lang="fi-FI" sz="3200" b="1" i="0" u="none" strike="noStrike" kern="1200" cap="none" spc="0" normalizeH="0" baseline="0" noProof="0" dirty="0">
                <a:ln>
                  <a:noFill/>
                </a:ln>
                <a:solidFill>
                  <a:prstClr val="black">
                    <a:lumMod val="50000"/>
                    <a:lumOff val="50000"/>
                  </a:prstClr>
                </a:solidFill>
                <a:effectLst/>
                <a:uLnTx/>
                <a:uFillTx/>
                <a:latin typeface="Georgia"/>
                <a:ea typeface="+mj-ea"/>
                <a:cs typeface="+mj-cs"/>
              </a:rPr>
              <a:t> covid online – 6 h </a:t>
            </a:r>
            <a:r>
              <a:rPr kumimoji="0" lang="fi-FI" sz="3200" b="1" i="0" u="none" strike="noStrike" kern="1200" cap="none" spc="0" normalizeH="0" baseline="0" noProof="0" dirty="0" err="1">
                <a:ln>
                  <a:noFill/>
                </a:ln>
                <a:solidFill>
                  <a:prstClr val="black">
                    <a:lumMod val="50000"/>
                    <a:lumOff val="50000"/>
                  </a:prstClr>
                </a:solidFill>
                <a:effectLst/>
                <a:uLnTx/>
                <a:uFillTx/>
                <a:latin typeface="Georgia"/>
                <a:ea typeface="+mj-ea"/>
                <a:cs typeface="+mj-cs"/>
              </a:rPr>
              <a:t>before</a:t>
            </a:r>
            <a:r>
              <a:rPr kumimoji="0" lang="fi-FI" sz="3200" b="1" i="0" u="none" strike="noStrike" kern="1200" cap="none" spc="0" normalizeH="0" baseline="0" noProof="0" dirty="0">
                <a:ln>
                  <a:noFill/>
                </a:ln>
                <a:solidFill>
                  <a:prstClr val="black">
                    <a:lumMod val="50000"/>
                    <a:lumOff val="50000"/>
                  </a:prstClr>
                </a:solidFill>
                <a:effectLst/>
                <a:uLnTx/>
                <a:uFillTx/>
                <a:latin typeface="Georgia"/>
                <a:ea typeface="+mj-ea"/>
                <a:cs typeface="+mj-cs"/>
              </a:rPr>
              <a:t> covid live</a:t>
            </a:r>
          </a:p>
        </p:txBody>
      </p:sp>
      <p:sp>
        <p:nvSpPr>
          <p:cNvPr id="2" name="Tekstiruutu 1">
            <a:extLst>
              <a:ext uri="{FF2B5EF4-FFF2-40B4-BE49-F238E27FC236}">
                <a16:creationId xmlns:a16="http://schemas.microsoft.com/office/drawing/2014/main" id="{11273D13-3176-48A7-8DDB-EBE7AEB5BDD1}"/>
              </a:ext>
            </a:extLst>
          </p:cNvPr>
          <p:cNvSpPr txBox="1"/>
          <p:nvPr/>
        </p:nvSpPr>
        <p:spPr>
          <a:xfrm>
            <a:off x="1069373" y="2242628"/>
            <a:ext cx="9634736"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696E73"/>
                </a:solidFill>
                <a:effectLst/>
                <a:uLnTx/>
                <a:uFillTx/>
                <a:latin typeface="Calibri"/>
                <a:ea typeface="+mn-ea"/>
                <a:cs typeface="+mn-cs"/>
              </a:rPr>
              <a:t>Mental Health </a:t>
            </a:r>
            <a:r>
              <a:rPr lang="en-US" sz="2400" dirty="0">
                <a:solidFill>
                  <a:srgbClr val="696E73"/>
                </a:solidFill>
                <a:latin typeface="Calibri"/>
              </a:rPr>
              <a:t>as a Positive Resource</a:t>
            </a:r>
          </a:p>
          <a:p>
            <a:pPr marL="742950" lvl="1" indent="-285750">
              <a:buFont typeface="Arial" panose="020B0604020202020204" pitchFamily="34" charset="0"/>
              <a:buChar char="•"/>
            </a:pPr>
            <a:r>
              <a:rPr lang="en-US" sz="2400" dirty="0">
                <a:solidFill>
                  <a:srgbClr val="696E73"/>
                </a:solidFill>
                <a:latin typeface="Calibri"/>
              </a:rPr>
              <a:t>Everyday choices supporting mental health</a:t>
            </a:r>
          </a:p>
          <a:p>
            <a:pPr marL="742950" lvl="1" indent="-285750">
              <a:buFont typeface="Arial" panose="020B0604020202020204" pitchFamily="34" charset="0"/>
              <a:buChar char="•"/>
            </a:pPr>
            <a:endParaRPr lang="en-US" sz="2400" dirty="0">
              <a:solidFill>
                <a:srgbClr val="696E73"/>
              </a:solidFill>
              <a:latin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696E73"/>
                </a:solidFill>
                <a:effectLst/>
                <a:uLnTx/>
                <a:uFillTx/>
                <a:latin typeface="Calibri"/>
                <a:ea typeface="+mn-ea"/>
                <a:cs typeface="+mn-cs"/>
              </a:rPr>
              <a:t>Emotions and emotional skill supporting mental health</a:t>
            </a:r>
          </a:p>
          <a:p>
            <a:pPr marL="742950" lvl="1" indent="-285750">
              <a:buFont typeface="Arial" panose="020B0604020202020204" pitchFamily="34" charset="0"/>
              <a:buChar char="•"/>
            </a:pPr>
            <a:r>
              <a:rPr lang="en-US" sz="2400" dirty="0">
                <a:solidFill>
                  <a:srgbClr val="696E73"/>
                </a:solidFill>
                <a:latin typeface="Calibri"/>
              </a:rPr>
              <a:t>The role of emotions and mental health</a:t>
            </a:r>
          </a:p>
          <a:p>
            <a:pPr marL="742950" lvl="1" indent="-285750">
              <a:buFont typeface="Arial" panose="020B0604020202020204" pitchFamily="34" charset="0"/>
              <a:buChar char="•"/>
            </a:pPr>
            <a:endParaRPr kumimoji="0" lang="en-US" sz="2400" b="0" i="0" u="none" strike="noStrike" kern="1200" cap="none" spc="0" normalizeH="0" baseline="0" noProof="0" dirty="0">
              <a:ln>
                <a:noFill/>
              </a:ln>
              <a:solidFill>
                <a:srgbClr val="696E73"/>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696E73"/>
                </a:solidFill>
                <a:effectLst/>
                <a:uLnTx/>
                <a:uFillTx/>
                <a:latin typeface="Calibri"/>
                <a:ea typeface="+mn-ea"/>
                <a:cs typeface="+mn-cs"/>
              </a:rPr>
              <a:t>Strengths and self appreciation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solidFill>
                  <a:srgbClr val="696E73"/>
                </a:solidFill>
                <a:latin typeface="Calibri"/>
              </a:rPr>
              <a:t>Friendships and interaction skills and mental health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dirty="0">
              <a:solidFill>
                <a:srgbClr val="696E73"/>
              </a:solidFill>
              <a:latin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696E73"/>
                </a:solidFill>
                <a:effectLst/>
                <a:uLnTx/>
                <a:uFillTx/>
                <a:latin typeface="Calibri"/>
                <a:ea typeface="+mn-ea"/>
                <a:cs typeface="+mn-cs"/>
              </a:rPr>
              <a:t>Practical applications and ideas </a:t>
            </a:r>
          </a:p>
        </p:txBody>
      </p:sp>
    </p:spTree>
    <p:custDataLst>
      <p:tags r:id="rId1"/>
    </p:custDataLst>
    <p:extLst>
      <p:ext uri="{BB962C8B-B14F-4D97-AF65-F5344CB8AC3E}">
        <p14:creationId xmlns:p14="http://schemas.microsoft.com/office/powerpoint/2010/main" val="1918519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00286FAB-316E-40A6-B40F-71450970F0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362" t="-227"/>
          <a:stretch/>
        </p:blipFill>
        <p:spPr>
          <a:xfrm>
            <a:off x="5865813" y="39688"/>
            <a:ext cx="1979613" cy="2570163"/>
          </a:xfrm>
          <a:prstGeom prst="rect">
            <a:avLst/>
          </a:prstGeom>
        </p:spPr>
      </p:pic>
      <p:pic>
        <p:nvPicPr>
          <p:cNvPr id="10" name="Sisällön paikkamerkki 7">
            <a:extLst>
              <a:ext uri="{FF2B5EF4-FFF2-40B4-BE49-F238E27FC236}">
                <a16:creationId xmlns:a16="http://schemas.microsoft.com/office/drawing/2014/main" id="{13CC3533-A011-49E3-A574-C798070B20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7975" y="39688"/>
            <a:ext cx="3733800" cy="2570163"/>
          </a:xfrm>
          <a:prstGeom prst="rect">
            <a:avLst/>
          </a:prstGeom>
        </p:spPr>
      </p:pic>
      <p:pic>
        <p:nvPicPr>
          <p:cNvPr id="12" name="Kuva 11">
            <a:extLst>
              <a:ext uri="{FF2B5EF4-FFF2-40B4-BE49-F238E27FC236}">
                <a16:creationId xmlns:a16="http://schemas.microsoft.com/office/drawing/2014/main" id="{81F45D32-F5BC-465F-92AF-6F92285DD5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5813" y="2692400"/>
            <a:ext cx="2838450" cy="4125913"/>
          </a:xfrm>
          <a:prstGeom prst="rect">
            <a:avLst/>
          </a:prstGeom>
        </p:spPr>
      </p:pic>
      <p:pic>
        <p:nvPicPr>
          <p:cNvPr id="9" name="Kuva 8">
            <a:extLst>
              <a:ext uri="{FF2B5EF4-FFF2-40B4-BE49-F238E27FC236}">
                <a16:creationId xmlns:a16="http://schemas.microsoft.com/office/drawing/2014/main" id="{5F54DEE2-4E13-4E54-8C72-6BEE3496ED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86813" y="2692400"/>
            <a:ext cx="2874963" cy="4125913"/>
          </a:xfrm>
          <a:prstGeom prst="rect">
            <a:avLst/>
          </a:prstGeom>
        </p:spPr>
      </p:pic>
      <p:sp>
        <p:nvSpPr>
          <p:cNvPr id="3" name="Slide Number Placeholder 2">
            <a:extLst>
              <a:ext uri="{FF2B5EF4-FFF2-40B4-BE49-F238E27FC236}">
                <a16:creationId xmlns:a16="http://schemas.microsoft.com/office/drawing/2014/main" id="{A0214027-7073-6240-85D2-774CF9C0D021}"/>
              </a:ext>
            </a:extLst>
          </p:cNvPr>
          <p:cNvSpPr>
            <a:spLocks noGrp="1"/>
          </p:cNvSpPr>
          <p:nvPr>
            <p:ph type="sldNum" sz="quarter" idx="10"/>
          </p:nvPr>
        </p:nvSpPr>
        <p:spPr>
          <a:xfrm>
            <a:off x="198120" y="6357366"/>
            <a:ext cx="891378" cy="365124"/>
          </a:xfrm>
        </p:spPr>
        <p:txBody>
          <a:bodyPr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fld id="{7D0A3693-5CB6-4B45-8859-D19B56E87773}" type="slidenum">
              <a:rPr kumimoji="0" lang="en-FI"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600"/>
                </a:spcAft>
                <a:buClrTx/>
                <a:buSzTx/>
                <a:buFontTx/>
                <a:buNone/>
                <a:tabLst/>
                <a:defRPr/>
              </a:pPr>
              <a:t>23</a:t>
            </a:fld>
            <a:endParaRPr kumimoji="0" lang="en-FI"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A7845F-C85B-4B48-942C-EC38F647FB93}"/>
              </a:ext>
            </a:extLst>
          </p:cNvPr>
          <p:cNvSpPr>
            <a:spLocks noGrp="1"/>
          </p:cNvSpPr>
          <p:nvPr>
            <p:ph type="title"/>
          </p:nvPr>
        </p:nvSpPr>
        <p:spPr>
          <a:xfrm>
            <a:off x="1089498" y="1169813"/>
            <a:ext cx="4082109" cy="2087282"/>
          </a:xfrm>
        </p:spPr>
        <p:txBody>
          <a:bodyPr anchor="ctr">
            <a:normAutofit/>
          </a:bodyPr>
          <a:lstStyle/>
          <a:p>
            <a:r>
              <a:rPr lang="en-US" dirty="0"/>
              <a:t>Material for youth work to promote mental health:</a:t>
            </a:r>
            <a:br>
              <a:rPr lang="en-US" dirty="0"/>
            </a:br>
            <a:endParaRPr lang="en-US" dirty="0"/>
          </a:p>
        </p:txBody>
      </p:sp>
      <p:sp>
        <p:nvSpPr>
          <p:cNvPr id="4" name="Tekstiruutu 3">
            <a:extLst>
              <a:ext uri="{FF2B5EF4-FFF2-40B4-BE49-F238E27FC236}">
                <a16:creationId xmlns:a16="http://schemas.microsoft.com/office/drawing/2014/main" id="{1DBAD481-B772-4E4C-90C1-41405BFBBC9F}"/>
              </a:ext>
            </a:extLst>
          </p:cNvPr>
          <p:cNvSpPr txBox="1"/>
          <p:nvPr/>
        </p:nvSpPr>
        <p:spPr>
          <a:xfrm>
            <a:off x="1006948" y="3035724"/>
            <a:ext cx="4233129"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chemeClr val="bg1"/>
                </a:solidFill>
              </a:rPr>
              <a:t>Handbooks</a:t>
            </a:r>
          </a:p>
          <a:p>
            <a:pPr marL="457200" indent="-457200">
              <a:buFont typeface="Arial" panose="020B0604020202020204" pitchFamily="34" charset="0"/>
              <a:buChar char="•"/>
            </a:pPr>
            <a:r>
              <a:rPr lang="en-US" sz="2800" dirty="0">
                <a:solidFill>
                  <a:schemeClr val="bg1"/>
                </a:solidFill>
              </a:rPr>
              <a:t>Posters</a:t>
            </a:r>
          </a:p>
          <a:p>
            <a:pPr marL="457200" indent="-457200">
              <a:buFont typeface="Arial" panose="020B0604020202020204" pitchFamily="34" charset="0"/>
              <a:buChar char="•"/>
            </a:pPr>
            <a:r>
              <a:rPr lang="en-US" sz="2800" dirty="0">
                <a:solidFill>
                  <a:schemeClr val="bg1"/>
                </a:solidFill>
              </a:rPr>
              <a:t>Board games</a:t>
            </a:r>
          </a:p>
          <a:p>
            <a:pPr marL="457200" indent="-457200">
              <a:buFont typeface="Arial" panose="020B0604020202020204" pitchFamily="34" charset="0"/>
              <a:buChar char="•"/>
            </a:pPr>
            <a:r>
              <a:rPr lang="en-US" sz="2800" dirty="0">
                <a:solidFill>
                  <a:schemeClr val="bg1"/>
                </a:solidFill>
              </a:rPr>
              <a:t>Strength cards</a:t>
            </a:r>
          </a:p>
          <a:p>
            <a:pPr marL="457200" indent="-457200">
              <a:buFont typeface="Arial" panose="020B0604020202020204" pitchFamily="34" charset="0"/>
              <a:buChar char="•"/>
            </a:pPr>
            <a:r>
              <a:rPr lang="en-US" sz="2800" dirty="0">
                <a:solidFill>
                  <a:schemeClr val="bg1"/>
                </a:solidFill>
              </a:rPr>
              <a:t>Workbooks</a:t>
            </a:r>
          </a:p>
          <a:p>
            <a:pPr marL="457200" indent="-457200">
              <a:buFont typeface="Arial" panose="020B0604020202020204" pitchFamily="34" charset="0"/>
              <a:buChar char="•"/>
            </a:pPr>
            <a:r>
              <a:rPr lang="en-US" sz="2800" dirty="0">
                <a:solidFill>
                  <a:schemeClr val="bg1"/>
                </a:solidFill>
              </a:rPr>
              <a:t>“Buddy in Mind” -classes</a:t>
            </a:r>
          </a:p>
          <a:p>
            <a:pPr marL="457200" indent="-457200">
              <a:buFont typeface="Arial" panose="020B0604020202020204" pitchFamily="34" charset="0"/>
              <a:buChar char="•"/>
            </a:pPr>
            <a:r>
              <a:rPr lang="en-US" sz="2800" dirty="0">
                <a:solidFill>
                  <a:schemeClr val="bg1"/>
                </a:solidFill>
              </a:rPr>
              <a:t>Online course</a:t>
            </a:r>
            <a:endParaRPr lang="fi-FI" sz="2800" dirty="0">
              <a:solidFill>
                <a:schemeClr val="bg1"/>
              </a:solidFill>
            </a:endParaRPr>
          </a:p>
        </p:txBody>
      </p:sp>
    </p:spTree>
    <p:custDataLst>
      <p:tags r:id="rId1"/>
    </p:custDataLst>
    <p:extLst>
      <p:ext uri="{BB962C8B-B14F-4D97-AF65-F5344CB8AC3E}">
        <p14:creationId xmlns:p14="http://schemas.microsoft.com/office/powerpoint/2010/main" val="3649939546"/>
      </p:ext>
    </p:extLst>
  </p:cSld>
  <p:clrMapOvr>
    <a:masterClrMapping/>
  </p:clrMapOvr>
  <mc:AlternateContent xmlns:mc="http://schemas.openxmlformats.org/markup-compatibility/2006" xmlns:p14="http://schemas.microsoft.com/office/powerpoint/2010/main">
    <mc:Choice Requires="p14">
      <p:transition spd="slow" p14:dur="2000" advTm="2915"/>
    </mc:Choice>
    <mc:Fallback xmlns="">
      <p:transition spd="slow" advTm="2915"/>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00286FAB-316E-40A6-B40F-71450970F0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362" t="-227"/>
          <a:stretch/>
        </p:blipFill>
        <p:spPr>
          <a:xfrm>
            <a:off x="5865813" y="39688"/>
            <a:ext cx="1979613" cy="2570163"/>
          </a:xfrm>
          <a:prstGeom prst="rect">
            <a:avLst/>
          </a:prstGeom>
        </p:spPr>
      </p:pic>
      <p:pic>
        <p:nvPicPr>
          <p:cNvPr id="10" name="Sisällön paikkamerkki 7">
            <a:extLst>
              <a:ext uri="{FF2B5EF4-FFF2-40B4-BE49-F238E27FC236}">
                <a16:creationId xmlns:a16="http://schemas.microsoft.com/office/drawing/2014/main" id="{13CC3533-A011-49E3-A574-C798070B20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7975" y="39688"/>
            <a:ext cx="3733800" cy="2570163"/>
          </a:xfrm>
          <a:prstGeom prst="rect">
            <a:avLst/>
          </a:prstGeom>
        </p:spPr>
      </p:pic>
      <p:pic>
        <p:nvPicPr>
          <p:cNvPr id="12" name="Kuva 11">
            <a:extLst>
              <a:ext uri="{FF2B5EF4-FFF2-40B4-BE49-F238E27FC236}">
                <a16:creationId xmlns:a16="http://schemas.microsoft.com/office/drawing/2014/main" id="{81F45D32-F5BC-465F-92AF-6F92285DD5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5813" y="2692400"/>
            <a:ext cx="2838450" cy="4125913"/>
          </a:xfrm>
          <a:prstGeom prst="rect">
            <a:avLst/>
          </a:prstGeom>
        </p:spPr>
      </p:pic>
      <p:pic>
        <p:nvPicPr>
          <p:cNvPr id="9" name="Kuva 8">
            <a:extLst>
              <a:ext uri="{FF2B5EF4-FFF2-40B4-BE49-F238E27FC236}">
                <a16:creationId xmlns:a16="http://schemas.microsoft.com/office/drawing/2014/main" id="{5F54DEE2-4E13-4E54-8C72-6BEE3496ED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86813" y="2692400"/>
            <a:ext cx="2874963" cy="4125913"/>
          </a:xfrm>
          <a:prstGeom prst="rect">
            <a:avLst/>
          </a:prstGeom>
        </p:spPr>
      </p:pic>
      <p:sp>
        <p:nvSpPr>
          <p:cNvPr id="3" name="Slide Number Placeholder 2">
            <a:extLst>
              <a:ext uri="{FF2B5EF4-FFF2-40B4-BE49-F238E27FC236}">
                <a16:creationId xmlns:a16="http://schemas.microsoft.com/office/drawing/2014/main" id="{A0214027-7073-6240-85D2-774CF9C0D021}"/>
              </a:ext>
            </a:extLst>
          </p:cNvPr>
          <p:cNvSpPr>
            <a:spLocks noGrp="1"/>
          </p:cNvSpPr>
          <p:nvPr>
            <p:ph type="sldNum" sz="quarter" idx="10"/>
          </p:nvPr>
        </p:nvSpPr>
        <p:spPr>
          <a:xfrm>
            <a:off x="198120" y="6357366"/>
            <a:ext cx="891378" cy="365124"/>
          </a:xfrm>
        </p:spPr>
        <p:txBody>
          <a:bodyPr anchor="ctr">
            <a:normAutofit/>
          </a:bodyPr>
          <a:lstStyle/>
          <a:p>
            <a:pPr marL="0" marR="0" lvl="0" indent="0" defTabSz="457200" rtl="0" eaLnBrk="1" fontAlgn="auto" latinLnBrk="0" hangingPunct="1">
              <a:spcBef>
                <a:spcPts val="0"/>
              </a:spcBef>
              <a:spcAft>
                <a:spcPts val="600"/>
              </a:spcAft>
              <a:buClrTx/>
              <a:buSzTx/>
              <a:buFontTx/>
              <a:buNone/>
              <a:tabLst/>
              <a:defRPr/>
            </a:pPr>
            <a:fld id="{7D0A3693-5CB6-4B45-8859-D19B56E87773}" type="slidenum">
              <a:rPr kumimoji="0" lang="en-FI" b="0" i="0" u="none" strike="noStrike" kern="1200" cap="none" spc="0" normalizeH="0" baseline="0" noProof="0" smtClean="0">
                <a:ln>
                  <a:noFill/>
                </a:ln>
                <a:effectLst/>
                <a:uLnTx/>
                <a:uFillTx/>
              </a:rPr>
              <a:pPr marL="0" marR="0" lvl="0" indent="0" defTabSz="457200" rtl="0" eaLnBrk="1" fontAlgn="auto" latinLnBrk="0" hangingPunct="1">
                <a:spcBef>
                  <a:spcPts val="0"/>
                </a:spcBef>
                <a:spcAft>
                  <a:spcPts val="600"/>
                </a:spcAft>
                <a:buClrTx/>
                <a:buSzTx/>
                <a:buFontTx/>
                <a:buNone/>
                <a:tabLst/>
                <a:defRPr/>
              </a:pPr>
              <a:t>24</a:t>
            </a:fld>
            <a:endParaRPr kumimoji="0" lang="en-FI" b="0" i="0" u="none" strike="noStrike" kern="1200" cap="none" spc="0" normalizeH="0" baseline="0" noProof="0">
              <a:ln>
                <a:noFill/>
              </a:ln>
              <a:effectLst/>
              <a:uLnTx/>
              <a:uFillTx/>
            </a:endParaRPr>
          </a:p>
        </p:txBody>
      </p:sp>
      <p:sp>
        <p:nvSpPr>
          <p:cNvPr id="2" name="Title 1">
            <a:extLst>
              <a:ext uri="{FF2B5EF4-FFF2-40B4-BE49-F238E27FC236}">
                <a16:creationId xmlns:a16="http://schemas.microsoft.com/office/drawing/2014/main" id="{B8A7845F-C85B-4B48-942C-EC38F647FB93}"/>
              </a:ext>
            </a:extLst>
          </p:cNvPr>
          <p:cNvSpPr>
            <a:spLocks noGrp="1"/>
          </p:cNvSpPr>
          <p:nvPr>
            <p:ph type="title"/>
          </p:nvPr>
        </p:nvSpPr>
        <p:spPr>
          <a:xfrm>
            <a:off x="1089497" y="2070565"/>
            <a:ext cx="4031143" cy="2307125"/>
          </a:xfrm>
        </p:spPr>
        <p:txBody>
          <a:bodyPr anchor="ctr">
            <a:normAutofit fontScale="90000"/>
          </a:bodyPr>
          <a:lstStyle/>
          <a:p>
            <a:r>
              <a:rPr lang="en-US" dirty="0" err="1">
                <a:solidFill>
                  <a:schemeClr val="accent2"/>
                </a:solidFill>
              </a:rPr>
              <a:t>Youthworkers</a:t>
            </a:r>
            <a:r>
              <a:rPr lang="en-US" dirty="0">
                <a:solidFill>
                  <a:schemeClr val="accent2"/>
                </a:solidFill>
              </a:rPr>
              <a:t>’ material  promoting mental health:</a:t>
            </a:r>
            <a:br>
              <a:rPr lang="en-US" dirty="0">
                <a:solidFill>
                  <a:schemeClr val="accent2"/>
                </a:solidFill>
              </a:rPr>
            </a:br>
            <a:r>
              <a:rPr lang="en-US" dirty="0">
                <a:solidFill>
                  <a:schemeClr val="accent2"/>
                </a:solidFill>
              </a:rPr>
              <a:t>Handbooks</a:t>
            </a:r>
            <a:br>
              <a:rPr lang="en-US" dirty="0">
                <a:solidFill>
                  <a:schemeClr val="accent2"/>
                </a:solidFill>
              </a:rPr>
            </a:br>
            <a:r>
              <a:rPr lang="en-US" dirty="0">
                <a:solidFill>
                  <a:schemeClr val="accent2"/>
                </a:solidFill>
              </a:rPr>
              <a:t>Posters</a:t>
            </a:r>
            <a:br>
              <a:rPr lang="en-US" dirty="0">
                <a:solidFill>
                  <a:schemeClr val="accent2"/>
                </a:solidFill>
              </a:rPr>
            </a:br>
            <a:r>
              <a:rPr lang="en-US" dirty="0">
                <a:solidFill>
                  <a:schemeClr val="accent2"/>
                </a:solidFill>
              </a:rPr>
              <a:t>Board games</a:t>
            </a:r>
            <a:br>
              <a:rPr lang="en-US" dirty="0">
                <a:solidFill>
                  <a:schemeClr val="accent2"/>
                </a:solidFill>
              </a:rPr>
            </a:br>
            <a:r>
              <a:rPr lang="en-US" dirty="0">
                <a:solidFill>
                  <a:schemeClr val="accent2"/>
                </a:solidFill>
              </a:rPr>
              <a:t>Buddy in mind -classes</a:t>
            </a:r>
            <a:br>
              <a:rPr lang="en-US" dirty="0">
                <a:solidFill>
                  <a:schemeClr val="accent2"/>
                </a:solidFill>
              </a:rPr>
            </a:br>
            <a:r>
              <a:rPr lang="en-US" dirty="0">
                <a:solidFill>
                  <a:schemeClr val="accent2"/>
                </a:solidFill>
              </a:rPr>
              <a:t>Strength cards </a:t>
            </a:r>
            <a:br>
              <a:rPr lang="en-US" dirty="0">
                <a:solidFill>
                  <a:schemeClr val="accent2"/>
                </a:solidFill>
              </a:rPr>
            </a:br>
            <a:r>
              <a:rPr lang="en-US" dirty="0">
                <a:solidFill>
                  <a:schemeClr val="accent2"/>
                </a:solidFill>
              </a:rPr>
              <a:t>Workbooks</a:t>
            </a:r>
            <a:br>
              <a:rPr lang="en-US" dirty="0">
                <a:solidFill>
                  <a:schemeClr val="accent2"/>
                </a:solidFill>
              </a:rPr>
            </a:br>
            <a:r>
              <a:rPr lang="en-US" dirty="0">
                <a:solidFill>
                  <a:schemeClr val="accent2"/>
                </a:solidFill>
              </a:rPr>
              <a:t>Online course</a:t>
            </a:r>
          </a:p>
        </p:txBody>
      </p:sp>
    </p:spTree>
    <p:custDataLst>
      <p:tags r:id="rId1"/>
    </p:custDataLst>
    <p:extLst>
      <p:ext uri="{BB962C8B-B14F-4D97-AF65-F5344CB8AC3E}">
        <p14:creationId xmlns:p14="http://schemas.microsoft.com/office/powerpoint/2010/main" val="3295371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AB788C-CF77-45D3-B911-F6B5D93E0B31}" type="datetime1">
              <a:rPr kumimoji="0" lang="fi-FI" sz="825"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825"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825" b="0" i="0" u="none" strike="noStrike" kern="1200" cap="none" spc="0" normalizeH="0" baseline="0" noProof="0">
                <a:ln>
                  <a:noFill/>
                </a:ln>
                <a:solidFill>
                  <a:srgbClr val="6A6E73"/>
                </a:solidFill>
                <a:effectLst/>
                <a:uLnTx/>
                <a:uFillTx/>
                <a:latin typeface="Calibri"/>
                <a:ea typeface="+mn-ea"/>
                <a:cs typeface="+mn-cs"/>
              </a:rPr>
              <a:t>mielenterveysseura.fi</a:t>
            </a:r>
          </a:p>
        </p:txBody>
      </p:sp>
      <p:sp>
        <p:nvSpPr>
          <p:cNvPr id="6" name="Dian numeron paikkamerkki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825"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fi-FI" sz="825" b="0" i="0" u="none" strike="noStrike" kern="1200" cap="none" spc="0" normalizeH="0" baseline="0" noProof="0">
              <a:ln>
                <a:noFill/>
              </a:ln>
              <a:solidFill>
                <a:srgbClr val="6A6E73"/>
              </a:solidFill>
              <a:effectLst/>
              <a:uLnTx/>
              <a:uFillTx/>
              <a:latin typeface="Calibri"/>
              <a:ea typeface="+mn-ea"/>
              <a:cs typeface="+mn-cs"/>
            </a:endParaRPr>
          </a:p>
        </p:txBody>
      </p:sp>
      <p:sp>
        <p:nvSpPr>
          <p:cNvPr id="7" name="Sisällön paikkamerkki 6"/>
          <p:cNvSpPr txBox="1">
            <a:spLocks noGrp="1"/>
          </p:cNvSpPr>
          <p:nvPr>
            <p:ph idx="1"/>
          </p:nvPr>
        </p:nvSpPr>
        <p:spPr>
          <a:xfrm>
            <a:off x="1755960" y="1023583"/>
            <a:ext cx="4628072" cy="4706730"/>
          </a:xfrm>
          <a:prstGeom prst="rect">
            <a:avLst/>
          </a:prstGeom>
          <a:noFill/>
        </p:spPr>
        <p:txBody>
          <a:bodyPr wrap="square" rtlCol="0">
            <a:spAutoFit/>
          </a:bodyPr>
          <a:lstStyle/>
          <a:p>
            <a:r>
              <a:rPr lang="fi-FI" sz="1800" b="1" dirty="0" err="1"/>
              <a:t>Youthworkers</a:t>
            </a:r>
            <a:r>
              <a:rPr lang="fi-FI" sz="1800" b="1" dirty="0"/>
              <a:t>’ </a:t>
            </a:r>
            <a:r>
              <a:rPr lang="fi-FI" sz="1800" b="1" dirty="0" err="1"/>
              <a:t>guide</a:t>
            </a:r>
            <a:r>
              <a:rPr lang="fi-FI" sz="1800" b="1" dirty="0"/>
              <a:t> for </a:t>
            </a:r>
            <a:r>
              <a:rPr lang="fi-FI" sz="1800" b="1" dirty="0" err="1"/>
              <a:t>promoting</a:t>
            </a:r>
            <a:r>
              <a:rPr lang="fi-FI" sz="1800" b="1" dirty="0"/>
              <a:t> </a:t>
            </a:r>
            <a:r>
              <a:rPr lang="fi-FI" sz="1800" b="1" dirty="0" err="1"/>
              <a:t>mental</a:t>
            </a:r>
            <a:r>
              <a:rPr lang="fi-FI" sz="1800" b="1" dirty="0"/>
              <a:t> </a:t>
            </a:r>
            <a:r>
              <a:rPr lang="fi-FI" sz="1800" b="1" dirty="0" err="1"/>
              <a:t>health</a:t>
            </a:r>
            <a:endParaRPr lang="fi-FI" sz="1800" b="1" dirty="0"/>
          </a:p>
          <a:p>
            <a:r>
              <a:rPr lang="fi-FI" sz="1800" dirty="0"/>
              <a:t>240 </a:t>
            </a:r>
            <a:r>
              <a:rPr lang="fi-FI" sz="1800" dirty="0" err="1"/>
              <a:t>pages</a:t>
            </a:r>
            <a:endParaRPr lang="fi-FI" sz="1800" dirty="0"/>
          </a:p>
          <a:p>
            <a:pPr marL="342900" indent="-342900">
              <a:spcAft>
                <a:spcPts val="450"/>
              </a:spcAft>
              <a:buFont typeface="+mj-lt"/>
              <a:buAutoNum type="arabicPeriod"/>
            </a:pPr>
            <a:r>
              <a:rPr lang="fi-FI" sz="1600" dirty="0" err="1"/>
              <a:t>What</a:t>
            </a:r>
            <a:r>
              <a:rPr lang="fi-FI" sz="1600" dirty="0"/>
              <a:t> is </a:t>
            </a:r>
            <a:r>
              <a:rPr lang="fi-FI" sz="1600" dirty="0" err="1"/>
              <a:t>mental</a:t>
            </a:r>
            <a:r>
              <a:rPr lang="fi-FI" sz="1600" dirty="0"/>
              <a:t> </a:t>
            </a:r>
            <a:r>
              <a:rPr lang="fi-FI" sz="1600" dirty="0" err="1"/>
              <a:t>health</a:t>
            </a:r>
            <a:r>
              <a:rPr lang="fi-FI" sz="1600" dirty="0"/>
              <a:t> as </a:t>
            </a:r>
            <a:r>
              <a:rPr lang="fi-FI" sz="1600" dirty="0" err="1"/>
              <a:t>promotion</a:t>
            </a:r>
            <a:r>
              <a:rPr lang="fi-FI" sz="1600" dirty="0"/>
              <a:t>?</a:t>
            </a:r>
          </a:p>
          <a:p>
            <a:pPr marL="342900" indent="-342900">
              <a:spcAft>
                <a:spcPts val="450"/>
              </a:spcAft>
              <a:buFont typeface="+mj-lt"/>
              <a:buAutoNum type="arabicPeriod"/>
            </a:pPr>
            <a:r>
              <a:rPr lang="fi-FI" sz="1600" dirty="0"/>
              <a:t>Young </a:t>
            </a:r>
            <a:r>
              <a:rPr lang="fi-FI" sz="1600" dirty="0" err="1"/>
              <a:t>people</a:t>
            </a:r>
            <a:r>
              <a:rPr lang="fi-FI" sz="1600" dirty="0"/>
              <a:t> and </a:t>
            </a:r>
            <a:r>
              <a:rPr lang="fi-FI" sz="1600" dirty="0" err="1"/>
              <a:t>mental</a:t>
            </a:r>
            <a:r>
              <a:rPr lang="fi-FI" sz="1600" dirty="0"/>
              <a:t> </a:t>
            </a:r>
            <a:r>
              <a:rPr lang="fi-FI" sz="1600" dirty="0" err="1"/>
              <a:t>health</a:t>
            </a:r>
            <a:endParaRPr lang="fi-FI" sz="1600" dirty="0"/>
          </a:p>
          <a:p>
            <a:pPr marL="342900" indent="-342900">
              <a:spcAft>
                <a:spcPts val="450"/>
              </a:spcAft>
              <a:buFont typeface="+mj-lt"/>
              <a:buAutoNum type="arabicPeriod"/>
            </a:pPr>
            <a:r>
              <a:rPr lang="fi-FI" sz="1600" dirty="0" err="1"/>
              <a:t>Adolescent</a:t>
            </a:r>
            <a:r>
              <a:rPr lang="fi-FI" sz="1600" dirty="0"/>
              <a:t> </a:t>
            </a:r>
            <a:r>
              <a:rPr lang="fi-FI" sz="1600" dirty="0" err="1"/>
              <a:t>development</a:t>
            </a:r>
            <a:endParaRPr lang="fi-FI" sz="1600" dirty="0"/>
          </a:p>
          <a:p>
            <a:pPr marL="342900" indent="-342900">
              <a:spcAft>
                <a:spcPts val="450"/>
              </a:spcAft>
              <a:buFont typeface="+mj-lt"/>
              <a:buAutoNum type="arabicPeriod"/>
            </a:pPr>
            <a:r>
              <a:rPr lang="fi-FI" sz="1600" dirty="0" err="1"/>
              <a:t>Emotions</a:t>
            </a:r>
            <a:r>
              <a:rPr lang="fi-FI" sz="1600" dirty="0"/>
              <a:t> and </a:t>
            </a:r>
            <a:r>
              <a:rPr lang="fi-FI" sz="1600" dirty="0" err="1"/>
              <a:t>emotional</a:t>
            </a:r>
            <a:r>
              <a:rPr lang="fi-FI" sz="1600" dirty="0"/>
              <a:t> </a:t>
            </a:r>
            <a:r>
              <a:rPr lang="fi-FI" sz="1600" dirty="0" err="1"/>
              <a:t>skills</a:t>
            </a:r>
            <a:endParaRPr lang="fi-FI" sz="1600" dirty="0"/>
          </a:p>
          <a:p>
            <a:pPr marL="342900" indent="-342900">
              <a:spcAft>
                <a:spcPts val="450"/>
              </a:spcAft>
              <a:buFont typeface="+mj-lt"/>
              <a:buAutoNum type="arabicPeriod"/>
            </a:pPr>
            <a:r>
              <a:rPr lang="fi-FI" sz="1600" dirty="0" err="1"/>
              <a:t>Relationships</a:t>
            </a:r>
            <a:r>
              <a:rPr lang="fi-FI" sz="1600" dirty="0"/>
              <a:t> and </a:t>
            </a:r>
            <a:r>
              <a:rPr lang="fi-FI" sz="1600" dirty="0" err="1"/>
              <a:t>social</a:t>
            </a:r>
            <a:r>
              <a:rPr lang="fi-FI" sz="1600" dirty="0"/>
              <a:t> </a:t>
            </a:r>
            <a:r>
              <a:rPr lang="fi-FI" sz="1600" dirty="0" err="1"/>
              <a:t>skills</a:t>
            </a:r>
            <a:endParaRPr lang="fi-FI" sz="1600" dirty="0"/>
          </a:p>
          <a:p>
            <a:pPr marL="342900" indent="-342900">
              <a:spcAft>
                <a:spcPts val="450"/>
              </a:spcAft>
              <a:buFont typeface="+mj-lt"/>
              <a:buAutoNum type="arabicPeriod"/>
            </a:pPr>
            <a:r>
              <a:rPr lang="fi-FI" sz="1600" dirty="0" err="1"/>
              <a:t>Safety</a:t>
            </a:r>
            <a:r>
              <a:rPr lang="fi-FI" sz="1600" dirty="0"/>
              <a:t> net</a:t>
            </a:r>
          </a:p>
          <a:p>
            <a:pPr marL="342900" indent="-342900">
              <a:spcAft>
                <a:spcPts val="450"/>
              </a:spcAft>
              <a:buFont typeface="+mj-lt"/>
              <a:buAutoNum type="arabicPeriod"/>
            </a:pPr>
            <a:r>
              <a:rPr lang="fi-FI" sz="1600" dirty="0"/>
              <a:t>Young </a:t>
            </a:r>
            <a:r>
              <a:rPr lang="fi-FI" sz="1600" dirty="0" err="1"/>
              <a:t>people</a:t>
            </a:r>
            <a:r>
              <a:rPr lang="fi-FI" sz="1600" dirty="0"/>
              <a:t> and </a:t>
            </a:r>
            <a:r>
              <a:rPr lang="fi-FI" sz="1600" dirty="0" err="1"/>
              <a:t>coping</a:t>
            </a:r>
            <a:r>
              <a:rPr lang="fi-FI" sz="1600" dirty="0"/>
              <a:t> </a:t>
            </a:r>
            <a:r>
              <a:rPr lang="fi-FI" sz="1600" dirty="0" err="1"/>
              <a:t>skills</a:t>
            </a:r>
            <a:endParaRPr lang="fi-FI" sz="1600" dirty="0"/>
          </a:p>
          <a:p>
            <a:pPr marL="342900" indent="-342900">
              <a:spcAft>
                <a:spcPts val="450"/>
              </a:spcAft>
              <a:buFont typeface="+mj-lt"/>
              <a:buAutoNum type="arabicPeriod"/>
            </a:pPr>
            <a:r>
              <a:rPr lang="fi-FI" sz="1600" dirty="0" err="1"/>
              <a:t>Vulnerable</a:t>
            </a:r>
            <a:r>
              <a:rPr lang="fi-FI" sz="1600" dirty="0"/>
              <a:t> </a:t>
            </a:r>
            <a:r>
              <a:rPr lang="fi-FI" sz="1600" dirty="0" err="1"/>
              <a:t>mind</a:t>
            </a:r>
            <a:endParaRPr lang="fi-FI" sz="1600" dirty="0"/>
          </a:p>
          <a:p>
            <a:pPr marL="342900" indent="-342900">
              <a:spcAft>
                <a:spcPts val="450"/>
              </a:spcAft>
              <a:buFont typeface="+mj-lt"/>
              <a:buAutoNum type="arabicPeriod"/>
            </a:pPr>
            <a:r>
              <a:rPr lang="fi-FI" sz="1600" dirty="0" err="1"/>
              <a:t>Values</a:t>
            </a:r>
            <a:r>
              <a:rPr lang="fi-FI" sz="1600" dirty="0"/>
              <a:t> and </a:t>
            </a:r>
            <a:r>
              <a:rPr lang="fi-FI" sz="1600" dirty="0" err="1"/>
              <a:t>mental</a:t>
            </a:r>
            <a:r>
              <a:rPr lang="fi-FI" sz="1600" dirty="0"/>
              <a:t> </a:t>
            </a:r>
            <a:r>
              <a:rPr lang="fi-FI" sz="1600" dirty="0" err="1"/>
              <a:t>health</a:t>
            </a:r>
            <a:endParaRPr lang="fi-FI" sz="1600" dirty="0"/>
          </a:p>
          <a:p>
            <a:pPr marL="342900" indent="-342900">
              <a:spcAft>
                <a:spcPts val="450"/>
              </a:spcAft>
              <a:buFont typeface="+mj-lt"/>
              <a:buAutoNum type="arabicPeriod"/>
            </a:pPr>
            <a:r>
              <a:rPr lang="fi-FI" sz="1600" dirty="0" err="1"/>
              <a:t>Cooperation</a:t>
            </a:r>
            <a:r>
              <a:rPr lang="fi-FI" sz="1600" dirty="0"/>
              <a:t> as a </a:t>
            </a:r>
            <a:r>
              <a:rPr lang="fi-FI" sz="1600" dirty="0" err="1"/>
              <a:t>strength</a:t>
            </a:r>
            <a:endParaRPr lang="fi-FI" sz="1600" dirty="0"/>
          </a:p>
        </p:txBody>
      </p:sp>
      <p:sp>
        <p:nvSpPr>
          <p:cNvPr id="8" name="Otsikko 1"/>
          <p:cNvSpPr>
            <a:spLocks noGrp="1"/>
          </p:cNvSpPr>
          <p:nvPr>
            <p:ph type="title"/>
          </p:nvPr>
        </p:nvSpPr>
        <p:spPr>
          <a:xfrm>
            <a:off x="1511593" y="273024"/>
            <a:ext cx="6192688" cy="484156"/>
          </a:xfrm>
        </p:spPr>
        <p:txBody>
          <a:bodyPr/>
          <a:lstStyle/>
          <a:p>
            <a:r>
              <a:rPr lang="fi-FI" sz="3600" dirty="0" err="1">
                <a:solidFill>
                  <a:schemeClr val="accent2"/>
                </a:solidFill>
              </a:rPr>
              <a:t>Mental</a:t>
            </a:r>
            <a:r>
              <a:rPr lang="fi-FI" sz="3600" dirty="0">
                <a:solidFill>
                  <a:schemeClr val="accent2"/>
                </a:solidFill>
              </a:rPr>
              <a:t> Health Power</a:t>
            </a:r>
          </a:p>
        </p:txBody>
      </p:sp>
      <p:pic>
        <p:nvPicPr>
          <p:cNvPr id="10" name="Kuva 9">
            <a:extLst>
              <a:ext uri="{FF2B5EF4-FFF2-40B4-BE49-F238E27FC236}">
                <a16:creationId xmlns:a16="http://schemas.microsoft.com/office/drawing/2014/main" id="{4894106E-B309-49EF-99D2-46CA55A02F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362" t="-227"/>
          <a:stretch/>
        </p:blipFill>
        <p:spPr>
          <a:xfrm>
            <a:off x="6940432" y="532612"/>
            <a:ext cx="4535288" cy="5834654"/>
          </a:xfrm>
          <a:prstGeom prst="rect">
            <a:avLst/>
          </a:prstGeom>
        </p:spPr>
      </p:pic>
      <p:sp>
        <p:nvSpPr>
          <p:cNvPr id="2" name="Tekstiruutu 1">
            <a:extLst>
              <a:ext uri="{FF2B5EF4-FFF2-40B4-BE49-F238E27FC236}">
                <a16:creationId xmlns:a16="http://schemas.microsoft.com/office/drawing/2014/main" id="{919EC23A-09AA-4EBB-B469-50F9AFD3CD7D}"/>
              </a:ext>
            </a:extLst>
          </p:cNvPr>
          <p:cNvSpPr txBox="1"/>
          <p:nvPr/>
        </p:nvSpPr>
        <p:spPr>
          <a:xfrm>
            <a:off x="1511593" y="5934670"/>
            <a:ext cx="859274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Being</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used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also</a:t>
            </a:r>
            <a:r>
              <a:rPr kumimoji="0" lang="fi-FI" sz="1800" b="0" i="0" u="none" strike="noStrike" kern="1200" cap="none" spc="0" normalizeH="0" baseline="0" noProof="0" dirty="0">
                <a:ln>
                  <a:noFill/>
                </a:ln>
                <a:solidFill>
                  <a:prstClr val="black"/>
                </a:solidFill>
                <a:effectLst/>
                <a:uLnTx/>
                <a:uFillTx/>
                <a:latin typeface="Calibri"/>
                <a:ea typeface="+mn-ea"/>
                <a:cs typeface="+mn-cs"/>
              </a:rPr>
              <a:t> as an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educational</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material</a:t>
            </a:r>
            <a:r>
              <a:rPr kumimoji="0" lang="fi-FI" sz="1800" b="0" i="0" u="none" strike="noStrike" kern="1200" cap="none" spc="0" normalizeH="0" baseline="0" noProof="0" dirty="0">
                <a:ln>
                  <a:noFill/>
                </a:ln>
                <a:solidFill>
                  <a:prstClr val="black"/>
                </a:solidFill>
                <a:effectLst/>
                <a:uLnTx/>
                <a:uFillTx/>
                <a:latin typeface="Calibri"/>
                <a:ea typeface="+mn-ea"/>
                <a:cs typeface="+mn-cs"/>
              </a:rPr>
              <a:t> in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educating</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youth</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workers</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Available</a:t>
            </a:r>
            <a:r>
              <a:rPr kumimoji="0" lang="fi-FI" sz="1800" b="0" i="0" u="none" strike="noStrike" kern="1200" cap="none" spc="0" normalizeH="0" baseline="0" noProof="0" dirty="0">
                <a:ln>
                  <a:noFill/>
                </a:ln>
                <a:solidFill>
                  <a:prstClr val="black"/>
                </a:solidFill>
                <a:effectLst/>
                <a:uLnTx/>
                <a:uFillTx/>
                <a:latin typeface="Calibri"/>
                <a:ea typeface="+mn-ea"/>
                <a:cs typeface="+mn-cs"/>
              </a:rPr>
              <a:t> in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Finnish</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Swedish</a:t>
            </a:r>
            <a:r>
              <a:rPr kumimoji="0" lang="fi-FI" sz="1800" b="0" i="0" u="none" strike="noStrike" kern="1200" cap="none" spc="0" normalizeH="0" baseline="0" noProof="0" dirty="0">
                <a:ln>
                  <a:noFill/>
                </a:ln>
                <a:solidFill>
                  <a:prstClr val="black"/>
                </a:solidFill>
                <a:effectLst/>
                <a:uLnTx/>
                <a:uFillTx/>
                <a:latin typeface="Calibri"/>
                <a:ea typeface="+mn-ea"/>
                <a:cs typeface="+mn-cs"/>
              </a:rPr>
              <a:t> and English.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Available</a:t>
            </a:r>
            <a:r>
              <a:rPr kumimoji="0" lang="fi-FI" sz="1800" b="0" i="0" u="none" strike="noStrike" kern="1200" cap="none" spc="0" normalizeH="0" baseline="0" noProof="0" dirty="0">
                <a:ln>
                  <a:noFill/>
                </a:ln>
                <a:solidFill>
                  <a:prstClr val="black"/>
                </a:solidFill>
                <a:effectLst/>
                <a:uLnTx/>
                <a:uFillTx/>
                <a:latin typeface="Calibri"/>
                <a:ea typeface="+mn-ea"/>
                <a:cs typeface="+mn-cs"/>
              </a:rPr>
              <a:t> online: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3635860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08320D-52CB-4D0E-9570-BD2F9C8850C4}"/>
              </a:ext>
            </a:extLst>
          </p:cNvPr>
          <p:cNvSpPr>
            <a:spLocks noGrp="1"/>
          </p:cNvSpPr>
          <p:nvPr>
            <p:ph type="title"/>
          </p:nvPr>
        </p:nvSpPr>
        <p:spPr>
          <a:xfrm>
            <a:off x="884500" y="231492"/>
            <a:ext cx="4912607" cy="849561"/>
          </a:xfrm>
        </p:spPr>
        <p:txBody>
          <a:bodyPr/>
          <a:lstStyle/>
          <a:p>
            <a:r>
              <a:rPr lang="fi-FI" sz="2400" dirty="0" err="1"/>
              <a:t>Everyday</a:t>
            </a:r>
            <a:r>
              <a:rPr lang="fi-FI" sz="2400" dirty="0"/>
              <a:t> </a:t>
            </a:r>
            <a:r>
              <a:rPr lang="fi-FI" sz="2400" dirty="0" err="1"/>
              <a:t>choices</a:t>
            </a:r>
            <a:r>
              <a:rPr lang="fi-FI" sz="2400" dirty="0"/>
              <a:t> and </a:t>
            </a:r>
            <a:r>
              <a:rPr lang="fi-FI" sz="2400" dirty="0" err="1"/>
              <a:t>mental</a:t>
            </a:r>
            <a:r>
              <a:rPr lang="fi-FI" sz="2400" dirty="0"/>
              <a:t> </a:t>
            </a:r>
            <a:r>
              <a:rPr lang="fi-FI" sz="2400" dirty="0" err="1"/>
              <a:t>health</a:t>
            </a:r>
            <a:endParaRPr lang="fi-FI" sz="2400" dirty="0"/>
          </a:p>
        </p:txBody>
      </p:sp>
      <p:sp>
        <p:nvSpPr>
          <p:cNvPr id="3" name="Sisällön paikkamerkki 2">
            <a:extLst>
              <a:ext uri="{FF2B5EF4-FFF2-40B4-BE49-F238E27FC236}">
                <a16:creationId xmlns:a16="http://schemas.microsoft.com/office/drawing/2014/main" id="{994739D5-963C-4094-8558-9C220317FD0A}"/>
              </a:ext>
            </a:extLst>
          </p:cNvPr>
          <p:cNvSpPr>
            <a:spLocks noGrp="1"/>
          </p:cNvSpPr>
          <p:nvPr>
            <p:ph idx="1"/>
          </p:nvPr>
        </p:nvSpPr>
        <p:spPr>
          <a:xfrm>
            <a:off x="1024341" y="1260960"/>
            <a:ext cx="4912607" cy="2751481"/>
          </a:xfrm>
        </p:spPr>
        <p:txBody>
          <a:bodyPr>
            <a:normAutofit/>
          </a:bodyPr>
          <a:lstStyle/>
          <a:p>
            <a:pPr marL="257175" indent="-257175"/>
            <a:r>
              <a:rPr lang="fi-FI" dirty="0" err="1"/>
              <a:t>Talking</a:t>
            </a:r>
            <a:r>
              <a:rPr lang="fi-FI" dirty="0"/>
              <a:t> </a:t>
            </a:r>
            <a:r>
              <a:rPr lang="fi-FI" dirty="0" err="1"/>
              <a:t>about</a:t>
            </a:r>
            <a:r>
              <a:rPr lang="fi-FI" dirty="0"/>
              <a:t> </a:t>
            </a:r>
            <a:r>
              <a:rPr lang="fi-FI" dirty="0" err="1"/>
              <a:t>the</a:t>
            </a:r>
            <a:r>
              <a:rPr lang="fi-FI" dirty="0"/>
              <a:t> </a:t>
            </a:r>
            <a:r>
              <a:rPr lang="fi-FI" dirty="0" err="1"/>
              <a:t>daily</a:t>
            </a:r>
            <a:r>
              <a:rPr lang="fi-FI" dirty="0"/>
              <a:t> </a:t>
            </a:r>
            <a:r>
              <a:rPr lang="fi-FI" dirty="0" err="1"/>
              <a:t>choices</a:t>
            </a:r>
            <a:r>
              <a:rPr lang="fi-FI" dirty="0"/>
              <a:t> and </a:t>
            </a:r>
            <a:r>
              <a:rPr lang="fi-FI" dirty="0" err="1"/>
              <a:t>how</a:t>
            </a:r>
            <a:r>
              <a:rPr lang="fi-FI" dirty="0"/>
              <a:t> </a:t>
            </a:r>
            <a:r>
              <a:rPr lang="fi-FI" dirty="0" err="1"/>
              <a:t>they</a:t>
            </a:r>
            <a:r>
              <a:rPr lang="fi-FI" dirty="0"/>
              <a:t> </a:t>
            </a:r>
            <a:r>
              <a:rPr lang="fi-FI" dirty="0" err="1"/>
              <a:t>affect</a:t>
            </a:r>
            <a:r>
              <a:rPr lang="fi-FI" dirty="0"/>
              <a:t> </a:t>
            </a:r>
            <a:r>
              <a:rPr lang="fi-FI" dirty="0" err="1"/>
              <a:t>our</a:t>
            </a:r>
            <a:r>
              <a:rPr lang="fi-FI" dirty="0"/>
              <a:t> </a:t>
            </a:r>
            <a:r>
              <a:rPr lang="fi-FI" dirty="0" err="1"/>
              <a:t>mental</a:t>
            </a:r>
            <a:r>
              <a:rPr lang="fi-FI" dirty="0"/>
              <a:t> </a:t>
            </a:r>
            <a:r>
              <a:rPr lang="fi-FI" dirty="0" err="1"/>
              <a:t>health</a:t>
            </a:r>
            <a:endParaRPr lang="fi-FI" dirty="0"/>
          </a:p>
          <a:p>
            <a:pPr marL="257175" indent="-257175"/>
            <a:r>
              <a:rPr lang="fi-FI" dirty="0" err="1"/>
              <a:t>Your</a:t>
            </a:r>
            <a:r>
              <a:rPr lang="fi-FI" dirty="0"/>
              <a:t> </a:t>
            </a:r>
            <a:r>
              <a:rPr lang="fi-FI" dirty="0" err="1"/>
              <a:t>own</a:t>
            </a:r>
            <a:r>
              <a:rPr lang="fi-FI" dirty="0"/>
              <a:t> </a:t>
            </a:r>
            <a:r>
              <a:rPr lang="fi-FI" dirty="0" err="1"/>
              <a:t>daily</a:t>
            </a:r>
            <a:r>
              <a:rPr lang="fi-FI" dirty="0"/>
              <a:t> </a:t>
            </a:r>
            <a:r>
              <a:rPr lang="fi-FI" dirty="0" err="1"/>
              <a:t>choices</a:t>
            </a:r>
            <a:r>
              <a:rPr lang="fi-FI" dirty="0"/>
              <a:t> and </a:t>
            </a:r>
            <a:r>
              <a:rPr lang="fi-FI" dirty="0" err="1"/>
              <a:t>habits</a:t>
            </a:r>
            <a:endParaRPr lang="fi-FI" dirty="0"/>
          </a:p>
          <a:p>
            <a:pPr marL="257175" indent="-257175"/>
            <a:r>
              <a:rPr lang="fi-FI" dirty="0" err="1"/>
              <a:t>Ideas</a:t>
            </a:r>
            <a:r>
              <a:rPr lang="fi-FI" dirty="0"/>
              <a:t> to </a:t>
            </a:r>
            <a:r>
              <a:rPr lang="fi-FI" dirty="0" err="1"/>
              <a:t>use</a:t>
            </a:r>
            <a:r>
              <a:rPr lang="fi-FI" dirty="0"/>
              <a:t> </a:t>
            </a:r>
            <a:r>
              <a:rPr lang="fi-FI" dirty="0" err="1"/>
              <a:t>this</a:t>
            </a:r>
            <a:r>
              <a:rPr lang="fi-FI" dirty="0"/>
              <a:t> </a:t>
            </a:r>
            <a:r>
              <a:rPr lang="fi-FI" dirty="0" err="1"/>
              <a:t>with</a:t>
            </a:r>
            <a:r>
              <a:rPr lang="fi-FI" dirty="0"/>
              <a:t> </a:t>
            </a:r>
            <a:r>
              <a:rPr lang="fi-FI" dirty="0" err="1"/>
              <a:t>young</a:t>
            </a:r>
            <a:r>
              <a:rPr lang="fi-FI" dirty="0"/>
              <a:t> </a:t>
            </a:r>
            <a:r>
              <a:rPr lang="fi-FI" dirty="0" err="1"/>
              <a:t>people</a:t>
            </a:r>
            <a:r>
              <a:rPr lang="fi-FI" dirty="0"/>
              <a:t> </a:t>
            </a:r>
          </a:p>
          <a:p>
            <a:pPr marL="257175" indent="-257175"/>
            <a:r>
              <a:rPr lang="fi-FI" dirty="0" err="1"/>
              <a:t>Reflecting</a:t>
            </a:r>
            <a:r>
              <a:rPr lang="fi-FI" dirty="0"/>
              <a:t> </a:t>
            </a:r>
            <a:r>
              <a:rPr lang="fi-FI" dirty="0" err="1"/>
              <a:t>your</a:t>
            </a:r>
            <a:r>
              <a:rPr lang="fi-FI" dirty="0"/>
              <a:t> </a:t>
            </a:r>
            <a:r>
              <a:rPr lang="fi-FI" dirty="0" err="1"/>
              <a:t>own</a:t>
            </a:r>
            <a:r>
              <a:rPr lang="fi-FI" dirty="0"/>
              <a:t> </a:t>
            </a:r>
            <a:r>
              <a:rPr lang="fi-FI" dirty="0" err="1"/>
              <a:t>Hand</a:t>
            </a:r>
            <a:r>
              <a:rPr lang="fi-FI" dirty="0"/>
              <a:t> of </a:t>
            </a:r>
            <a:r>
              <a:rPr lang="fi-FI" dirty="0" err="1"/>
              <a:t>mental</a:t>
            </a:r>
            <a:r>
              <a:rPr lang="fi-FI" dirty="0"/>
              <a:t> </a:t>
            </a:r>
            <a:r>
              <a:rPr lang="fi-FI" dirty="0" err="1"/>
              <a:t>health</a:t>
            </a:r>
            <a:endParaRPr lang="fi-FI" dirty="0"/>
          </a:p>
          <a:p>
            <a:pPr marL="257175" indent="-257175"/>
            <a:endParaRPr lang="fi-FI" sz="1800" dirty="0"/>
          </a:p>
        </p:txBody>
      </p:sp>
      <p:sp>
        <p:nvSpPr>
          <p:cNvPr id="4" name="Päivämäärän paikkamerkki 3">
            <a:extLst>
              <a:ext uri="{FF2B5EF4-FFF2-40B4-BE49-F238E27FC236}">
                <a16:creationId xmlns:a16="http://schemas.microsoft.com/office/drawing/2014/main" id="{C0517979-6D59-4579-9C93-B619C891234C}"/>
              </a:ext>
            </a:extLst>
          </p:cNvPr>
          <p:cNvSpPr>
            <a:spLocks noGrp="1"/>
          </p:cNvSpPr>
          <p:nvPr>
            <p:ph type="dt" sz="half" idx="10"/>
          </p:nvPr>
        </p:nvSpPr>
        <p:spPr/>
        <p:txBody>
          <a:bodyPr/>
          <a:lstStyle/>
          <a:p>
            <a:pPr>
              <a:defRPr/>
            </a:pPr>
            <a:fld id="{F84B7D09-5640-4791-A0C2-8524437936DA}" type="datetime1">
              <a:rPr lang="fi-FI">
                <a:solidFill>
                  <a:srgbClr val="6A6E73"/>
                </a:solidFill>
                <a:latin typeface="Calibri"/>
              </a:rPr>
              <a:pPr>
                <a:defRPr/>
              </a:pPr>
              <a:t>22.9.2022</a:t>
            </a:fld>
            <a:endParaRPr lang="fi-FI">
              <a:solidFill>
                <a:srgbClr val="6A6E73"/>
              </a:solidFill>
              <a:latin typeface="Calibri"/>
            </a:endParaRPr>
          </a:p>
        </p:txBody>
      </p:sp>
      <p:sp>
        <p:nvSpPr>
          <p:cNvPr id="5" name="Alatunnisteen paikkamerkki 4">
            <a:extLst>
              <a:ext uri="{FF2B5EF4-FFF2-40B4-BE49-F238E27FC236}">
                <a16:creationId xmlns:a16="http://schemas.microsoft.com/office/drawing/2014/main" id="{984E6421-D823-46E2-B7BE-D259586098D5}"/>
              </a:ext>
            </a:extLst>
          </p:cNvPr>
          <p:cNvSpPr>
            <a:spLocks noGrp="1"/>
          </p:cNvSpPr>
          <p:nvPr>
            <p:ph type="ftr" sz="quarter" idx="11"/>
          </p:nvPr>
        </p:nvSpPr>
        <p:spPr/>
        <p:txBody>
          <a:bodyPr/>
          <a:lstStyle/>
          <a:p>
            <a:pPr>
              <a:defRPr/>
            </a:pPr>
            <a:r>
              <a:rPr lang="fi-FI">
                <a:solidFill>
                  <a:srgbClr val="6A6E73"/>
                </a:solidFill>
                <a:latin typeface="Calibri"/>
              </a:rPr>
              <a:t>mieli.fi</a:t>
            </a:r>
          </a:p>
        </p:txBody>
      </p:sp>
      <p:sp>
        <p:nvSpPr>
          <p:cNvPr id="6" name="Dian numeron paikkamerkki 5">
            <a:extLst>
              <a:ext uri="{FF2B5EF4-FFF2-40B4-BE49-F238E27FC236}">
                <a16:creationId xmlns:a16="http://schemas.microsoft.com/office/drawing/2014/main" id="{CDB4648E-00AD-4EC7-8A25-0A2D9EF8E361}"/>
              </a:ext>
            </a:extLst>
          </p:cNvPr>
          <p:cNvSpPr>
            <a:spLocks noGrp="1"/>
          </p:cNvSpPr>
          <p:nvPr>
            <p:ph type="sldNum" sz="quarter" idx="12"/>
          </p:nvPr>
        </p:nvSpPr>
        <p:spPr/>
        <p:txBody>
          <a:bodyPr/>
          <a:lstStyle/>
          <a:p>
            <a:pPr>
              <a:defRPr/>
            </a:pPr>
            <a:fld id="{29F13F21-89A0-4E12-8E58-753F65C13159}" type="slidenum">
              <a:rPr lang="fi-FI">
                <a:solidFill>
                  <a:srgbClr val="6A6E73"/>
                </a:solidFill>
                <a:latin typeface="Calibri"/>
              </a:rPr>
              <a:pPr>
                <a:defRPr/>
              </a:pPr>
              <a:t>26</a:t>
            </a:fld>
            <a:endParaRPr lang="fi-FI">
              <a:solidFill>
                <a:srgbClr val="6A6E73"/>
              </a:solidFill>
              <a:latin typeface="Calibri"/>
            </a:endParaRPr>
          </a:p>
        </p:txBody>
      </p:sp>
      <p:sp>
        <p:nvSpPr>
          <p:cNvPr id="7" name="Suorakulmio: Pyöristetyt kulmat 6">
            <a:extLst>
              <a:ext uri="{FF2B5EF4-FFF2-40B4-BE49-F238E27FC236}">
                <a16:creationId xmlns:a16="http://schemas.microsoft.com/office/drawing/2014/main" id="{106CB487-471E-485A-9F41-EA41F4971080}"/>
              </a:ext>
            </a:extLst>
          </p:cNvPr>
          <p:cNvSpPr/>
          <p:nvPr/>
        </p:nvSpPr>
        <p:spPr>
          <a:xfrm>
            <a:off x="1088313" y="4018899"/>
            <a:ext cx="4504980" cy="260760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i-FI" u="sng" dirty="0" err="1">
                <a:solidFill>
                  <a:srgbClr val="6A6E73"/>
                </a:solidFill>
                <a:latin typeface="Calibri"/>
              </a:rPr>
              <a:t>Wellbeing</a:t>
            </a:r>
            <a:r>
              <a:rPr lang="fi-FI" u="sng" dirty="0">
                <a:solidFill>
                  <a:srgbClr val="6A6E73"/>
                </a:solidFill>
                <a:latin typeface="Calibri"/>
              </a:rPr>
              <a:t> of </a:t>
            </a:r>
            <a:r>
              <a:rPr lang="fi-FI" u="sng" dirty="0" err="1">
                <a:solidFill>
                  <a:srgbClr val="6A6E73"/>
                </a:solidFill>
                <a:latin typeface="Calibri"/>
              </a:rPr>
              <a:t>the</a:t>
            </a:r>
            <a:r>
              <a:rPr lang="fi-FI" u="sng" dirty="0">
                <a:solidFill>
                  <a:srgbClr val="6A6E73"/>
                </a:solidFill>
                <a:latin typeface="Calibri"/>
              </a:rPr>
              <a:t> </a:t>
            </a:r>
            <a:r>
              <a:rPr lang="fi-FI" u="sng" dirty="0" err="1">
                <a:solidFill>
                  <a:srgbClr val="6A6E73"/>
                </a:solidFill>
                <a:latin typeface="Calibri"/>
              </a:rPr>
              <a:t>adults</a:t>
            </a:r>
            <a:r>
              <a:rPr lang="fi-FI" u="sng" dirty="0">
                <a:solidFill>
                  <a:srgbClr val="6A6E73"/>
                </a:solidFill>
                <a:latin typeface="Calibri"/>
              </a:rPr>
              <a:t>:</a:t>
            </a:r>
          </a:p>
          <a:p>
            <a:pPr algn="ctr">
              <a:defRPr/>
            </a:pPr>
            <a:r>
              <a:rPr lang="fi-FI" i="1" dirty="0">
                <a:solidFill>
                  <a:srgbClr val="6A6E73"/>
                </a:solidFill>
                <a:latin typeface="Calibri"/>
              </a:rPr>
              <a:t>If </a:t>
            </a:r>
            <a:r>
              <a:rPr lang="fi-FI" i="1" dirty="0" err="1">
                <a:solidFill>
                  <a:srgbClr val="6A6E73"/>
                </a:solidFill>
                <a:latin typeface="Calibri"/>
              </a:rPr>
              <a:t>the</a:t>
            </a:r>
            <a:r>
              <a:rPr lang="fi-FI" i="1" dirty="0">
                <a:solidFill>
                  <a:srgbClr val="6A6E73"/>
                </a:solidFill>
                <a:latin typeface="Calibri"/>
              </a:rPr>
              <a:t> </a:t>
            </a:r>
            <a:r>
              <a:rPr lang="fi-FI" i="1" dirty="0" err="1">
                <a:solidFill>
                  <a:srgbClr val="6A6E73"/>
                </a:solidFill>
                <a:latin typeface="Calibri"/>
              </a:rPr>
              <a:t>adults</a:t>
            </a:r>
            <a:r>
              <a:rPr lang="fi-FI" i="1" dirty="0">
                <a:solidFill>
                  <a:srgbClr val="6A6E73"/>
                </a:solidFill>
                <a:latin typeface="Calibri"/>
              </a:rPr>
              <a:t> </a:t>
            </a:r>
            <a:r>
              <a:rPr lang="fi-FI" i="1" dirty="0" err="1">
                <a:solidFill>
                  <a:srgbClr val="6A6E73"/>
                </a:solidFill>
                <a:latin typeface="Calibri"/>
              </a:rPr>
              <a:t>don’t</a:t>
            </a:r>
            <a:r>
              <a:rPr lang="fi-FI" i="1" dirty="0">
                <a:solidFill>
                  <a:srgbClr val="6A6E73"/>
                </a:solidFill>
                <a:latin typeface="Calibri"/>
              </a:rPr>
              <a:t> </a:t>
            </a:r>
            <a:r>
              <a:rPr lang="fi-FI" i="1" dirty="0" err="1">
                <a:solidFill>
                  <a:srgbClr val="6A6E73"/>
                </a:solidFill>
                <a:latin typeface="Calibri"/>
              </a:rPr>
              <a:t>feel</a:t>
            </a:r>
            <a:r>
              <a:rPr lang="fi-FI" i="1" dirty="0">
                <a:solidFill>
                  <a:srgbClr val="6A6E73"/>
                </a:solidFill>
                <a:latin typeface="Calibri"/>
              </a:rPr>
              <a:t> </a:t>
            </a:r>
            <a:r>
              <a:rPr lang="fi-FI" i="1" dirty="0" err="1">
                <a:solidFill>
                  <a:srgbClr val="6A6E73"/>
                </a:solidFill>
                <a:latin typeface="Calibri"/>
              </a:rPr>
              <a:t>well</a:t>
            </a:r>
            <a:r>
              <a:rPr lang="fi-FI" i="1" dirty="0">
                <a:solidFill>
                  <a:srgbClr val="6A6E73"/>
                </a:solidFill>
                <a:latin typeface="Calibri"/>
              </a:rPr>
              <a:t>, </a:t>
            </a:r>
            <a:r>
              <a:rPr lang="fi-FI" i="1" dirty="0" err="1">
                <a:solidFill>
                  <a:srgbClr val="6A6E73"/>
                </a:solidFill>
                <a:latin typeface="Calibri"/>
              </a:rPr>
              <a:t>they</a:t>
            </a:r>
            <a:r>
              <a:rPr lang="fi-FI" i="1" dirty="0">
                <a:solidFill>
                  <a:srgbClr val="6A6E73"/>
                </a:solidFill>
                <a:latin typeface="Calibri"/>
              </a:rPr>
              <a:t> </a:t>
            </a:r>
            <a:r>
              <a:rPr lang="fi-FI" i="1" dirty="0" err="1">
                <a:solidFill>
                  <a:srgbClr val="6A6E73"/>
                </a:solidFill>
                <a:latin typeface="Calibri"/>
              </a:rPr>
              <a:t>don’t</a:t>
            </a:r>
            <a:r>
              <a:rPr lang="fi-FI" i="1" dirty="0">
                <a:solidFill>
                  <a:srgbClr val="6A6E73"/>
                </a:solidFill>
                <a:latin typeface="Calibri"/>
              </a:rPr>
              <a:t> </a:t>
            </a:r>
            <a:r>
              <a:rPr lang="fi-FI" i="1" dirty="0" err="1">
                <a:solidFill>
                  <a:srgbClr val="6A6E73"/>
                </a:solidFill>
                <a:latin typeface="Calibri"/>
              </a:rPr>
              <a:t>have</a:t>
            </a:r>
            <a:r>
              <a:rPr lang="fi-FI" i="1" dirty="0">
                <a:solidFill>
                  <a:srgbClr val="6A6E73"/>
                </a:solidFill>
                <a:latin typeface="Calibri"/>
              </a:rPr>
              <a:t> </a:t>
            </a:r>
            <a:r>
              <a:rPr lang="fi-FI" i="1" dirty="0" err="1">
                <a:solidFill>
                  <a:srgbClr val="6A6E73"/>
                </a:solidFill>
                <a:latin typeface="Calibri"/>
              </a:rPr>
              <a:t>the</a:t>
            </a:r>
            <a:r>
              <a:rPr lang="fi-FI" i="1" dirty="0">
                <a:solidFill>
                  <a:srgbClr val="6A6E73"/>
                </a:solidFill>
                <a:latin typeface="Calibri"/>
              </a:rPr>
              <a:t> </a:t>
            </a:r>
            <a:r>
              <a:rPr lang="fi-FI" i="1" dirty="0" err="1">
                <a:solidFill>
                  <a:srgbClr val="6A6E73"/>
                </a:solidFill>
                <a:latin typeface="Calibri"/>
              </a:rPr>
              <a:t>energy</a:t>
            </a:r>
            <a:r>
              <a:rPr lang="fi-FI" i="1" dirty="0">
                <a:solidFill>
                  <a:srgbClr val="6A6E73"/>
                </a:solidFill>
                <a:latin typeface="Calibri"/>
              </a:rPr>
              <a:t> to </a:t>
            </a:r>
            <a:r>
              <a:rPr lang="fi-FI" i="1" dirty="0" err="1">
                <a:solidFill>
                  <a:srgbClr val="6A6E73"/>
                </a:solidFill>
                <a:latin typeface="Calibri"/>
              </a:rPr>
              <a:t>be</a:t>
            </a:r>
            <a:r>
              <a:rPr lang="fi-FI" i="1" dirty="0">
                <a:solidFill>
                  <a:srgbClr val="6A6E73"/>
                </a:solidFill>
                <a:latin typeface="Calibri"/>
              </a:rPr>
              <a:t> </a:t>
            </a:r>
            <a:r>
              <a:rPr lang="fi-FI" i="1" dirty="0" err="1">
                <a:solidFill>
                  <a:srgbClr val="6A6E73"/>
                </a:solidFill>
                <a:latin typeface="Calibri"/>
              </a:rPr>
              <a:t>interested</a:t>
            </a:r>
            <a:r>
              <a:rPr lang="fi-FI" i="1" dirty="0">
                <a:solidFill>
                  <a:srgbClr val="6A6E73"/>
                </a:solidFill>
                <a:latin typeface="Calibri"/>
              </a:rPr>
              <a:t> in and </a:t>
            </a:r>
            <a:r>
              <a:rPr lang="fi-FI" i="1" dirty="0" err="1">
                <a:solidFill>
                  <a:srgbClr val="6A6E73"/>
                </a:solidFill>
                <a:latin typeface="Calibri"/>
              </a:rPr>
              <a:t>care</a:t>
            </a:r>
            <a:r>
              <a:rPr lang="fi-FI" i="1" dirty="0">
                <a:solidFill>
                  <a:srgbClr val="6A6E73"/>
                </a:solidFill>
                <a:latin typeface="Calibri"/>
              </a:rPr>
              <a:t> for </a:t>
            </a:r>
            <a:r>
              <a:rPr lang="fi-FI" i="1" dirty="0" err="1">
                <a:solidFill>
                  <a:srgbClr val="6A6E73"/>
                </a:solidFill>
                <a:latin typeface="Calibri"/>
              </a:rPr>
              <a:t>the</a:t>
            </a:r>
            <a:r>
              <a:rPr lang="fi-FI" i="1" dirty="0">
                <a:solidFill>
                  <a:srgbClr val="6A6E73"/>
                </a:solidFill>
                <a:latin typeface="Calibri"/>
              </a:rPr>
              <a:t> </a:t>
            </a:r>
            <a:r>
              <a:rPr lang="fi-FI" i="1" dirty="0" err="1">
                <a:solidFill>
                  <a:srgbClr val="6A6E73"/>
                </a:solidFill>
                <a:latin typeface="Calibri"/>
              </a:rPr>
              <a:t>young</a:t>
            </a:r>
            <a:r>
              <a:rPr lang="fi-FI" i="1" dirty="0">
                <a:solidFill>
                  <a:srgbClr val="6A6E73"/>
                </a:solidFill>
                <a:latin typeface="Calibri"/>
              </a:rPr>
              <a:t> </a:t>
            </a:r>
            <a:r>
              <a:rPr lang="fi-FI" i="1" dirty="0" err="1">
                <a:solidFill>
                  <a:srgbClr val="6A6E73"/>
                </a:solidFill>
                <a:latin typeface="Calibri"/>
              </a:rPr>
              <a:t>people</a:t>
            </a:r>
            <a:r>
              <a:rPr lang="fi-FI" i="1" dirty="0">
                <a:solidFill>
                  <a:srgbClr val="6A6E73"/>
                </a:solidFill>
                <a:latin typeface="Calibri"/>
              </a:rPr>
              <a:t>. </a:t>
            </a:r>
          </a:p>
          <a:p>
            <a:pPr algn="ctr">
              <a:defRPr/>
            </a:pPr>
            <a:endParaRPr lang="fi-FI" dirty="0">
              <a:solidFill>
                <a:srgbClr val="6A6E73"/>
              </a:solidFill>
              <a:latin typeface="Calibri"/>
            </a:endParaRPr>
          </a:p>
          <a:p>
            <a:pPr algn="ctr">
              <a:defRPr/>
            </a:pPr>
            <a:r>
              <a:rPr lang="fi-FI" dirty="0" err="1">
                <a:solidFill>
                  <a:srgbClr val="6A6E73"/>
                </a:solidFill>
                <a:latin typeface="Calibri"/>
              </a:rPr>
              <a:t>Psychologist</a:t>
            </a:r>
            <a:r>
              <a:rPr lang="fi-FI" dirty="0">
                <a:solidFill>
                  <a:srgbClr val="6A6E73"/>
                </a:solidFill>
                <a:latin typeface="Calibri"/>
              </a:rPr>
              <a:t>, </a:t>
            </a:r>
            <a:r>
              <a:rPr lang="fi-FI" dirty="0" err="1">
                <a:solidFill>
                  <a:srgbClr val="6A6E73"/>
                </a:solidFill>
                <a:latin typeface="Calibri"/>
              </a:rPr>
              <a:t>researcher</a:t>
            </a:r>
            <a:r>
              <a:rPr lang="fi-FI" dirty="0">
                <a:solidFill>
                  <a:srgbClr val="6A6E73"/>
                </a:solidFill>
                <a:latin typeface="Calibri"/>
              </a:rPr>
              <a:t> Marko Manninen THL</a:t>
            </a:r>
          </a:p>
        </p:txBody>
      </p:sp>
      <p:pic>
        <p:nvPicPr>
          <p:cNvPr id="9" name="Kuva 8">
            <a:extLst>
              <a:ext uri="{FF2B5EF4-FFF2-40B4-BE49-F238E27FC236}">
                <a16:creationId xmlns:a16="http://schemas.microsoft.com/office/drawing/2014/main" id="{A2BBD719-D0F8-4CD3-ACFD-38A26D4D87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3686" y="-10257"/>
            <a:ext cx="4778714" cy="6858021"/>
          </a:xfrm>
          <a:prstGeom prst="rect">
            <a:avLst/>
          </a:prstGeom>
        </p:spPr>
      </p:pic>
    </p:spTree>
    <p:custDataLst>
      <p:tags r:id="rId1"/>
    </p:custDataLst>
    <p:extLst>
      <p:ext uri="{BB962C8B-B14F-4D97-AF65-F5344CB8AC3E}">
        <p14:creationId xmlns:p14="http://schemas.microsoft.com/office/powerpoint/2010/main" val="2476659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D53F16B-142C-40A2-A5A1-507ABBF6CA91}"/>
              </a:ext>
            </a:extLst>
          </p:cNvPr>
          <p:cNvSpPr>
            <a:spLocks noGrp="1"/>
          </p:cNvSpPr>
          <p:nvPr>
            <p:ph type="title"/>
          </p:nvPr>
        </p:nvSpPr>
        <p:spPr>
          <a:xfrm>
            <a:off x="266700" y="251460"/>
            <a:ext cx="4796790" cy="502920"/>
          </a:xfrm>
        </p:spPr>
        <p:txBody>
          <a:bodyPr/>
          <a:lstStyle/>
          <a:p>
            <a:r>
              <a:rPr lang="fi-FI" dirty="0" err="1"/>
              <a:t>Emotional</a:t>
            </a:r>
            <a:r>
              <a:rPr lang="fi-FI" dirty="0"/>
              <a:t> </a:t>
            </a:r>
            <a:r>
              <a:rPr lang="fi-FI" dirty="0" err="1"/>
              <a:t>skills</a:t>
            </a:r>
            <a:endParaRPr lang="fi-FI" dirty="0"/>
          </a:p>
        </p:txBody>
      </p:sp>
      <p:sp>
        <p:nvSpPr>
          <p:cNvPr id="3" name="Sisällön paikkamerkki 2">
            <a:extLst>
              <a:ext uri="{FF2B5EF4-FFF2-40B4-BE49-F238E27FC236}">
                <a16:creationId xmlns:a16="http://schemas.microsoft.com/office/drawing/2014/main" id="{6767E44C-E384-4207-BFC9-A15042FFD4CB}"/>
              </a:ext>
            </a:extLst>
          </p:cNvPr>
          <p:cNvSpPr>
            <a:spLocks noGrp="1"/>
          </p:cNvSpPr>
          <p:nvPr>
            <p:ph idx="1"/>
          </p:nvPr>
        </p:nvSpPr>
        <p:spPr>
          <a:xfrm>
            <a:off x="346710" y="1624680"/>
            <a:ext cx="3070860" cy="4779860"/>
          </a:xfrm>
        </p:spPr>
        <p:txBody>
          <a:bodyPr>
            <a:normAutofit/>
          </a:bodyPr>
          <a:lstStyle/>
          <a:p>
            <a:r>
              <a:rPr lang="fi-FI" dirty="0" err="1"/>
              <a:t>Vocabulary</a:t>
            </a:r>
            <a:r>
              <a:rPr lang="fi-FI" dirty="0"/>
              <a:t>; </a:t>
            </a:r>
            <a:r>
              <a:rPr lang="fi-FI" dirty="0" err="1"/>
              <a:t>important</a:t>
            </a:r>
            <a:r>
              <a:rPr lang="fi-FI" dirty="0"/>
              <a:t> to </a:t>
            </a:r>
            <a:r>
              <a:rPr lang="fi-FI" dirty="0" err="1"/>
              <a:t>have</a:t>
            </a:r>
            <a:r>
              <a:rPr lang="fi-FI" dirty="0"/>
              <a:t> a </a:t>
            </a:r>
            <a:r>
              <a:rPr lang="fi-FI" dirty="0" err="1"/>
              <a:t>rich</a:t>
            </a:r>
            <a:r>
              <a:rPr lang="fi-FI" dirty="0"/>
              <a:t> </a:t>
            </a:r>
            <a:r>
              <a:rPr lang="fi-FI" dirty="0" err="1"/>
              <a:t>vocabulary</a:t>
            </a:r>
            <a:r>
              <a:rPr lang="fi-FI" dirty="0"/>
              <a:t> to </a:t>
            </a:r>
            <a:r>
              <a:rPr lang="fi-FI" dirty="0" err="1"/>
              <a:t>describe</a:t>
            </a:r>
            <a:r>
              <a:rPr lang="fi-FI" dirty="0"/>
              <a:t> </a:t>
            </a:r>
            <a:r>
              <a:rPr lang="fi-FI" dirty="0" err="1"/>
              <a:t>your</a:t>
            </a:r>
            <a:r>
              <a:rPr lang="fi-FI" dirty="0"/>
              <a:t> </a:t>
            </a:r>
            <a:r>
              <a:rPr lang="fi-FI" dirty="0" err="1"/>
              <a:t>emotions</a:t>
            </a:r>
            <a:endParaRPr lang="fi-FI" dirty="0"/>
          </a:p>
          <a:p>
            <a:r>
              <a:rPr lang="fi-FI" dirty="0" err="1"/>
              <a:t>Thoughts</a:t>
            </a:r>
            <a:r>
              <a:rPr lang="fi-FI" dirty="0"/>
              <a:t> and </a:t>
            </a:r>
            <a:r>
              <a:rPr lang="fi-FI" dirty="0" err="1"/>
              <a:t>emotions</a:t>
            </a:r>
            <a:r>
              <a:rPr lang="fi-FI" dirty="0"/>
              <a:t>; </a:t>
            </a:r>
          </a:p>
          <a:p>
            <a:r>
              <a:rPr lang="fi-FI" dirty="0" err="1"/>
              <a:t>Accepting</a:t>
            </a:r>
            <a:r>
              <a:rPr lang="fi-FI" dirty="0"/>
              <a:t> </a:t>
            </a:r>
            <a:r>
              <a:rPr lang="fi-FI" dirty="0" err="1"/>
              <a:t>your</a:t>
            </a:r>
            <a:r>
              <a:rPr lang="fi-FI" dirty="0"/>
              <a:t> </a:t>
            </a:r>
            <a:r>
              <a:rPr lang="fi-FI" dirty="0" err="1"/>
              <a:t>emotions</a:t>
            </a:r>
            <a:endParaRPr lang="fi-FI" dirty="0"/>
          </a:p>
          <a:p>
            <a:endParaRPr lang="fi-FI" dirty="0"/>
          </a:p>
          <a:p>
            <a:endParaRPr lang="fi-FI" dirty="0"/>
          </a:p>
          <a:p>
            <a:endParaRPr lang="fi-FI" dirty="0"/>
          </a:p>
          <a:p>
            <a:endParaRPr lang="fi-FI" dirty="0"/>
          </a:p>
        </p:txBody>
      </p:sp>
      <p:sp>
        <p:nvSpPr>
          <p:cNvPr id="4" name="Päivämäärän paikkamerkki 3">
            <a:extLst>
              <a:ext uri="{FF2B5EF4-FFF2-40B4-BE49-F238E27FC236}">
                <a16:creationId xmlns:a16="http://schemas.microsoft.com/office/drawing/2014/main" id="{DEE1F0CC-9441-488F-B2C0-FB29C25AEB25}"/>
              </a:ext>
            </a:extLst>
          </p:cNvPr>
          <p:cNvSpPr>
            <a:spLocks noGrp="1"/>
          </p:cNvSpPr>
          <p:nvPr>
            <p:ph type="dt" sz="half" idx="10"/>
          </p:nvPr>
        </p:nvSpPr>
        <p:spPr/>
        <p:txBody>
          <a:bodyPr/>
          <a:lstStyle/>
          <a:p>
            <a:fld id="{F84B7D09-5640-4791-A0C2-8524437936DA}" type="datetime1">
              <a:rPr lang="fi-FI" smtClean="0"/>
              <a:t>22.9.2022</a:t>
            </a:fld>
            <a:endParaRPr lang="fi-FI"/>
          </a:p>
        </p:txBody>
      </p:sp>
      <p:sp>
        <p:nvSpPr>
          <p:cNvPr id="5" name="Alatunnisteen paikkamerkki 4">
            <a:extLst>
              <a:ext uri="{FF2B5EF4-FFF2-40B4-BE49-F238E27FC236}">
                <a16:creationId xmlns:a16="http://schemas.microsoft.com/office/drawing/2014/main" id="{3AE07F4C-9A6B-462A-98AF-5BA9A9DAC24C}"/>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98082FC4-AEDC-4788-B933-52DA44F61674}"/>
              </a:ext>
            </a:extLst>
          </p:cNvPr>
          <p:cNvSpPr>
            <a:spLocks noGrp="1"/>
          </p:cNvSpPr>
          <p:nvPr>
            <p:ph type="sldNum" sz="quarter" idx="12"/>
          </p:nvPr>
        </p:nvSpPr>
        <p:spPr/>
        <p:txBody>
          <a:bodyPr/>
          <a:lstStyle/>
          <a:p>
            <a:fld id="{29F13F21-89A0-4E12-8E58-753F65C13159}" type="slidenum">
              <a:rPr lang="fi-FI" smtClean="0"/>
              <a:t>27</a:t>
            </a:fld>
            <a:endParaRPr lang="fi-FI"/>
          </a:p>
        </p:txBody>
      </p:sp>
      <p:pic>
        <p:nvPicPr>
          <p:cNvPr id="7" name="Sisällön paikkamerkki 7">
            <a:extLst>
              <a:ext uri="{FF2B5EF4-FFF2-40B4-BE49-F238E27FC236}">
                <a16:creationId xmlns:a16="http://schemas.microsoft.com/office/drawing/2014/main" id="{E87E3811-E703-4F2F-AED9-EB355094FF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4635" y="845532"/>
            <a:ext cx="8496349" cy="5900075"/>
          </a:xfrm>
          <a:prstGeom prst="rect">
            <a:avLst/>
          </a:prstGeom>
        </p:spPr>
      </p:pic>
    </p:spTree>
    <p:extLst>
      <p:ext uri="{BB962C8B-B14F-4D97-AF65-F5344CB8AC3E}">
        <p14:creationId xmlns:p14="http://schemas.microsoft.com/office/powerpoint/2010/main" val="1346794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isällön paikkamerkki 7">
            <a:extLst>
              <a:ext uri="{FF2B5EF4-FFF2-40B4-BE49-F238E27FC236}">
                <a16:creationId xmlns:a16="http://schemas.microsoft.com/office/drawing/2014/main" id="{8F51F4DE-1689-4033-BA55-20A9818CE06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710952" y="829062"/>
            <a:ext cx="3810155" cy="5486779"/>
          </a:xfrm>
        </p:spPr>
      </p:pic>
      <p:sp>
        <p:nvSpPr>
          <p:cNvPr id="4" name="Päivämäärän paikkamerkki 3">
            <a:extLst>
              <a:ext uri="{FF2B5EF4-FFF2-40B4-BE49-F238E27FC236}">
                <a16:creationId xmlns:a16="http://schemas.microsoft.com/office/drawing/2014/main" id="{C0A3F1FD-4D70-4755-B9BC-0530C1014049}"/>
              </a:ext>
            </a:extLst>
          </p:cNvPr>
          <p:cNvSpPr>
            <a:spLocks noGrp="1"/>
          </p:cNvSpPr>
          <p:nvPr>
            <p:ph type="dt" sz="half" idx="10"/>
          </p:nvPr>
        </p:nvSpPr>
        <p:spPr/>
        <p:txBody>
          <a:bodyPr/>
          <a:lstStyle/>
          <a:p>
            <a:fld id="{65C636E2-698F-47E2-8421-3C7C3D6C8957}" type="datetime1">
              <a:rPr lang="fi-FI" smtClean="0"/>
              <a:pPr/>
              <a:t>22.9.2022</a:t>
            </a:fld>
            <a:endParaRPr lang="fi-FI"/>
          </a:p>
        </p:txBody>
      </p:sp>
      <p:sp>
        <p:nvSpPr>
          <p:cNvPr id="5" name="Alatunnisteen paikkamerkki 4">
            <a:extLst>
              <a:ext uri="{FF2B5EF4-FFF2-40B4-BE49-F238E27FC236}">
                <a16:creationId xmlns:a16="http://schemas.microsoft.com/office/drawing/2014/main" id="{97E3797B-7B1E-4C9C-8D5E-20B9FE62C381}"/>
              </a:ext>
            </a:extLst>
          </p:cNvPr>
          <p:cNvSpPr>
            <a:spLocks noGrp="1"/>
          </p:cNvSpPr>
          <p:nvPr>
            <p:ph type="ftr" sz="quarter" idx="11"/>
          </p:nvPr>
        </p:nvSpPr>
        <p:spPr/>
        <p:txBody>
          <a:bodyPr/>
          <a:lstStyle/>
          <a:p>
            <a:r>
              <a:rPr lang="fi-FI"/>
              <a:t>mielenterveysseura.fi</a:t>
            </a:r>
          </a:p>
        </p:txBody>
      </p:sp>
      <p:sp>
        <p:nvSpPr>
          <p:cNvPr id="6" name="Dian numeron paikkamerkki 5">
            <a:extLst>
              <a:ext uri="{FF2B5EF4-FFF2-40B4-BE49-F238E27FC236}">
                <a16:creationId xmlns:a16="http://schemas.microsoft.com/office/drawing/2014/main" id="{FE1FD9A1-1C60-4DC4-891F-313030AD9F6F}"/>
              </a:ext>
            </a:extLst>
          </p:cNvPr>
          <p:cNvSpPr>
            <a:spLocks noGrp="1"/>
          </p:cNvSpPr>
          <p:nvPr>
            <p:ph type="sldNum" sz="quarter" idx="12"/>
          </p:nvPr>
        </p:nvSpPr>
        <p:spPr/>
        <p:txBody>
          <a:bodyPr/>
          <a:lstStyle/>
          <a:p>
            <a:fld id="{29F13F21-89A0-4E12-8E58-753F65C13159}" type="slidenum">
              <a:rPr lang="fi-FI" smtClean="0"/>
              <a:pPr/>
              <a:t>28</a:t>
            </a:fld>
            <a:endParaRPr lang="fi-FI"/>
          </a:p>
        </p:txBody>
      </p:sp>
      <p:sp>
        <p:nvSpPr>
          <p:cNvPr id="9" name="Tekstiruutu 8">
            <a:extLst>
              <a:ext uri="{FF2B5EF4-FFF2-40B4-BE49-F238E27FC236}">
                <a16:creationId xmlns:a16="http://schemas.microsoft.com/office/drawing/2014/main" id="{7400BF22-2271-41F6-AA0E-0A4D89FA2D7E}"/>
              </a:ext>
            </a:extLst>
          </p:cNvPr>
          <p:cNvSpPr txBox="1"/>
          <p:nvPr/>
        </p:nvSpPr>
        <p:spPr>
          <a:xfrm>
            <a:off x="314732" y="105760"/>
            <a:ext cx="4176464" cy="584775"/>
          </a:xfrm>
          <a:prstGeom prst="rect">
            <a:avLst/>
          </a:prstGeom>
          <a:noFill/>
        </p:spPr>
        <p:txBody>
          <a:bodyPr wrap="square" rtlCol="0">
            <a:spAutoFit/>
          </a:bodyPr>
          <a:lstStyle/>
          <a:p>
            <a:r>
              <a:rPr lang="fi-FI" sz="3200" dirty="0" err="1">
                <a:solidFill>
                  <a:srgbClr val="6A6E73"/>
                </a:solidFill>
                <a:latin typeface="+mj-lt"/>
              </a:rPr>
              <a:t>Safety</a:t>
            </a:r>
            <a:r>
              <a:rPr lang="fi-FI" sz="3200" dirty="0">
                <a:solidFill>
                  <a:srgbClr val="6A6E73"/>
                </a:solidFill>
                <a:latin typeface="+mj-lt"/>
              </a:rPr>
              <a:t> net -</a:t>
            </a:r>
            <a:r>
              <a:rPr lang="fi-FI" sz="3200" dirty="0" err="1">
                <a:solidFill>
                  <a:srgbClr val="6A6E73"/>
                </a:solidFill>
                <a:latin typeface="+mj-lt"/>
              </a:rPr>
              <a:t>poster</a:t>
            </a:r>
            <a:endParaRPr lang="fi-FI" sz="3200" dirty="0">
              <a:solidFill>
                <a:srgbClr val="6A6E73"/>
              </a:solidFill>
              <a:latin typeface="+mj-lt"/>
            </a:endParaRPr>
          </a:p>
        </p:txBody>
      </p:sp>
      <p:pic>
        <p:nvPicPr>
          <p:cNvPr id="11" name="Kuva 10">
            <a:extLst>
              <a:ext uri="{FF2B5EF4-FFF2-40B4-BE49-F238E27FC236}">
                <a16:creationId xmlns:a16="http://schemas.microsoft.com/office/drawing/2014/main" id="{5C056BD0-42CF-436B-8C1D-FFC1934E16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2737" y="204716"/>
            <a:ext cx="3810155" cy="5491160"/>
          </a:xfrm>
          <a:prstGeom prst="rect">
            <a:avLst/>
          </a:prstGeom>
        </p:spPr>
      </p:pic>
      <p:pic>
        <p:nvPicPr>
          <p:cNvPr id="3" name="Kuva 2">
            <a:extLst>
              <a:ext uri="{FF2B5EF4-FFF2-40B4-BE49-F238E27FC236}">
                <a16:creationId xmlns:a16="http://schemas.microsoft.com/office/drawing/2014/main" id="{53B446B4-433A-461A-8CD9-F250A95B2D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737" y="826872"/>
            <a:ext cx="3813199" cy="5491160"/>
          </a:xfrm>
          <a:prstGeom prst="rect">
            <a:avLst/>
          </a:prstGeom>
        </p:spPr>
      </p:pic>
      <p:sp>
        <p:nvSpPr>
          <p:cNvPr id="2" name="Tekstiruutu 1">
            <a:extLst>
              <a:ext uri="{FF2B5EF4-FFF2-40B4-BE49-F238E27FC236}">
                <a16:creationId xmlns:a16="http://schemas.microsoft.com/office/drawing/2014/main" id="{0AC7023C-6C45-4E09-A224-BBDA2012E1B0}"/>
              </a:ext>
            </a:extLst>
          </p:cNvPr>
          <p:cNvSpPr txBox="1"/>
          <p:nvPr/>
        </p:nvSpPr>
        <p:spPr>
          <a:xfrm>
            <a:off x="404518" y="1392114"/>
            <a:ext cx="3303390" cy="4801314"/>
          </a:xfrm>
          <a:prstGeom prst="rect">
            <a:avLst/>
          </a:prstGeom>
          <a:noFill/>
        </p:spPr>
        <p:txBody>
          <a:bodyPr wrap="square" rtlCol="0">
            <a:spAutoFit/>
          </a:bodyPr>
          <a:lstStyle/>
          <a:p>
            <a:r>
              <a:rPr lang="fi-FI" sz="2400" dirty="0" err="1"/>
              <a:t>All</a:t>
            </a:r>
            <a:r>
              <a:rPr lang="fi-FI" sz="2400" dirty="0"/>
              <a:t> </a:t>
            </a:r>
            <a:r>
              <a:rPr lang="fi-FI" sz="2400" dirty="0" err="1"/>
              <a:t>posters</a:t>
            </a:r>
            <a:r>
              <a:rPr lang="fi-FI" sz="2400" dirty="0"/>
              <a:t> </a:t>
            </a:r>
            <a:r>
              <a:rPr lang="fi-FI" sz="2400" dirty="0" err="1"/>
              <a:t>are</a:t>
            </a:r>
            <a:r>
              <a:rPr lang="fi-FI" sz="2400" dirty="0"/>
              <a:t> </a:t>
            </a:r>
            <a:r>
              <a:rPr lang="fi-FI" sz="2400" dirty="0" err="1"/>
              <a:t>available</a:t>
            </a:r>
            <a:r>
              <a:rPr lang="fi-FI" sz="2400" dirty="0"/>
              <a:t> in: </a:t>
            </a:r>
          </a:p>
          <a:p>
            <a:endParaRPr lang="fi-FI" sz="2400" dirty="0"/>
          </a:p>
          <a:p>
            <a:pPr marL="285750" indent="-285750">
              <a:buFont typeface="Arial" panose="020B0604020202020204" pitchFamily="34" charset="0"/>
              <a:buChar char="•"/>
            </a:pPr>
            <a:r>
              <a:rPr lang="fi-FI" sz="2400" dirty="0"/>
              <a:t>Sami-</a:t>
            </a:r>
            <a:r>
              <a:rPr lang="fi-FI" sz="2400" dirty="0" err="1"/>
              <a:t>language</a:t>
            </a:r>
            <a:endParaRPr lang="fi-FI" sz="2400" dirty="0"/>
          </a:p>
          <a:p>
            <a:pPr marL="285750" indent="-285750">
              <a:buFont typeface="Arial" panose="020B0604020202020204" pitchFamily="34" charset="0"/>
              <a:buChar char="•"/>
            </a:pPr>
            <a:r>
              <a:rPr lang="fi-FI" sz="2400" dirty="0"/>
              <a:t>English</a:t>
            </a:r>
          </a:p>
          <a:p>
            <a:pPr marL="285750" indent="-285750">
              <a:buFont typeface="Arial" panose="020B0604020202020204" pitchFamily="34" charset="0"/>
              <a:buChar char="•"/>
            </a:pPr>
            <a:r>
              <a:rPr lang="fi-FI" sz="2400" dirty="0" err="1"/>
              <a:t>Swedish</a:t>
            </a:r>
            <a:endParaRPr lang="fi-FI" sz="2400" dirty="0"/>
          </a:p>
          <a:p>
            <a:pPr marL="285750" indent="-285750">
              <a:buFont typeface="Arial" panose="020B0604020202020204" pitchFamily="34" charset="0"/>
              <a:buChar char="•"/>
            </a:pPr>
            <a:r>
              <a:rPr lang="fi-FI" sz="2400" dirty="0" err="1"/>
              <a:t>Ukrainian</a:t>
            </a:r>
            <a:endParaRPr lang="fi-FI" sz="2400" dirty="0"/>
          </a:p>
          <a:p>
            <a:pPr marL="285750" indent="-285750">
              <a:buFont typeface="Arial" panose="020B0604020202020204" pitchFamily="34" charset="0"/>
              <a:buChar char="•"/>
            </a:pPr>
            <a:r>
              <a:rPr lang="fi-FI" sz="2400" dirty="0" err="1"/>
              <a:t>Hungarian</a:t>
            </a:r>
            <a:endParaRPr lang="fi-FI" sz="2400" dirty="0"/>
          </a:p>
          <a:p>
            <a:pPr marL="285750" indent="-285750">
              <a:buFont typeface="Arial" panose="020B0604020202020204" pitchFamily="34" charset="0"/>
              <a:buChar char="•"/>
            </a:pPr>
            <a:r>
              <a:rPr lang="fi-FI" sz="2400" dirty="0" err="1"/>
              <a:t>German</a:t>
            </a:r>
            <a:endParaRPr lang="fi-FI" sz="2400" dirty="0"/>
          </a:p>
          <a:p>
            <a:pPr marL="285750" indent="-285750">
              <a:buFont typeface="Arial" panose="020B0604020202020204" pitchFamily="34" charset="0"/>
              <a:buChar char="•"/>
            </a:pPr>
            <a:r>
              <a:rPr lang="fi-FI" sz="2400" dirty="0" err="1"/>
              <a:t>Dutch</a:t>
            </a:r>
            <a:endParaRPr lang="fi-FI" sz="2400" dirty="0"/>
          </a:p>
          <a:p>
            <a:pPr marL="285750" indent="-285750">
              <a:buFont typeface="Arial" panose="020B0604020202020204" pitchFamily="34" charset="0"/>
              <a:buChar char="•"/>
            </a:pPr>
            <a:r>
              <a:rPr lang="fi-FI" sz="2400" dirty="0" err="1"/>
              <a:t>Turkish</a:t>
            </a:r>
            <a:r>
              <a:rPr lang="fi-FI" sz="2400" dirty="0"/>
              <a:t> (in </a:t>
            </a:r>
            <a:r>
              <a:rPr lang="fi-FI" sz="2400" dirty="0" err="1"/>
              <a:t>progress</a:t>
            </a:r>
            <a:r>
              <a:rPr lang="fi-FI" sz="2400" dirty="0"/>
              <a:t>)</a:t>
            </a:r>
          </a:p>
          <a:p>
            <a:pPr marL="285750" indent="-285750">
              <a:buFont typeface="Arial" panose="020B0604020202020204" pitchFamily="34" charset="0"/>
              <a:buChar char="•"/>
            </a:pPr>
            <a:r>
              <a:rPr lang="fi-FI" sz="2400" dirty="0" err="1">
                <a:highlight>
                  <a:srgbClr val="FFFF00"/>
                </a:highlight>
              </a:rPr>
              <a:t>Your</a:t>
            </a:r>
            <a:r>
              <a:rPr lang="fi-FI" sz="2400" dirty="0">
                <a:highlight>
                  <a:srgbClr val="FFFF00"/>
                </a:highlight>
              </a:rPr>
              <a:t> </a:t>
            </a:r>
            <a:r>
              <a:rPr lang="fi-FI" sz="2400" dirty="0" err="1">
                <a:highlight>
                  <a:srgbClr val="FFFF00"/>
                </a:highlight>
              </a:rPr>
              <a:t>language</a:t>
            </a:r>
            <a:r>
              <a:rPr lang="fi-FI" sz="2400" dirty="0">
                <a:highlight>
                  <a:srgbClr val="FFFF00"/>
                </a:highlight>
              </a:rPr>
              <a:t>? </a:t>
            </a:r>
            <a:r>
              <a:rPr lang="fi-FI" sz="2400" dirty="0">
                <a:highlight>
                  <a:srgbClr val="FFFF00"/>
                </a:highlight>
                <a:sym typeface="Wingdings" panose="05000000000000000000" pitchFamily="2" charset="2"/>
              </a:rPr>
              <a:t></a:t>
            </a:r>
            <a:endParaRPr lang="fi-FI" sz="2400" dirty="0">
              <a:highlight>
                <a:srgbClr val="FFFF00"/>
              </a:highlight>
            </a:endParaRPr>
          </a:p>
          <a:p>
            <a:endParaRPr lang="fi-FI" dirty="0"/>
          </a:p>
        </p:txBody>
      </p:sp>
      <p:pic>
        <p:nvPicPr>
          <p:cNvPr id="10" name="Kuva 9">
            <a:extLst>
              <a:ext uri="{FF2B5EF4-FFF2-40B4-BE49-F238E27FC236}">
                <a16:creationId xmlns:a16="http://schemas.microsoft.com/office/drawing/2014/main" id="{5384B7FA-17C9-41A8-A6D7-10EBA85370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14342" y="724513"/>
            <a:ext cx="3955358" cy="5695876"/>
          </a:xfrm>
          <a:prstGeom prst="rect">
            <a:avLst/>
          </a:prstGeom>
        </p:spPr>
      </p:pic>
    </p:spTree>
    <p:custDataLst>
      <p:tags r:id="rId1"/>
    </p:custDataLst>
    <p:extLst>
      <p:ext uri="{BB962C8B-B14F-4D97-AF65-F5344CB8AC3E}">
        <p14:creationId xmlns:p14="http://schemas.microsoft.com/office/powerpoint/2010/main" val="2962407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D3F53A-CAB3-4B78-8DFF-BF5543A0B9A3}"/>
              </a:ext>
            </a:extLst>
          </p:cNvPr>
          <p:cNvSpPr>
            <a:spLocks noGrp="1"/>
          </p:cNvSpPr>
          <p:nvPr>
            <p:ph type="title"/>
          </p:nvPr>
        </p:nvSpPr>
        <p:spPr>
          <a:xfrm>
            <a:off x="377190" y="274894"/>
            <a:ext cx="8034030" cy="720080"/>
          </a:xfrm>
        </p:spPr>
        <p:txBody>
          <a:bodyPr/>
          <a:lstStyle/>
          <a:p>
            <a:r>
              <a:rPr lang="fi-FI" dirty="0" err="1"/>
              <a:t>We</a:t>
            </a:r>
            <a:r>
              <a:rPr lang="fi-FI" dirty="0"/>
              <a:t> </a:t>
            </a:r>
            <a:r>
              <a:rPr lang="fi-FI" dirty="0" err="1"/>
              <a:t>all</a:t>
            </a:r>
            <a:r>
              <a:rPr lang="fi-FI" dirty="0"/>
              <a:t> </a:t>
            </a:r>
            <a:r>
              <a:rPr lang="fi-FI" dirty="0" err="1"/>
              <a:t>need</a:t>
            </a:r>
            <a:r>
              <a:rPr lang="fi-FI" dirty="0"/>
              <a:t> </a:t>
            </a:r>
            <a:r>
              <a:rPr lang="fi-FI" dirty="0" err="1"/>
              <a:t>coping</a:t>
            </a:r>
            <a:r>
              <a:rPr lang="fi-FI" dirty="0"/>
              <a:t> </a:t>
            </a:r>
            <a:r>
              <a:rPr lang="fi-FI" dirty="0" err="1"/>
              <a:t>skills</a:t>
            </a:r>
            <a:endParaRPr lang="fi-FI" dirty="0"/>
          </a:p>
        </p:txBody>
      </p:sp>
      <p:sp>
        <p:nvSpPr>
          <p:cNvPr id="4" name="Päivämäärän paikkamerkki 3">
            <a:extLst>
              <a:ext uri="{FF2B5EF4-FFF2-40B4-BE49-F238E27FC236}">
                <a16:creationId xmlns:a16="http://schemas.microsoft.com/office/drawing/2014/main" id="{9BDE8377-E278-46C0-BA9D-0124A224B3ED}"/>
              </a:ext>
            </a:extLst>
          </p:cNvPr>
          <p:cNvSpPr>
            <a:spLocks noGrp="1"/>
          </p:cNvSpPr>
          <p:nvPr>
            <p:ph type="dt" sz="half" idx="10"/>
          </p:nvPr>
        </p:nvSpPr>
        <p:spPr/>
        <p:txBody>
          <a:bodyPr/>
          <a:lstStyle/>
          <a:p>
            <a:fld id="{65C636E2-698F-47E2-8421-3C7C3D6C8957}" type="datetime1">
              <a:rPr lang="fi-FI" smtClean="0"/>
              <a:pPr/>
              <a:t>22.9.2022</a:t>
            </a:fld>
            <a:endParaRPr lang="fi-FI"/>
          </a:p>
        </p:txBody>
      </p:sp>
      <p:sp>
        <p:nvSpPr>
          <p:cNvPr id="5" name="Alatunnisteen paikkamerkki 4">
            <a:extLst>
              <a:ext uri="{FF2B5EF4-FFF2-40B4-BE49-F238E27FC236}">
                <a16:creationId xmlns:a16="http://schemas.microsoft.com/office/drawing/2014/main" id="{DDEBFA69-90C0-4DFD-9667-BBBF38E49766}"/>
              </a:ext>
            </a:extLst>
          </p:cNvPr>
          <p:cNvSpPr>
            <a:spLocks noGrp="1"/>
          </p:cNvSpPr>
          <p:nvPr>
            <p:ph type="ftr" sz="quarter" idx="11"/>
          </p:nvPr>
        </p:nvSpPr>
        <p:spPr/>
        <p:txBody>
          <a:bodyPr/>
          <a:lstStyle/>
          <a:p>
            <a:r>
              <a:rPr lang="fi-FI"/>
              <a:t>mielenterveysseura.fi</a:t>
            </a:r>
          </a:p>
        </p:txBody>
      </p:sp>
      <p:sp>
        <p:nvSpPr>
          <p:cNvPr id="6" name="Dian numeron paikkamerkki 5">
            <a:extLst>
              <a:ext uri="{FF2B5EF4-FFF2-40B4-BE49-F238E27FC236}">
                <a16:creationId xmlns:a16="http://schemas.microsoft.com/office/drawing/2014/main" id="{79E528BC-E6B9-407E-9885-C23C44ADC38D}"/>
              </a:ext>
            </a:extLst>
          </p:cNvPr>
          <p:cNvSpPr>
            <a:spLocks noGrp="1"/>
          </p:cNvSpPr>
          <p:nvPr>
            <p:ph type="sldNum" sz="quarter" idx="12"/>
          </p:nvPr>
        </p:nvSpPr>
        <p:spPr/>
        <p:txBody>
          <a:bodyPr/>
          <a:lstStyle/>
          <a:p>
            <a:fld id="{29F13F21-89A0-4E12-8E58-753F65C13159}" type="slidenum">
              <a:rPr lang="fi-FI" smtClean="0"/>
              <a:pPr/>
              <a:t>29</a:t>
            </a:fld>
            <a:endParaRPr lang="fi-FI"/>
          </a:p>
        </p:txBody>
      </p:sp>
      <p:pic>
        <p:nvPicPr>
          <p:cNvPr id="8" name="Kuva 7">
            <a:extLst>
              <a:ext uri="{FF2B5EF4-FFF2-40B4-BE49-F238E27FC236}">
                <a16:creationId xmlns:a16="http://schemas.microsoft.com/office/drawing/2014/main" id="{2E812CA0-7B31-45EB-8517-A36A03879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3066" y="97015"/>
            <a:ext cx="3848266" cy="5546085"/>
          </a:xfrm>
          <a:prstGeom prst="rect">
            <a:avLst/>
          </a:prstGeom>
        </p:spPr>
      </p:pic>
      <p:pic>
        <p:nvPicPr>
          <p:cNvPr id="10" name="Kuva 9">
            <a:extLst>
              <a:ext uri="{FF2B5EF4-FFF2-40B4-BE49-F238E27FC236}">
                <a16:creationId xmlns:a16="http://schemas.microsoft.com/office/drawing/2014/main" id="{F7CF7EF7-E147-4F4F-AB2B-0C54EA767A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1453" y="903188"/>
            <a:ext cx="3849879" cy="5548411"/>
          </a:xfrm>
          <a:prstGeom prst="rect">
            <a:avLst/>
          </a:prstGeom>
        </p:spPr>
      </p:pic>
      <p:pic>
        <p:nvPicPr>
          <p:cNvPr id="9" name="Kuva 8">
            <a:extLst>
              <a:ext uri="{FF2B5EF4-FFF2-40B4-BE49-F238E27FC236}">
                <a16:creationId xmlns:a16="http://schemas.microsoft.com/office/drawing/2014/main" id="{3BFA5D4C-0077-45ED-8E23-43C3243B80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40548" y="903188"/>
            <a:ext cx="3815467" cy="5546085"/>
          </a:xfrm>
          <a:prstGeom prst="rect">
            <a:avLst/>
          </a:prstGeom>
        </p:spPr>
      </p:pic>
      <p:sp>
        <p:nvSpPr>
          <p:cNvPr id="3" name="Tekstiruutu 2">
            <a:extLst>
              <a:ext uri="{FF2B5EF4-FFF2-40B4-BE49-F238E27FC236}">
                <a16:creationId xmlns:a16="http://schemas.microsoft.com/office/drawing/2014/main" id="{52033B1D-61CD-44F3-8835-038A4DA429FF}"/>
              </a:ext>
            </a:extLst>
          </p:cNvPr>
          <p:cNvSpPr txBox="1"/>
          <p:nvPr/>
        </p:nvSpPr>
        <p:spPr>
          <a:xfrm>
            <a:off x="609600" y="1805940"/>
            <a:ext cx="3101352" cy="3231654"/>
          </a:xfrm>
          <a:prstGeom prst="rect">
            <a:avLst/>
          </a:prstGeom>
          <a:noFill/>
        </p:spPr>
        <p:txBody>
          <a:bodyPr wrap="square" rtlCol="0">
            <a:spAutoFit/>
          </a:bodyPr>
          <a:lstStyle/>
          <a:p>
            <a:r>
              <a:rPr lang="fi-FI" sz="2400" dirty="0"/>
              <a:t>A </a:t>
            </a:r>
            <a:r>
              <a:rPr lang="fi-FI" sz="2400" dirty="0" err="1"/>
              <a:t>tool</a:t>
            </a:r>
            <a:r>
              <a:rPr lang="fi-FI" sz="2400" dirty="0"/>
              <a:t> to </a:t>
            </a:r>
            <a:r>
              <a:rPr lang="fi-FI" sz="2400" dirty="0" err="1"/>
              <a:t>discuss</a:t>
            </a:r>
            <a:r>
              <a:rPr lang="fi-FI" sz="2400" dirty="0"/>
              <a:t> </a:t>
            </a:r>
            <a:r>
              <a:rPr lang="fi-FI" sz="2400" dirty="0" err="1"/>
              <a:t>about</a:t>
            </a:r>
            <a:r>
              <a:rPr lang="fi-FI" sz="2400" dirty="0"/>
              <a:t> </a:t>
            </a:r>
            <a:r>
              <a:rPr lang="fi-FI" sz="2400" dirty="0" err="1"/>
              <a:t>crisis</a:t>
            </a:r>
            <a:r>
              <a:rPr lang="fi-FI" sz="2400" dirty="0"/>
              <a:t> and </a:t>
            </a:r>
            <a:r>
              <a:rPr lang="fi-FI" sz="2400" dirty="0" err="1"/>
              <a:t>different</a:t>
            </a:r>
            <a:r>
              <a:rPr lang="fi-FI" sz="2400" dirty="0"/>
              <a:t> </a:t>
            </a:r>
            <a:r>
              <a:rPr lang="fi-FI" sz="2400" dirty="0" err="1"/>
              <a:t>ways</a:t>
            </a:r>
            <a:r>
              <a:rPr lang="fi-FI" sz="2400" dirty="0"/>
              <a:t> </a:t>
            </a:r>
            <a:r>
              <a:rPr lang="fi-FI" sz="2400" dirty="0" err="1"/>
              <a:t>we</a:t>
            </a:r>
            <a:r>
              <a:rPr lang="fi-FI" sz="2400" dirty="0"/>
              <a:t> </a:t>
            </a:r>
            <a:r>
              <a:rPr lang="fi-FI" sz="2400" dirty="0" err="1"/>
              <a:t>deal</a:t>
            </a:r>
            <a:r>
              <a:rPr lang="fi-FI" sz="2400" dirty="0"/>
              <a:t> </a:t>
            </a:r>
            <a:r>
              <a:rPr lang="fi-FI" sz="2400" dirty="0" err="1"/>
              <a:t>with</a:t>
            </a:r>
            <a:r>
              <a:rPr lang="fi-FI" sz="2400" dirty="0"/>
              <a:t> </a:t>
            </a:r>
            <a:r>
              <a:rPr lang="fi-FI" sz="2400" dirty="0" err="1"/>
              <a:t>them</a:t>
            </a:r>
            <a:r>
              <a:rPr lang="fi-FI" sz="2400" dirty="0"/>
              <a:t>. </a:t>
            </a:r>
          </a:p>
          <a:p>
            <a:endParaRPr lang="fi-FI" sz="2400" dirty="0"/>
          </a:p>
          <a:p>
            <a:r>
              <a:rPr lang="fi-FI" sz="2400" dirty="0" err="1"/>
              <a:t>What</a:t>
            </a:r>
            <a:r>
              <a:rPr lang="fi-FI" sz="2400" dirty="0"/>
              <a:t> </a:t>
            </a:r>
            <a:r>
              <a:rPr lang="fi-FI" sz="2400" dirty="0" err="1"/>
              <a:t>are</a:t>
            </a:r>
            <a:r>
              <a:rPr lang="fi-FI" sz="2400" dirty="0"/>
              <a:t> </a:t>
            </a:r>
            <a:r>
              <a:rPr lang="fi-FI" sz="2400" dirty="0" err="1"/>
              <a:t>your</a:t>
            </a:r>
            <a:r>
              <a:rPr lang="fi-FI" sz="2400" dirty="0"/>
              <a:t> </a:t>
            </a:r>
            <a:r>
              <a:rPr lang="fi-FI" sz="2400" dirty="0" err="1"/>
              <a:t>coping</a:t>
            </a:r>
            <a:r>
              <a:rPr lang="fi-FI" sz="2400" dirty="0"/>
              <a:t> </a:t>
            </a:r>
            <a:r>
              <a:rPr lang="fi-FI" sz="2400" dirty="0" err="1"/>
              <a:t>skills</a:t>
            </a:r>
            <a:r>
              <a:rPr lang="fi-FI" sz="2400" dirty="0"/>
              <a:t>?</a:t>
            </a:r>
          </a:p>
          <a:p>
            <a:endParaRPr lang="fi-FI" dirty="0"/>
          </a:p>
          <a:p>
            <a:endParaRPr lang="fi-FI" dirty="0"/>
          </a:p>
        </p:txBody>
      </p:sp>
    </p:spTree>
    <p:custDataLst>
      <p:tags r:id="rId1"/>
    </p:custDataLst>
    <p:extLst>
      <p:ext uri="{BB962C8B-B14F-4D97-AF65-F5344CB8AC3E}">
        <p14:creationId xmlns:p14="http://schemas.microsoft.com/office/powerpoint/2010/main" val="2113642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048EB590-4165-44F3-9BE6-AAB7B84BEA0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0A3693-5CB6-4B45-8859-D19B56E87773}" type="slidenum">
              <a:rPr kumimoji="0" lang="en-FI"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FI"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Otsikko 3">
            <a:extLst>
              <a:ext uri="{FF2B5EF4-FFF2-40B4-BE49-F238E27FC236}">
                <a16:creationId xmlns:a16="http://schemas.microsoft.com/office/drawing/2014/main" id="{AA1AFB08-8E95-4EEB-A570-DEE17D9DBA27}"/>
              </a:ext>
            </a:extLst>
          </p:cNvPr>
          <p:cNvSpPr txBox="1">
            <a:spLocks noGrp="1"/>
          </p:cNvSpPr>
          <p:nvPr>
            <p:ph type="ctrTitle"/>
          </p:nvPr>
        </p:nvSpPr>
        <p:spPr>
          <a:xfrm>
            <a:off x="3307976" y="1613647"/>
            <a:ext cx="8223624" cy="2917722"/>
          </a:xfrm>
          <a:prstGeom prst="rect">
            <a:avLst/>
          </a:prstGeom>
          <a:noFill/>
        </p:spPr>
        <p:txBody>
          <a:bodyPr wrap="square" lIns="91440" tIns="45720" rIns="91440" bIns="45720" rtlCol="0" anchor="t">
            <a:spAutoFit/>
          </a:bodyPr>
          <a:lstStyle/>
          <a:p>
            <a:pPr algn="l" rtl="0"/>
            <a:r>
              <a:rPr lang="en" sz="3200" i="1" u="none" baseline="0" dirty="0">
                <a:solidFill>
                  <a:schemeClr val="bg2"/>
                </a:solidFill>
                <a:latin typeface="Georgia" panose="02040502050405020303" pitchFamily="18" charset="0"/>
              </a:rPr>
              <a:t>OUR MISSION: </a:t>
            </a:r>
            <a:br>
              <a:rPr lang="en" sz="3200" b="0" i="1" u="none" baseline="0" dirty="0">
                <a:solidFill>
                  <a:schemeClr val="bg2"/>
                </a:solidFill>
              </a:rPr>
            </a:br>
            <a:br>
              <a:rPr lang="en" sz="3200" b="0" i="1" u="none" baseline="0" dirty="0">
                <a:solidFill>
                  <a:schemeClr val="bg2"/>
                </a:solidFill>
              </a:rPr>
            </a:br>
            <a:r>
              <a:rPr lang="en" sz="2800" i="1" u="none" baseline="0" dirty="0">
                <a:solidFill>
                  <a:schemeClr val="bg2"/>
                </a:solidFill>
              </a:rPr>
              <a:t>is to increase every adult’s understanding that they </a:t>
            </a:r>
            <a:r>
              <a:rPr lang="en" sz="2800" dirty="0">
                <a:solidFill>
                  <a:schemeClr val="bg2"/>
                </a:solidFill>
              </a:rPr>
              <a:t>have the power to </a:t>
            </a:r>
            <a:r>
              <a:rPr lang="en" sz="2800" i="1" dirty="0">
                <a:solidFill>
                  <a:schemeClr val="bg2"/>
                </a:solidFill>
              </a:rPr>
              <a:t>positively impact on mental health of every child and young person every day </a:t>
            </a:r>
            <a:r>
              <a:rPr lang="en" sz="2800" i="1" u="none" baseline="0" dirty="0">
                <a:solidFill>
                  <a:schemeClr val="bg2"/>
                </a:solidFill>
              </a:rPr>
              <a:t>and we should</a:t>
            </a:r>
            <a:r>
              <a:rPr lang="en" sz="2800" i="1" u="none" dirty="0">
                <a:solidFill>
                  <a:schemeClr val="bg2"/>
                </a:solidFill>
              </a:rPr>
              <a:t> </a:t>
            </a:r>
            <a:r>
              <a:rPr lang="en" sz="2800" i="1" u="none" baseline="0" dirty="0">
                <a:solidFill>
                  <a:schemeClr val="bg2"/>
                </a:solidFill>
              </a:rPr>
              <a:t>build safe environments where mental well-being is supported and taught.</a:t>
            </a:r>
            <a:endParaRPr lang="en" sz="3200" i="1" u="none" baseline="0" dirty="0">
              <a:solidFill>
                <a:schemeClr val="bg2"/>
              </a:solidFill>
            </a:endParaRPr>
          </a:p>
        </p:txBody>
      </p:sp>
    </p:spTree>
    <p:custDataLst>
      <p:tags r:id="rId1"/>
    </p:custDataLst>
    <p:extLst>
      <p:ext uri="{BB962C8B-B14F-4D97-AF65-F5344CB8AC3E}">
        <p14:creationId xmlns:p14="http://schemas.microsoft.com/office/powerpoint/2010/main" val="2567884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845F-C85B-4B48-942C-EC38F647FB93}"/>
              </a:ext>
            </a:extLst>
          </p:cNvPr>
          <p:cNvSpPr>
            <a:spLocks noGrp="1"/>
          </p:cNvSpPr>
          <p:nvPr>
            <p:ph type="title"/>
          </p:nvPr>
        </p:nvSpPr>
        <p:spPr>
          <a:xfrm>
            <a:off x="992777" y="616845"/>
            <a:ext cx="10206445" cy="999217"/>
          </a:xfrm>
        </p:spPr>
        <p:txBody>
          <a:bodyPr>
            <a:normAutofit/>
          </a:bodyPr>
          <a:lstStyle/>
          <a:p>
            <a:r>
              <a:rPr lang="fi-FI" dirty="0" err="1">
                <a:solidFill>
                  <a:schemeClr val="accent2"/>
                </a:solidFill>
              </a:rPr>
              <a:t>Cooperation</a:t>
            </a:r>
            <a:r>
              <a:rPr lang="fi-FI" dirty="0">
                <a:solidFill>
                  <a:schemeClr val="accent2"/>
                </a:solidFill>
              </a:rPr>
              <a:t> </a:t>
            </a:r>
            <a:r>
              <a:rPr lang="fi-FI" dirty="0" err="1">
                <a:solidFill>
                  <a:schemeClr val="accent2"/>
                </a:solidFill>
              </a:rPr>
              <a:t>with</a:t>
            </a:r>
            <a:r>
              <a:rPr lang="fi-FI" dirty="0">
                <a:solidFill>
                  <a:schemeClr val="accent2"/>
                </a:solidFill>
              </a:rPr>
              <a:t> </a:t>
            </a:r>
            <a:r>
              <a:rPr lang="fi-FI" dirty="0" err="1">
                <a:solidFill>
                  <a:schemeClr val="accent2"/>
                </a:solidFill>
              </a:rPr>
              <a:t>youth</a:t>
            </a:r>
            <a:r>
              <a:rPr lang="fi-FI" dirty="0">
                <a:solidFill>
                  <a:schemeClr val="accent2"/>
                </a:solidFill>
              </a:rPr>
              <a:t> </a:t>
            </a:r>
            <a:r>
              <a:rPr lang="fi-FI" dirty="0" err="1">
                <a:solidFill>
                  <a:schemeClr val="accent2"/>
                </a:solidFill>
              </a:rPr>
              <a:t>work</a:t>
            </a:r>
            <a:r>
              <a:rPr lang="fi-FI" dirty="0">
                <a:solidFill>
                  <a:schemeClr val="accent2"/>
                </a:solidFill>
              </a:rPr>
              <a:t> </a:t>
            </a:r>
            <a:r>
              <a:rPr lang="fi-FI" dirty="0" err="1">
                <a:solidFill>
                  <a:schemeClr val="accent2"/>
                </a:solidFill>
              </a:rPr>
              <a:t>education</a:t>
            </a:r>
            <a:endParaRPr lang="en-FI" dirty="0">
              <a:solidFill>
                <a:schemeClr val="accent2"/>
              </a:solidFill>
            </a:endParaRPr>
          </a:p>
        </p:txBody>
      </p:sp>
      <p:sp>
        <p:nvSpPr>
          <p:cNvPr id="3" name="Slide Number Placeholder 2">
            <a:extLst>
              <a:ext uri="{FF2B5EF4-FFF2-40B4-BE49-F238E27FC236}">
                <a16:creationId xmlns:a16="http://schemas.microsoft.com/office/drawing/2014/main" id="{A0214027-7073-6240-85D2-774CF9C0D021}"/>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D0A3693-5CB6-4B45-8859-D19B56E87773}" type="slidenum">
              <a:rPr kumimoji="0" lang="en-FI"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30</a:t>
            </a:fld>
            <a:endParaRPr kumimoji="0" lang="en-FI"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F129B656-1AA2-0341-8571-1CD94F215221}"/>
              </a:ext>
            </a:extLst>
          </p:cNvPr>
          <p:cNvSpPr>
            <a:spLocks noGrp="1"/>
          </p:cNvSpPr>
          <p:nvPr>
            <p:ph type="body" sz="quarter" idx="11"/>
          </p:nvPr>
        </p:nvSpPr>
        <p:spPr/>
        <p:txBody>
          <a:bodyPr>
            <a:normAutofit/>
          </a:bodyPr>
          <a:lstStyle/>
          <a:p>
            <a:pPr marL="285750" indent="-285750"/>
            <a:r>
              <a:rPr lang="fi-FI" sz="4000" dirty="0" err="1">
                <a:latin typeface="Calibri"/>
              </a:rPr>
              <a:t>Trainees</a:t>
            </a:r>
            <a:r>
              <a:rPr lang="fi-FI" sz="4000" dirty="0">
                <a:latin typeface="Calibri"/>
              </a:rPr>
              <a:t> </a:t>
            </a:r>
            <a:r>
              <a:rPr lang="fi-FI" sz="4000" dirty="0" err="1">
                <a:latin typeface="Calibri"/>
              </a:rPr>
              <a:t>working</a:t>
            </a:r>
            <a:r>
              <a:rPr lang="fi-FI" sz="4000" dirty="0">
                <a:latin typeface="Calibri"/>
              </a:rPr>
              <a:t> in MIELI </a:t>
            </a:r>
          </a:p>
          <a:p>
            <a:pPr marL="285750" indent="-285750"/>
            <a:r>
              <a:rPr lang="fi-FI" sz="4000" dirty="0" err="1">
                <a:latin typeface="Calibri"/>
              </a:rPr>
              <a:t>Thesis</a:t>
            </a:r>
            <a:r>
              <a:rPr lang="fi-FI" sz="4000" dirty="0">
                <a:latin typeface="Calibri"/>
              </a:rPr>
              <a:t> </a:t>
            </a:r>
            <a:r>
              <a:rPr lang="fi-FI" sz="4000" dirty="0" err="1">
                <a:latin typeface="Calibri"/>
              </a:rPr>
              <a:t>work</a:t>
            </a:r>
            <a:r>
              <a:rPr lang="fi-FI" sz="4000" dirty="0">
                <a:latin typeface="Calibri"/>
              </a:rPr>
              <a:t> </a:t>
            </a:r>
            <a:r>
              <a:rPr lang="fi-FI" sz="4000" dirty="0" err="1">
                <a:latin typeface="Calibri"/>
              </a:rPr>
              <a:t>various</a:t>
            </a:r>
            <a:r>
              <a:rPr lang="fi-FI" sz="4000" dirty="0">
                <a:latin typeface="Calibri"/>
              </a:rPr>
              <a:t> </a:t>
            </a:r>
            <a:r>
              <a:rPr lang="fi-FI" sz="4000" dirty="0" err="1">
                <a:latin typeface="Calibri"/>
              </a:rPr>
              <a:t>subjects</a:t>
            </a:r>
            <a:endParaRPr lang="fi-FI" sz="4000" dirty="0">
              <a:latin typeface="Calibri"/>
            </a:endParaRPr>
          </a:p>
          <a:p>
            <a:pPr marL="285750" indent="-285750"/>
            <a:r>
              <a:rPr lang="fi-FI" sz="4000" dirty="0" err="1">
                <a:latin typeface="Calibri"/>
              </a:rPr>
              <a:t>Development</a:t>
            </a:r>
            <a:r>
              <a:rPr lang="fi-FI" sz="4000" dirty="0">
                <a:latin typeface="Calibri"/>
              </a:rPr>
              <a:t> </a:t>
            </a:r>
            <a:r>
              <a:rPr lang="fi-FI" sz="4000" dirty="0" err="1">
                <a:latin typeface="Calibri"/>
              </a:rPr>
              <a:t>work</a:t>
            </a:r>
            <a:endParaRPr lang="fi-FI" sz="4000" dirty="0">
              <a:latin typeface="Calibri"/>
            </a:endParaRPr>
          </a:p>
          <a:p>
            <a:pPr marL="827088" lvl="2" indent="-285750"/>
            <a:r>
              <a:rPr lang="fi-FI" sz="3400" dirty="0">
                <a:latin typeface="Calibri"/>
              </a:rPr>
              <a:t>New </a:t>
            </a:r>
            <a:r>
              <a:rPr lang="fi-FI" sz="3400" dirty="0" err="1">
                <a:latin typeface="Calibri"/>
              </a:rPr>
              <a:t>material</a:t>
            </a:r>
            <a:r>
              <a:rPr lang="fi-FI" sz="3400" dirty="0">
                <a:latin typeface="Calibri"/>
              </a:rPr>
              <a:t>; </a:t>
            </a:r>
            <a:r>
              <a:rPr lang="fi-FI" sz="3400" dirty="0" err="1">
                <a:latin typeface="Calibri"/>
              </a:rPr>
              <a:t>board</a:t>
            </a:r>
            <a:r>
              <a:rPr lang="fi-FI" sz="3400" dirty="0">
                <a:latin typeface="Calibri"/>
              </a:rPr>
              <a:t> </a:t>
            </a:r>
            <a:r>
              <a:rPr lang="fi-FI" sz="3400" dirty="0" err="1">
                <a:latin typeface="Calibri"/>
              </a:rPr>
              <a:t>game</a:t>
            </a:r>
            <a:r>
              <a:rPr lang="fi-FI" sz="3400" dirty="0">
                <a:latin typeface="Calibri"/>
              </a:rPr>
              <a:t>, </a:t>
            </a:r>
            <a:r>
              <a:rPr lang="fi-FI" sz="3400" dirty="0" err="1">
                <a:latin typeface="Calibri"/>
              </a:rPr>
              <a:t>strength</a:t>
            </a:r>
            <a:r>
              <a:rPr lang="fi-FI" sz="3400" dirty="0">
                <a:latin typeface="Calibri"/>
              </a:rPr>
              <a:t> </a:t>
            </a:r>
            <a:r>
              <a:rPr lang="fi-FI" sz="3400" dirty="0" err="1">
                <a:latin typeface="Calibri"/>
              </a:rPr>
              <a:t>cards</a:t>
            </a:r>
            <a:endParaRPr lang="fi-FI" sz="3400" dirty="0">
              <a:latin typeface="Calibri"/>
            </a:endParaRPr>
          </a:p>
          <a:p>
            <a:pPr marL="827088" lvl="2" indent="-285750"/>
            <a:r>
              <a:rPr lang="fi-FI" sz="3400" dirty="0">
                <a:latin typeface="Calibri"/>
              </a:rPr>
              <a:t>Training </a:t>
            </a:r>
            <a:r>
              <a:rPr lang="fi-FI" sz="3400" dirty="0" err="1">
                <a:latin typeface="Calibri"/>
              </a:rPr>
              <a:t>young</a:t>
            </a:r>
            <a:r>
              <a:rPr lang="fi-FI" sz="3400" dirty="0">
                <a:latin typeface="Calibri"/>
              </a:rPr>
              <a:t> </a:t>
            </a:r>
            <a:r>
              <a:rPr lang="fi-FI" sz="3400" dirty="0" err="1">
                <a:latin typeface="Calibri"/>
              </a:rPr>
              <a:t>prisoners</a:t>
            </a:r>
            <a:r>
              <a:rPr lang="fi-FI" sz="3400" dirty="0">
                <a:latin typeface="Calibri"/>
              </a:rPr>
              <a:t>; 10 </a:t>
            </a:r>
            <a:r>
              <a:rPr lang="fi-FI" sz="3400" dirty="0" err="1">
                <a:latin typeface="Calibri"/>
              </a:rPr>
              <a:t>week</a:t>
            </a:r>
            <a:r>
              <a:rPr lang="fi-FI" sz="3400" dirty="0">
                <a:latin typeface="Calibri"/>
              </a:rPr>
              <a:t> </a:t>
            </a:r>
            <a:r>
              <a:rPr lang="fi-FI" sz="3400" dirty="0" err="1">
                <a:latin typeface="Calibri"/>
              </a:rPr>
              <a:t>mental</a:t>
            </a:r>
            <a:r>
              <a:rPr lang="fi-FI" sz="3400" dirty="0">
                <a:latin typeface="Calibri"/>
              </a:rPr>
              <a:t> </a:t>
            </a:r>
            <a:r>
              <a:rPr lang="fi-FI" sz="3400" dirty="0" err="1">
                <a:latin typeface="Calibri"/>
              </a:rPr>
              <a:t>health</a:t>
            </a:r>
            <a:r>
              <a:rPr lang="fi-FI" sz="3400" dirty="0">
                <a:latin typeface="Calibri"/>
              </a:rPr>
              <a:t> </a:t>
            </a:r>
            <a:r>
              <a:rPr lang="fi-FI" sz="3400" dirty="0" err="1">
                <a:latin typeface="Calibri"/>
              </a:rPr>
              <a:t>power</a:t>
            </a:r>
            <a:r>
              <a:rPr lang="fi-FI" sz="3400" dirty="0">
                <a:latin typeface="Calibri"/>
              </a:rPr>
              <a:t> </a:t>
            </a:r>
            <a:r>
              <a:rPr lang="fi-FI" sz="3400" dirty="0" err="1">
                <a:latin typeface="Calibri"/>
              </a:rPr>
              <a:t>training</a:t>
            </a:r>
            <a:r>
              <a:rPr lang="fi-FI" sz="3400" dirty="0">
                <a:latin typeface="Calibri"/>
              </a:rPr>
              <a:t> for </a:t>
            </a:r>
            <a:r>
              <a:rPr lang="fi-FI" sz="3400" dirty="0" err="1">
                <a:latin typeface="Calibri"/>
              </a:rPr>
              <a:t>young</a:t>
            </a:r>
            <a:r>
              <a:rPr lang="fi-FI" sz="3400" dirty="0">
                <a:latin typeface="Calibri"/>
              </a:rPr>
              <a:t> </a:t>
            </a:r>
            <a:r>
              <a:rPr lang="fi-FI" sz="3400" dirty="0" err="1">
                <a:latin typeface="Calibri"/>
              </a:rPr>
              <a:t>men</a:t>
            </a:r>
            <a:r>
              <a:rPr lang="fi-FI" sz="3400" dirty="0">
                <a:latin typeface="Calibri"/>
              </a:rPr>
              <a:t> in </a:t>
            </a:r>
            <a:r>
              <a:rPr lang="fi-FI" sz="3400" dirty="0" err="1">
                <a:latin typeface="Calibri"/>
              </a:rPr>
              <a:t>prison</a:t>
            </a:r>
            <a:r>
              <a:rPr lang="fi-FI" sz="3400" dirty="0">
                <a:latin typeface="Calibri"/>
              </a:rPr>
              <a:t>. </a:t>
            </a:r>
          </a:p>
          <a:p>
            <a:pPr marL="285750" indent="-285750"/>
            <a:endParaRPr lang="fi-FI" sz="4000" dirty="0">
              <a:latin typeface="Calibri"/>
            </a:endParaRPr>
          </a:p>
        </p:txBody>
      </p:sp>
    </p:spTree>
    <p:custDataLst>
      <p:tags r:id="rId1"/>
    </p:custDataLst>
    <p:extLst>
      <p:ext uri="{BB962C8B-B14F-4D97-AF65-F5344CB8AC3E}">
        <p14:creationId xmlns:p14="http://schemas.microsoft.com/office/powerpoint/2010/main" val="648403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Päivämäärän paikkamerkki 4">
            <a:extLst>
              <a:ext uri="{FF2B5EF4-FFF2-40B4-BE49-F238E27FC236}">
                <a16:creationId xmlns:a16="http://schemas.microsoft.com/office/drawing/2014/main" id="{6441F414-E784-4715-9958-F71A36AB83E0}"/>
              </a:ext>
            </a:extLst>
          </p:cNvPr>
          <p:cNvSpPr>
            <a:spLocks noGrp="1"/>
          </p:cNvSpPr>
          <p:nvPr>
            <p:ph type="dt" sz="half" idx="10"/>
          </p:nvPr>
        </p:nvSpPr>
        <p:spPr/>
        <p:txBody>
          <a:bodyPr/>
          <a:lstStyle/>
          <a:p>
            <a:pPr>
              <a:defRPr/>
            </a:pPr>
            <a:fld id="{4E2A4D0D-FFCB-4B07-AFD4-1C80C8C80D8C}" type="datetime1">
              <a:rPr lang="fi-FI">
                <a:latin typeface="Calibri"/>
              </a:rPr>
              <a:pPr>
                <a:defRPr/>
              </a:pPr>
              <a:t>22.9.2022</a:t>
            </a:fld>
            <a:endParaRPr lang="fi-FI">
              <a:latin typeface="Calibri"/>
            </a:endParaRPr>
          </a:p>
        </p:txBody>
      </p:sp>
      <p:sp>
        <p:nvSpPr>
          <p:cNvPr id="6" name="Alatunnisteen paikkamerkki 5">
            <a:extLst>
              <a:ext uri="{FF2B5EF4-FFF2-40B4-BE49-F238E27FC236}">
                <a16:creationId xmlns:a16="http://schemas.microsoft.com/office/drawing/2014/main" id="{7FF022E4-0CF9-4254-83E4-AD449E382159}"/>
              </a:ext>
            </a:extLst>
          </p:cNvPr>
          <p:cNvSpPr>
            <a:spLocks noGrp="1"/>
          </p:cNvSpPr>
          <p:nvPr>
            <p:ph type="ftr" sz="quarter" idx="11"/>
          </p:nvPr>
        </p:nvSpPr>
        <p:spPr/>
        <p:txBody>
          <a:bodyPr/>
          <a:lstStyle/>
          <a:p>
            <a:pPr>
              <a:defRPr/>
            </a:pPr>
            <a:r>
              <a:rPr lang="fi-FI">
                <a:latin typeface="Calibri"/>
              </a:rPr>
              <a:t>mielenterveysseura.fi</a:t>
            </a:r>
          </a:p>
        </p:txBody>
      </p:sp>
      <p:sp>
        <p:nvSpPr>
          <p:cNvPr id="7" name="Dian numeron paikkamerkki 6">
            <a:extLst>
              <a:ext uri="{FF2B5EF4-FFF2-40B4-BE49-F238E27FC236}">
                <a16:creationId xmlns:a16="http://schemas.microsoft.com/office/drawing/2014/main" id="{3D150046-B9A5-4A9C-B9C7-0DE6E7C29A21}"/>
              </a:ext>
            </a:extLst>
          </p:cNvPr>
          <p:cNvSpPr>
            <a:spLocks noGrp="1"/>
          </p:cNvSpPr>
          <p:nvPr>
            <p:ph type="sldNum" sz="quarter" idx="12"/>
          </p:nvPr>
        </p:nvSpPr>
        <p:spPr/>
        <p:txBody>
          <a:bodyPr/>
          <a:lstStyle/>
          <a:p>
            <a:pPr>
              <a:defRPr/>
            </a:pPr>
            <a:fld id="{29F13F21-89A0-4E12-8E58-753F65C13159}" type="slidenum">
              <a:rPr lang="fi-FI">
                <a:latin typeface="Calibri"/>
              </a:rPr>
              <a:pPr>
                <a:defRPr/>
              </a:pPr>
              <a:t>31</a:t>
            </a:fld>
            <a:endParaRPr lang="fi-FI">
              <a:latin typeface="Calibri"/>
            </a:endParaRPr>
          </a:p>
        </p:txBody>
      </p:sp>
      <p:sp>
        <p:nvSpPr>
          <p:cNvPr id="13" name="Tekstiruutu 12">
            <a:extLst>
              <a:ext uri="{FF2B5EF4-FFF2-40B4-BE49-F238E27FC236}">
                <a16:creationId xmlns:a16="http://schemas.microsoft.com/office/drawing/2014/main" id="{06457CBB-FC32-43E9-BFB5-5504860BBC5B}"/>
              </a:ext>
            </a:extLst>
          </p:cNvPr>
          <p:cNvSpPr txBox="1"/>
          <p:nvPr/>
        </p:nvSpPr>
        <p:spPr>
          <a:xfrm>
            <a:off x="1288570" y="1072216"/>
            <a:ext cx="4540730" cy="4801314"/>
          </a:xfrm>
          <a:prstGeom prst="rect">
            <a:avLst/>
          </a:prstGeom>
          <a:noFill/>
        </p:spPr>
        <p:txBody>
          <a:bodyPr wrap="square" rtlCol="0">
            <a:spAutoFit/>
          </a:bodyPr>
          <a:lstStyle/>
          <a:p>
            <a:pPr>
              <a:defRPr/>
            </a:pPr>
            <a:r>
              <a:rPr lang="fi-FI" dirty="0">
                <a:solidFill>
                  <a:prstClr val="black"/>
                </a:solidFill>
                <a:latin typeface="Calibri"/>
              </a:rPr>
              <a:t>How </a:t>
            </a:r>
            <a:r>
              <a:rPr lang="fi-FI" dirty="0" err="1">
                <a:solidFill>
                  <a:prstClr val="black"/>
                </a:solidFill>
                <a:latin typeface="Calibri"/>
              </a:rPr>
              <a:t>do</a:t>
            </a:r>
            <a:r>
              <a:rPr lang="fi-FI" dirty="0">
                <a:solidFill>
                  <a:prstClr val="black"/>
                </a:solidFill>
                <a:latin typeface="Calibri"/>
              </a:rPr>
              <a:t> </a:t>
            </a:r>
            <a:r>
              <a:rPr lang="fi-FI" dirty="0" err="1">
                <a:solidFill>
                  <a:prstClr val="black"/>
                </a:solidFill>
                <a:latin typeface="Calibri"/>
              </a:rPr>
              <a:t>everyday</a:t>
            </a:r>
            <a:r>
              <a:rPr lang="fi-FI" dirty="0">
                <a:solidFill>
                  <a:prstClr val="black"/>
                </a:solidFill>
                <a:latin typeface="Calibri"/>
              </a:rPr>
              <a:t> </a:t>
            </a:r>
            <a:r>
              <a:rPr lang="fi-FI" dirty="0" err="1">
                <a:solidFill>
                  <a:prstClr val="black"/>
                </a:solidFill>
                <a:latin typeface="Calibri"/>
              </a:rPr>
              <a:t>choices</a:t>
            </a:r>
            <a:r>
              <a:rPr lang="fi-FI" dirty="0">
                <a:solidFill>
                  <a:prstClr val="black"/>
                </a:solidFill>
                <a:latin typeface="Calibri"/>
              </a:rPr>
              <a:t> and </a:t>
            </a:r>
            <a:r>
              <a:rPr lang="fi-FI" dirty="0" err="1">
                <a:solidFill>
                  <a:prstClr val="black"/>
                </a:solidFill>
                <a:latin typeface="Calibri"/>
              </a:rPr>
              <a:t>habbits</a:t>
            </a:r>
            <a:r>
              <a:rPr lang="fi-FI" dirty="0">
                <a:solidFill>
                  <a:prstClr val="black"/>
                </a:solidFill>
                <a:latin typeface="Calibri"/>
              </a:rPr>
              <a:t> </a:t>
            </a:r>
            <a:r>
              <a:rPr lang="fi-FI" dirty="0" err="1">
                <a:solidFill>
                  <a:prstClr val="black"/>
                </a:solidFill>
                <a:latin typeface="Calibri"/>
              </a:rPr>
              <a:t>affect</a:t>
            </a:r>
            <a:r>
              <a:rPr lang="fi-FI" dirty="0">
                <a:solidFill>
                  <a:prstClr val="black"/>
                </a:solidFill>
                <a:latin typeface="Calibri"/>
              </a:rPr>
              <a:t> </a:t>
            </a:r>
            <a:r>
              <a:rPr lang="fi-FI" dirty="0" err="1">
                <a:solidFill>
                  <a:prstClr val="black"/>
                </a:solidFill>
                <a:latin typeface="Calibri"/>
              </a:rPr>
              <a:t>your</a:t>
            </a:r>
            <a:r>
              <a:rPr lang="fi-FI" dirty="0">
                <a:solidFill>
                  <a:prstClr val="black"/>
                </a:solidFill>
                <a:latin typeface="Calibri"/>
              </a:rPr>
              <a:t> </a:t>
            </a:r>
            <a:r>
              <a:rPr lang="fi-FI" dirty="0" err="1">
                <a:solidFill>
                  <a:prstClr val="black"/>
                </a:solidFill>
                <a:latin typeface="Calibri"/>
              </a:rPr>
              <a:t>mental</a:t>
            </a:r>
            <a:r>
              <a:rPr lang="fi-FI" dirty="0">
                <a:solidFill>
                  <a:prstClr val="black"/>
                </a:solidFill>
                <a:latin typeface="Calibri"/>
              </a:rPr>
              <a:t> </a:t>
            </a:r>
            <a:r>
              <a:rPr lang="fi-FI" dirty="0" err="1">
                <a:solidFill>
                  <a:prstClr val="black"/>
                </a:solidFill>
                <a:latin typeface="Calibri"/>
              </a:rPr>
              <a:t>health</a:t>
            </a:r>
            <a:r>
              <a:rPr lang="fi-FI" dirty="0">
                <a:solidFill>
                  <a:prstClr val="black"/>
                </a:solidFill>
                <a:latin typeface="Calibri"/>
              </a:rPr>
              <a:t>? </a:t>
            </a:r>
          </a:p>
          <a:p>
            <a:pPr>
              <a:defRPr/>
            </a:pPr>
            <a:endParaRPr lang="fi-FI" dirty="0">
              <a:solidFill>
                <a:prstClr val="black"/>
              </a:solidFill>
              <a:latin typeface="Calibri"/>
            </a:endParaRPr>
          </a:p>
          <a:p>
            <a:pPr marL="285750" indent="-285750">
              <a:buFont typeface="Arial" panose="020B0604020202020204" pitchFamily="34" charset="0"/>
              <a:buChar char="•"/>
              <a:defRPr/>
            </a:pPr>
            <a:r>
              <a:rPr lang="fi-FI" dirty="0" err="1">
                <a:solidFill>
                  <a:prstClr val="black"/>
                </a:solidFill>
                <a:latin typeface="Calibri"/>
              </a:rPr>
              <a:t>Sleep</a:t>
            </a:r>
            <a:r>
              <a:rPr lang="fi-FI" dirty="0">
                <a:solidFill>
                  <a:prstClr val="black"/>
                </a:solidFill>
                <a:latin typeface="Calibri"/>
              </a:rPr>
              <a:t> and </a:t>
            </a:r>
            <a:r>
              <a:rPr lang="fi-FI" dirty="0" err="1">
                <a:solidFill>
                  <a:prstClr val="black"/>
                </a:solidFill>
                <a:latin typeface="Calibri"/>
              </a:rPr>
              <a:t>rest</a:t>
            </a:r>
            <a:endParaRPr lang="fi-FI" dirty="0">
              <a:solidFill>
                <a:prstClr val="black"/>
              </a:solidFill>
              <a:latin typeface="Calibri"/>
            </a:endParaRPr>
          </a:p>
          <a:p>
            <a:pPr marL="285750" indent="-285750">
              <a:buFont typeface="Arial" panose="020B0604020202020204" pitchFamily="34" charset="0"/>
              <a:buChar char="•"/>
              <a:defRPr/>
            </a:pPr>
            <a:r>
              <a:rPr lang="fi-FI" dirty="0">
                <a:solidFill>
                  <a:prstClr val="black"/>
                </a:solidFill>
                <a:latin typeface="Calibri"/>
              </a:rPr>
              <a:t>Food and </a:t>
            </a:r>
            <a:r>
              <a:rPr lang="fi-FI" dirty="0" err="1">
                <a:solidFill>
                  <a:prstClr val="black"/>
                </a:solidFill>
                <a:latin typeface="Calibri"/>
              </a:rPr>
              <a:t>eating</a:t>
            </a:r>
            <a:r>
              <a:rPr lang="fi-FI" dirty="0">
                <a:solidFill>
                  <a:prstClr val="black"/>
                </a:solidFill>
                <a:latin typeface="Calibri"/>
              </a:rPr>
              <a:t> </a:t>
            </a:r>
            <a:r>
              <a:rPr lang="fi-FI" dirty="0" err="1">
                <a:solidFill>
                  <a:prstClr val="black"/>
                </a:solidFill>
                <a:latin typeface="Calibri"/>
              </a:rPr>
              <a:t>habits</a:t>
            </a:r>
            <a:endParaRPr lang="fi-FI" dirty="0">
              <a:solidFill>
                <a:prstClr val="black"/>
              </a:solidFill>
              <a:latin typeface="Calibri"/>
            </a:endParaRPr>
          </a:p>
          <a:p>
            <a:pPr marL="285750" indent="-285750">
              <a:buFont typeface="Arial" panose="020B0604020202020204" pitchFamily="34" charset="0"/>
              <a:buChar char="•"/>
              <a:defRPr/>
            </a:pPr>
            <a:r>
              <a:rPr lang="fi-FI" dirty="0" err="1">
                <a:solidFill>
                  <a:prstClr val="black"/>
                </a:solidFill>
                <a:latin typeface="Calibri"/>
              </a:rPr>
              <a:t>Relationships</a:t>
            </a:r>
            <a:r>
              <a:rPr lang="fi-FI" dirty="0">
                <a:solidFill>
                  <a:prstClr val="black"/>
                </a:solidFill>
                <a:latin typeface="Calibri"/>
              </a:rPr>
              <a:t> and </a:t>
            </a:r>
            <a:r>
              <a:rPr lang="fi-FI" dirty="0" err="1">
                <a:solidFill>
                  <a:prstClr val="black"/>
                </a:solidFill>
                <a:latin typeface="Calibri"/>
              </a:rPr>
              <a:t>emotions</a:t>
            </a:r>
            <a:endParaRPr lang="fi-FI" dirty="0">
              <a:solidFill>
                <a:prstClr val="black"/>
              </a:solidFill>
              <a:latin typeface="Calibri"/>
            </a:endParaRPr>
          </a:p>
          <a:p>
            <a:pPr marL="285750" indent="-285750">
              <a:buFont typeface="Arial" panose="020B0604020202020204" pitchFamily="34" charset="0"/>
              <a:buChar char="•"/>
              <a:defRPr/>
            </a:pPr>
            <a:r>
              <a:rPr lang="fi-FI" dirty="0" err="1">
                <a:solidFill>
                  <a:prstClr val="black"/>
                </a:solidFill>
                <a:latin typeface="Calibri"/>
              </a:rPr>
              <a:t>Exersice</a:t>
            </a:r>
            <a:r>
              <a:rPr lang="fi-FI" dirty="0">
                <a:solidFill>
                  <a:prstClr val="black"/>
                </a:solidFill>
                <a:latin typeface="Calibri"/>
              </a:rPr>
              <a:t> and </a:t>
            </a:r>
            <a:r>
              <a:rPr lang="fi-FI" dirty="0" err="1">
                <a:solidFill>
                  <a:prstClr val="black"/>
                </a:solidFill>
                <a:latin typeface="Calibri"/>
              </a:rPr>
              <a:t>mindfulness</a:t>
            </a:r>
            <a:endParaRPr lang="fi-FI" dirty="0">
              <a:solidFill>
                <a:prstClr val="black"/>
              </a:solidFill>
              <a:latin typeface="Calibri"/>
            </a:endParaRPr>
          </a:p>
          <a:p>
            <a:pPr marL="285750" indent="-285750">
              <a:buFont typeface="Arial" panose="020B0604020202020204" pitchFamily="34" charset="0"/>
              <a:buChar char="•"/>
              <a:defRPr/>
            </a:pPr>
            <a:r>
              <a:rPr lang="fi-FI" dirty="0" err="1">
                <a:solidFill>
                  <a:prstClr val="black"/>
                </a:solidFill>
                <a:latin typeface="Calibri"/>
              </a:rPr>
              <a:t>Creativity</a:t>
            </a:r>
            <a:r>
              <a:rPr lang="fi-FI" dirty="0">
                <a:solidFill>
                  <a:prstClr val="black"/>
                </a:solidFill>
                <a:latin typeface="Calibri"/>
              </a:rPr>
              <a:t> and </a:t>
            </a:r>
            <a:r>
              <a:rPr lang="fi-FI" dirty="0" err="1">
                <a:solidFill>
                  <a:prstClr val="black"/>
                </a:solidFill>
                <a:latin typeface="Calibri"/>
              </a:rPr>
              <a:t>pleasure</a:t>
            </a:r>
            <a:r>
              <a:rPr lang="fi-FI" dirty="0">
                <a:solidFill>
                  <a:prstClr val="black"/>
                </a:solidFill>
                <a:latin typeface="Calibri"/>
              </a:rPr>
              <a:t> </a:t>
            </a:r>
          </a:p>
          <a:p>
            <a:pPr marL="285750" indent="-285750">
              <a:buFont typeface="Arial" panose="020B0604020202020204" pitchFamily="34" charset="0"/>
              <a:buChar char="•"/>
              <a:defRPr/>
            </a:pPr>
            <a:r>
              <a:rPr lang="fi-FI" dirty="0" err="1">
                <a:solidFill>
                  <a:prstClr val="black"/>
                </a:solidFill>
                <a:latin typeface="Calibri"/>
              </a:rPr>
              <a:t>Values</a:t>
            </a:r>
            <a:r>
              <a:rPr lang="fi-FI" dirty="0">
                <a:solidFill>
                  <a:prstClr val="black"/>
                </a:solidFill>
                <a:latin typeface="Calibri"/>
              </a:rPr>
              <a:t> and </a:t>
            </a:r>
            <a:r>
              <a:rPr lang="fi-FI" dirty="0" err="1">
                <a:solidFill>
                  <a:prstClr val="black"/>
                </a:solidFill>
                <a:latin typeface="Calibri"/>
              </a:rPr>
              <a:t>daily</a:t>
            </a:r>
            <a:r>
              <a:rPr lang="fi-FI" dirty="0">
                <a:solidFill>
                  <a:prstClr val="black"/>
                </a:solidFill>
                <a:latin typeface="Calibri"/>
              </a:rPr>
              <a:t> </a:t>
            </a:r>
            <a:r>
              <a:rPr lang="fi-FI" dirty="0" err="1">
                <a:solidFill>
                  <a:prstClr val="black"/>
                </a:solidFill>
                <a:latin typeface="Calibri"/>
              </a:rPr>
              <a:t>choices</a:t>
            </a:r>
            <a:endParaRPr lang="fi-FI" dirty="0">
              <a:solidFill>
                <a:prstClr val="black"/>
              </a:solidFill>
              <a:latin typeface="Calibri"/>
            </a:endParaRPr>
          </a:p>
          <a:p>
            <a:pPr marL="285750" indent="-285750">
              <a:buFont typeface="Arial" panose="020B0604020202020204" pitchFamily="34" charset="0"/>
              <a:buChar char="•"/>
              <a:defRPr/>
            </a:pPr>
            <a:r>
              <a:rPr lang="fi-FI" dirty="0" err="1">
                <a:solidFill>
                  <a:prstClr val="black"/>
                </a:solidFill>
                <a:latin typeface="Calibri"/>
              </a:rPr>
              <a:t>Daily</a:t>
            </a:r>
            <a:r>
              <a:rPr lang="fi-FI" dirty="0">
                <a:solidFill>
                  <a:prstClr val="black"/>
                </a:solidFill>
                <a:latin typeface="Calibri"/>
              </a:rPr>
              <a:t> </a:t>
            </a:r>
            <a:r>
              <a:rPr lang="fi-FI" dirty="0" err="1">
                <a:solidFill>
                  <a:prstClr val="black"/>
                </a:solidFill>
                <a:latin typeface="Calibri"/>
              </a:rPr>
              <a:t>rhythm</a:t>
            </a:r>
            <a:r>
              <a:rPr lang="fi-FI" dirty="0">
                <a:solidFill>
                  <a:prstClr val="black"/>
                </a:solidFill>
                <a:latin typeface="Calibri"/>
              </a:rPr>
              <a:t> </a:t>
            </a:r>
          </a:p>
          <a:p>
            <a:pPr>
              <a:defRPr/>
            </a:pPr>
            <a:endParaRPr lang="fi-FI" dirty="0">
              <a:solidFill>
                <a:prstClr val="black"/>
              </a:solidFill>
              <a:latin typeface="Calibri"/>
            </a:endParaRPr>
          </a:p>
          <a:p>
            <a:pPr>
              <a:defRPr/>
            </a:pPr>
            <a:endParaRPr lang="fi-FI" dirty="0">
              <a:solidFill>
                <a:prstClr val="black"/>
              </a:solidFill>
              <a:latin typeface="Calibri"/>
            </a:endParaRPr>
          </a:p>
          <a:p>
            <a:pPr>
              <a:defRPr/>
            </a:pPr>
            <a:r>
              <a:rPr lang="fi-FI" dirty="0">
                <a:solidFill>
                  <a:prstClr val="black"/>
                </a:solidFill>
                <a:latin typeface="Calibri"/>
              </a:rPr>
              <a:t>A </a:t>
            </a:r>
            <a:r>
              <a:rPr lang="fi-FI" dirty="0" err="1">
                <a:solidFill>
                  <a:prstClr val="black"/>
                </a:solidFill>
                <a:latin typeface="Calibri"/>
              </a:rPr>
              <a:t>tool</a:t>
            </a:r>
            <a:r>
              <a:rPr lang="fi-FI" dirty="0">
                <a:solidFill>
                  <a:prstClr val="black"/>
                </a:solidFill>
                <a:latin typeface="Calibri"/>
              </a:rPr>
              <a:t> to </a:t>
            </a:r>
            <a:r>
              <a:rPr lang="fi-FI" dirty="0" err="1">
                <a:solidFill>
                  <a:prstClr val="black"/>
                </a:solidFill>
                <a:latin typeface="Calibri"/>
              </a:rPr>
              <a:t>raise</a:t>
            </a:r>
            <a:r>
              <a:rPr lang="fi-FI" dirty="0">
                <a:solidFill>
                  <a:prstClr val="black"/>
                </a:solidFill>
                <a:latin typeface="Calibri"/>
              </a:rPr>
              <a:t> </a:t>
            </a:r>
            <a:r>
              <a:rPr lang="fi-FI" dirty="0" err="1">
                <a:solidFill>
                  <a:prstClr val="black"/>
                </a:solidFill>
                <a:latin typeface="Calibri"/>
              </a:rPr>
              <a:t>discussions</a:t>
            </a:r>
            <a:r>
              <a:rPr lang="fi-FI" dirty="0">
                <a:solidFill>
                  <a:prstClr val="black"/>
                </a:solidFill>
                <a:latin typeface="Calibri"/>
              </a:rPr>
              <a:t> and </a:t>
            </a:r>
            <a:r>
              <a:rPr lang="fi-FI" dirty="0" err="1">
                <a:solidFill>
                  <a:prstClr val="black"/>
                </a:solidFill>
                <a:latin typeface="Calibri"/>
              </a:rPr>
              <a:t>have</a:t>
            </a:r>
            <a:r>
              <a:rPr lang="fi-FI" dirty="0">
                <a:solidFill>
                  <a:prstClr val="black"/>
                </a:solidFill>
                <a:latin typeface="Calibri"/>
              </a:rPr>
              <a:t> </a:t>
            </a:r>
            <a:r>
              <a:rPr lang="fi-FI" dirty="0" err="1">
                <a:solidFill>
                  <a:prstClr val="black"/>
                </a:solidFill>
                <a:latin typeface="Calibri"/>
              </a:rPr>
              <a:t>practical</a:t>
            </a:r>
            <a:r>
              <a:rPr lang="fi-FI" dirty="0">
                <a:solidFill>
                  <a:prstClr val="black"/>
                </a:solidFill>
                <a:latin typeface="Calibri"/>
              </a:rPr>
              <a:t> </a:t>
            </a:r>
            <a:r>
              <a:rPr lang="fi-FI" dirty="0" err="1">
                <a:solidFill>
                  <a:prstClr val="black"/>
                </a:solidFill>
                <a:latin typeface="Calibri"/>
              </a:rPr>
              <a:t>exercises</a:t>
            </a:r>
            <a:r>
              <a:rPr lang="fi-FI" dirty="0">
                <a:solidFill>
                  <a:prstClr val="black"/>
                </a:solidFill>
                <a:latin typeface="Calibri"/>
              </a:rPr>
              <a:t>. </a:t>
            </a:r>
          </a:p>
          <a:p>
            <a:pPr>
              <a:defRPr/>
            </a:pPr>
            <a:endParaRPr lang="fi-FI" dirty="0">
              <a:solidFill>
                <a:prstClr val="black"/>
              </a:solidFill>
              <a:latin typeface="Calibri"/>
            </a:endParaRPr>
          </a:p>
          <a:p>
            <a:pPr>
              <a:defRPr/>
            </a:pPr>
            <a:r>
              <a:rPr lang="fi-FI" dirty="0" err="1">
                <a:solidFill>
                  <a:prstClr val="black"/>
                </a:solidFill>
                <a:latin typeface="Calibri"/>
              </a:rPr>
              <a:t>Self</a:t>
            </a:r>
            <a:r>
              <a:rPr lang="fi-FI" dirty="0">
                <a:solidFill>
                  <a:prstClr val="black"/>
                </a:solidFill>
                <a:latin typeface="Calibri"/>
              </a:rPr>
              <a:t> </a:t>
            </a:r>
            <a:r>
              <a:rPr lang="fi-FI" dirty="0" err="1">
                <a:solidFill>
                  <a:prstClr val="black"/>
                </a:solidFill>
                <a:latin typeface="Calibri"/>
              </a:rPr>
              <a:t>reflection</a:t>
            </a:r>
            <a:r>
              <a:rPr lang="fi-FI" dirty="0">
                <a:solidFill>
                  <a:prstClr val="black"/>
                </a:solidFill>
                <a:latin typeface="Calibri"/>
              </a:rPr>
              <a:t> </a:t>
            </a:r>
            <a:r>
              <a:rPr lang="fi-FI" dirty="0" err="1">
                <a:solidFill>
                  <a:prstClr val="black"/>
                </a:solidFill>
                <a:latin typeface="Calibri"/>
              </a:rPr>
              <a:t>tool</a:t>
            </a:r>
            <a:r>
              <a:rPr lang="fi-FI" dirty="0">
                <a:solidFill>
                  <a:prstClr val="black"/>
                </a:solidFill>
                <a:latin typeface="Calibri"/>
              </a:rPr>
              <a:t>; it is </a:t>
            </a:r>
            <a:r>
              <a:rPr lang="fi-FI" dirty="0" err="1">
                <a:solidFill>
                  <a:prstClr val="black"/>
                </a:solidFill>
                <a:latin typeface="Calibri"/>
              </a:rPr>
              <a:t>good</a:t>
            </a:r>
            <a:r>
              <a:rPr lang="fi-FI" dirty="0">
                <a:solidFill>
                  <a:prstClr val="black"/>
                </a:solidFill>
                <a:latin typeface="Calibri"/>
              </a:rPr>
              <a:t> for </a:t>
            </a:r>
            <a:r>
              <a:rPr lang="fi-FI" dirty="0" err="1">
                <a:solidFill>
                  <a:prstClr val="black"/>
                </a:solidFill>
                <a:latin typeface="Calibri"/>
              </a:rPr>
              <a:t>all</a:t>
            </a:r>
            <a:r>
              <a:rPr lang="fi-FI" dirty="0">
                <a:solidFill>
                  <a:prstClr val="black"/>
                </a:solidFill>
                <a:latin typeface="Calibri"/>
              </a:rPr>
              <a:t> of us to </a:t>
            </a:r>
            <a:r>
              <a:rPr lang="fi-FI" dirty="0" err="1">
                <a:solidFill>
                  <a:prstClr val="black"/>
                </a:solidFill>
                <a:latin typeface="Calibri"/>
              </a:rPr>
              <a:t>think</a:t>
            </a:r>
            <a:r>
              <a:rPr lang="fi-FI" dirty="0">
                <a:solidFill>
                  <a:prstClr val="black"/>
                </a:solidFill>
                <a:latin typeface="Calibri"/>
              </a:rPr>
              <a:t> </a:t>
            </a:r>
            <a:r>
              <a:rPr lang="fi-FI" dirty="0" err="1">
                <a:solidFill>
                  <a:prstClr val="black"/>
                </a:solidFill>
                <a:latin typeface="Calibri"/>
              </a:rPr>
              <a:t>about</a:t>
            </a:r>
            <a:r>
              <a:rPr lang="fi-FI" dirty="0">
                <a:solidFill>
                  <a:prstClr val="black"/>
                </a:solidFill>
                <a:latin typeface="Calibri"/>
              </a:rPr>
              <a:t> </a:t>
            </a:r>
            <a:r>
              <a:rPr lang="fi-FI" dirty="0" err="1">
                <a:solidFill>
                  <a:prstClr val="black"/>
                </a:solidFill>
                <a:latin typeface="Calibri"/>
              </a:rPr>
              <a:t>the</a:t>
            </a:r>
            <a:r>
              <a:rPr lang="fi-FI" dirty="0">
                <a:solidFill>
                  <a:prstClr val="black"/>
                </a:solidFill>
                <a:latin typeface="Calibri"/>
              </a:rPr>
              <a:t> </a:t>
            </a:r>
            <a:r>
              <a:rPr lang="fi-FI" dirty="0" err="1">
                <a:solidFill>
                  <a:prstClr val="black"/>
                </a:solidFill>
                <a:latin typeface="Calibri"/>
              </a:rPr>
              <a:t>choices</a:t>
            </a:r>
            <a:r>
              <a:rPr lang="fi-FI" dirty="0">
                <a:solidFill>
                  <a:prstClr val="black"/>
                </a:solidFill>
                <a:latin typeface="Calibri"/>
              </a:rPr>
              <a:t> and </a:t>
            </a:r>
            <a:r>
              <a:rPr lang="fi-FI" dirty="0" err="1">
                <a:solidFill>
                  <a:prstClr val="black"/>
                </a:solidFill>
                <a:latin typeface="Calibri"/>
              </a:rPr>
              <a:t>habbits</a:t>
            </a:r>
            <a:r>
              <a:rPr lang="fi-FI" dirty="0">
                <a:solidFill>
                  <a:prstClr val="black"/>
                </a:solidFill>
                <a:latin typeface="Calibri"/>
              </a:rPr>
              <a:t> </a:t>
            </a:r>
            <a:r>
              <a:rPr lang="fi-FI" dirty="0" err="1">
                <a:solidFill>
                  <a:prstClr val="black"/>
                </a:solidFill>
                <a:latin typeface="Calibri"/>
              </a:rPr>
              <a:t>we</a:t>
            </a:r>
            <a:r>
              <a:rPr lang="fi-FI" dirty="0">
                <a:solidFill>
                  <a:prstClr val="black"/>
                </a:solidFill>
                <a:latin typeface="Calibri"/>
              </a:rPr>
              <a:t> </a:t>
            </a:r>
            <a:r>
              <a:rPr lang="fi-FI" dirty="0" err="1">
                <a:solidFill>
                  <a:prstClr val="black"/>
                </a:solidFill>
                <a:latin typeface="Calibri"/>
              </a:rPr>
              <a:t>have</a:t>
            </a:r>
            <a:endParaRPr lang="fi-FI" dirty="0">
              <a:solidFill>
                <a:prstClr val="black"/>
              </a:solidFill>
              <a:latin typeface="Calibri"/>
            </a:endParaRPr>
          </a:p>
        </p:txBody>
      </p:sp>
      <p:pic>
        <p:nvPicPr>
          <p:cNvPr id="3" name="Kuva 2">
            <a:extLst>
              <a:ext uri="{FF2B5EF4-FFF2-40B4-BE49-F238E27FC236}">
                <a16:creationId xmlns:a16="http://schemas.microsoft.com/office/drawing/2014/main" id="{631E352B-2451-4CB8-8783-8F5A4F1422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3291" y="-95866"/>
            <a:ext cx="4887149" cy="6953866"/>
          </a:xfrm>
          <a:prstGeom prst="rect">
            <a:avLst/>
          </a:prstGeom>
        </p:spPr>
      </p:pic>
      <p:sp>
        <p:nvSpPr>
          <p:cNvPr id="4" name="Tekstiruutu 3">
            <a:extLst>
              <a:ext uri="{FF2B5EF4-FFF2-40B4-BE49-F238E27FC236}">
                <a16:creationId xmlns:a16="http://schemas.microsoft.com/office/drawing/2014/main" id="{F405819E-B771-42C3-B9EF-EBC5B31E779A}"/>
              </a:ext>
            </a:extLst>
          </p:cNvPr>
          <p:cNvSpPr txBox="1"/>
          <p:nvPr/>
        </p:nvSpPr>
        <p:spPr>
          <a:xfrm>
            <a:off x="1131570" y="280808"/>
            <a:ext cx="4378022" cy="677108"/>
          </a:xfrm>
          <a:prstGeom prst="rect">
            <a:avLst/>
          </a:prstGeom>
          <a:noFill/>
        </p:spPr>
        <p:txBody>
          <a:bodyPr wrap="square" rtlCol="0">
            <a:spAutoFit/>
          </a:bodyPr>
          <a:lstStyle/>
          <a:p>
            <a:r>
              <a:rPr lang="fi-FI" sz="2000" b="1" dirty="0" err="1">
                <a:solidFill>
                  <a:schemeClr val="accent6">
                    <a:lumMod val="25000"/>
                  </a:schemeClr>
                </a:solidFill>
                <a:latin typeface="+mj-lt"/>
              </a:rPr>
              <a:t>Hand</a:t>
            </a:r>
            <a:r>
              <a:rPr lang="fi-FI" sz="2000" b="1" dirty="0">
                <a:solidFill>
                  <a:schemeClr val="accent6">
                    <a:lumMod val="25000"/>
                  </a:schemeClr>
                </a:solidFill>
                <a:latin typeface="+mj-lt"/>
              </a:rPr>
              <a:t> of </a:t>
            </a:r>
            <a:r>
              <a:rPr lang="fi-FI" sz="2000" b="1" dirty="0" err="1">
                <a:solidFill>
                  <a:schemeClr val="accent6">
                    <a:lumMod val="25000"/>
                  </a:schemeClr>
                </a:solidFill>
                <a:latin typeface="+mj-lt"/>
              </a:rPr>
              <a:t>mental</a:t>
            </a:r>
            <a:r>
              <a:rPr lang="fi-FI" sz="2000" b="1" dirty="0">
                <a:solidFill>
                  <a:schemeClr val="accent6">
                    <a:lumMod val="25000"/>
                  </a:schemeClr>
                </a:solidFill>
                <a:latin typeface="+mj-lt"/>
              </a:rPr>
              <a:t> </a:t>
            </a:r>
            <a:r>
              <a:rPr lang="fi-FI" sz="2000" b="1" dirty="0" err="1">
                <a:solidFill>
                  <a:schemeClr val="accent6">
                    <a:lumMod val="25000"/>
                  </a:schemeClr>
                </a:solidFill>
                <a:latin typeface="+mj-lt"/>
              </a:rPr>
              <a:t>health</a:t>
            </a:r>
            <a:r>
              <a:rPr lang="fi-FI" sz="2000" b="1" dirty="0">
                <a:solidFill>
                  <a:schemeClr val="accent6">
                    <a:lumMod val="25000"/>
                  </a:schemeClr>
                </a:solidFill>
                <a:latin typeface="+mj-lt"/>
              </a:rPr>
              <a:t> –</a:t>
            </a:r>
            <a:r>
              <a:rPr lang="fi-FI" sz="2000" b="1" dirty="0" err="1">
                <a:solidFill>
                  <a:schemeClr val="accent6">
                    <a:lumMod val="25000"/>
                  </a:schemeClr>
                </a:solidFill>
                <a:latin typeface="+mj-lt"/>
              </a:rPr>
              <a:t>poster</a:t>
            </a:r>
            <a:endParaRPr lang="fi-FI" sz="2000" b="1" dirty="0">
              <a:solidFill>
                <a:schemeClr val="accent6">
                  <a:lumMod val="25000"/>
                </a:schemeClr>
              </a:solidFill>
              <a:latin typeface="+mj-lt"/>
            </a:endParaRPr>
          </a:p>
          <a:p>
            <a:endParaRPr lang="fi-FI" dirty="0"/>
          </a:p>
        </p:txBody>
      </p:sp>
    </p:spTree>
    <p:custDataLst>
      <p:tags r:id="rId1"/>
    </p:custDataLst>
    <p:extLst>
      <p:ext uri="{BB962C8B-B14F-4D97-AF65-F5344CB8AC3E}">
        <p14:creationId xmlns:p14="http://schemas.microsoft.com/office/powerpoint/2010/main" val="32983137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845F-C85B-4B48-942C-EC38F647FB93}"/>
              </a:ext>
            </a:extLst>
          </p:cNvPr>
          <p:cNvSpPr>
            <a:spLocks noGrp="1"/>
          </p:cNvSpPr>
          <p:nvPr>
            <p:ph type="title"/>
          </p:nvPr>
        </p:nvSpPr>
        <p:spPr>
          <a:xfrm>
            <a:off x="992777" y="616845"/>
            <a:ext cx="10206445" cy="999217"/>
          </a:xfrm>
        </p:spPr>
        <p:txBody>
          <a:bodyPr>
            <a:normAutofit/>
          </a:bodyPr>
          <a:lstStyle/>
          <a:p>
            <a:r>
              <a:rPr lang="fi-FI" dirty="0"/>
              <a:t>Mental Health Training for Youth </a:t>
            </a:r>
            <a:r>
              <a:rPr lang="fi-FI" dirty="0" err="1"/>
              <a:t>Workers</a:t>
            </a:r>
            <a:endParaRPr lang="en-FI" dirty="0"/>
          </a:p>
        </p:txBody>
      </p:sp>
      <p:sp>
        <p:nvSpPr>
          <p:cNvPr id="3" name="Slide Number Placeholder 2">
            <a:extLst>
              <a:ext uri="{FF2B5EF4-FFF2-40B4-BE49-F238E27FC236}">
                <a16:creationId xmlns:a16="http://schemas.microsoft.com/office/drawing/2014/main" id="{A0214027-7073-6240-85D2-774CF9C0D021}"/>
              </a:ext>
            </a:extLst>
          </p:cNvPr>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D0A3693-5CB6-4B45-8859-D19B56E87773}" type="slidenum">
              <a:rPr kumimoji="0" lang="en-FI"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32</a:t>
            </a:fld>
            <a:endParaRPr kumimoji="0" lang="en-FI"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F129B656-1AA2-0341-8571-1CD94F215221}"/>
              </a:ext>
            </a:extLst>
          </p:cNvPr>
          <p:cNvSpPr>
            <a:spLocks noGrp="1"/>
          </p:cNvSpPr>
          <p:nvPr>
            <p:ph type="body" sz="quarter" idx="11"/>
          </p:nvPr>
        </p:nvSpPr>
        <p:spPr/>
        <p:txBody>
          <a:bodyPr>
            <a:normAutofit/>
          </a:bodyPr>
          <a:lstStyle/>
          <a:p>
            <a:pPr marL="285750" indent="-285750"/>
            <a:r>
              <a:rPr lang="fi-FI" sz="2800" dirty="0">
                <a:latin typeface="Calibri"/>
              </a:rPr>
              <a:t>Mental Health Power –</a:t>
            </a:r>
            <a:r>
              <a:rPr lang="fi-FI" sz="2800" dirty="0" err="1">
                <a:latin typeface="Calibri"/>
              </a:rPr>
              <a:t>training</a:t>
            </a:r>
            <a:endParaRPr lang="fi-FI" sz="2800" dirty="0">
              <a:latin typeface="Calibri"/>
            </a:endParaRPr>
          </a:p>
          <a:p>
            <a:pPr marL="285750" indent="-285750"/>
            <a:r>
              <a:rPr lang="fi-FI" sz="2800" dirty="0">
                <a:latin typeface="Calibri"/>
              </a:rPr>
              <a:t>Young </a:t>
            </a:r>
            <a:r>
              <a:rPr lang="fi-FI" sz="2800" dirty="0" err="1">
                <a:latin typeface="Calibri"/>
              </a:rPr>
              <a:t>people</a:t>
            </a:r>
            <a:r>
              <a:rPr lang="fi-FI" sz="2800" dirty="0">
                <a:latin typeface="Calibri"/>
              </a:rPr>
              <a:t> and </a:t>
            </a:r>
            <a:r>
              <a:rPr lang="fi-FI" sz="2800" dirty="0" err="1">
                <a:latin typeface="Calibri"/>
              </a:rPr>
              <a:t>crisis</a:t>
            </a:r>
            <a:r>
              <a:rPr lang="fi-FI" sz="2800" dirty="0">
                <a:latin typeface="Calibri"/>
              </a:rPr>
              <a:t> and </a:t>
            </a:r>
            <a:r>
              <a:rPr lang="fi-FI" sz="2800" dirty="0" err="1">
                <a:latin typeface="Calibri"/>
              </a:rPr>
              <a:t>coping</a:t>
            </a:r>
            <a:r>
              <a:rPr lang="fi-FI" sz="2800" dirty="0">
                <a:latin typeface="Calibri"/>
              </a:rPr>
              <a:t> </a:t>
            </a:r>
            <a:r>
              <a:rPr lang="fi-FI" sz="2800" dirty="0" err="1">
                <a:latin typeface="Calibri"/>
              </a:rPr>
              <a:t>skills</a:t>
            </a:r>
            <a:endParaRPr lang="fi-FI" sz="2800" dirty="0">
              <a:latin typeface="Calibri"/>
            </a:endParaRPr>
          </a:p>
          <a:p>
            <a:pPr marL="285750" indent="-285750"/>
            <a:r>
              <a:rPr lang="fi-FI" sz="2800" dirty="0" err="1">
                <a:latin typeface="Calibri"/>
              </a:rPr>
              <a:t>Promoting</a:t>
            </a:r>
            <a:r>
              <a:rPr lang="fi-FI" sz="2800" dirty="0">
                <a:latin typeface="Calibri"/>
              </a:rPr>
              <a:t> </a:t>
            </a:r>
            <a:r>
              <a:rPr lang="fi-FI" sz="2800" dirty="0" err="1">
                <a:latin typeface="Calibri"/>
              </a:rPr>
              <a:t>friendships</a:t>
            </a:r>
            <a:r>
              <a:rPr lang="fi-FI" sz="2800" dirty="0">
                <a:latin typeface="Calibri"/>
              </a:rPr>
              <a:t> and </a:t>
            </a:r>
            <a:r>
              <a:rPr lang="fi-FI" sz="2800" dirty="0" err="1">
                <a:latin typeface="Calibri"/>
              </a:rPr>
              <a:t>preventing</a:t>
            </a:r>
            <a:r>
              <a:rPr lang="fi-FI" sz="2800" dirty="0">
                <a:latin typeface="Calibri"/>
              </a:rPr>
              <a:t> </a:t>
            </a:r>
            <a:r>
              <a:rPr lang="fi-FI" sz="2800" dirty="0" err="1">
                <a:latin typeface="Calibri"/>
              </a:rPr>
              <a:t>loneliness</a:t>
            </a:r>
            <a:r>
              <a:rPr lang="fi-FI" sz="2800" dirty="0">
                <a:latin typeface="Calibri"/>
              </a:rPr>
              <a:t> (Board </a:t>
            </a:r>
            <a:r>
              <a:rPr lang="fi-FI" sz="2800" dirty="0" err="1">
                <a:latin typeface="Calibri"/>
              </a:rPr>
              <a:t>Game</a:t>
            </a:r>
            <a:r>
              <a:rPr lang="fi-FI" sz="2800" dirty="0">
                <a:latin typeface="Calibri"/>
              </a:rPr>
              <a:t>)</a:t>
            </a:r>
          </a:p>
          <a:p>
            <a:pPr marL="285750" indent="-285750"/>
            <a:r>
              <a:rPr lang="fi-FI" sz="2800" dirty="0" err="1">
                <a:latin typeface="Calibri"/>
              </a:rPr>
              <a:t>Suicide</a:t>
            </a:r>
            <a:r>
              <a:rPr lang="fi-FI" sz="2800" dirty="0">
                <a:latin typeface="Calibri"/>
              </a:rPr>
              <a:t> prevention and </a:t>
            </a:r>
            <a:r>
              <a:rPr lang="fi-FI" sz="2800" dirty="0" err="1">
                <a:latin typeface="Calibri"/>
              </a:rPr>
              <a:t>young</a:t>
            </a:r>
            <a:r>
              <a:rPr lang="fi-FI" sz="2800" dirty="0">
                <a:latin typeface="Calibri"/>
              </a:rPr>
              <a:t> </a:t>
            </a:r>
            <a:r>
              <a:rPr lang="fi-FI" sz="2800" dirty="0" err="1">
                <a:latin typeface="Calibri"/>
              </a:rPr>
              <a:t>people</a:t>
            </a:r>
            <a:endParaRPr lang="fi-FI" sz="2800" dirty="0">
              <a:latin typeface="Calibri"/>
            </a:endParaRPr>
          </a:p>
          <a:p>
            <a:pPr marL="285750" indent="-285750"/>
            <a:r>
              <a:rPr lang="fi-FI" sz="2800" dirty="0">
                <a:latin typeface="Calibri"/>
              </a:rPr>
              <a:t>Mental </a:t>
            </a:r>
            <a:r>
              <a:rPr lang="fi-FI" sz="2800" dirty="0" err="1">
                <a:latin typeface="Calibri"/>
              </a:rPr>
              <a:t>health</a:t>
            </a:r>
            <a:r>
              <a:rPr lang="fi-FI" sz="2800" dirty="0">
                <a:latin typeface="Calibri"/>
              </a:rPr>
              <a:t> and </a:t>
            </a:r>
            <a:r>
              <a:rPr lang="fi-FI" sz="2800" dirty="0" err="1">
                <a:latin typeface="Calibri"/>
              </a:rPr>
              <a:t>motivation</a:t>
            </a:r>
            <a:endParaRPr lang="fi-FI" sz="2800" dirty="0">
              <a:latin typeface="Calibri"/>
            </a:endParaRPr>
          </a:p>
          <a:p>
            <a:pPr marL="285750" indent="-285750"/>
            <a:r>
              <a:rPr lang="fi-FI" sz="2800" dirty="0" err="1">
                <a:latin typeface="Calibri"/>
              </a:rPr>
              <a:t>Well</a:t>
            </a:r>
            <a:r>
              <a:rPr lang="fi-FI" sz="2800" dirty="0">
                <a:latin typeface="Calibri"/>
              </a:rPr>
              <a:t> </a:t>
            </a:r>
            <a:r>
              <a:rPr lang="fi-FI" sz="2800" dirty="0" err="1">
                <a:latin typeface="Calibri"/>
              </a:rPr>
              <a:t>Being</a:t>
            </a:r>
            <a:r>
              <a:rPr lang="fi-FI" sz="2800" dirty="0">
                <a:latin typeface="Calibri"/>
              </a:rPr>
              <a:t> of </a:t>
            </a:r>
            <a:r>
              <a:rPr lang="fi-FI" sz="2800" dirty="0" err="1">
                <a:latin typeface="Calibri"/>
              </a:rPr>
              <a:t>the</a:t>
            </a:r>
            <a:r>
              <a:rPr lang="fi-FI" sz="2800" dirty="0">
                <a:latin typeface="Calibri"/>
              </a:rPr>
              <a:t> </a:t>
            </a:r>
            <a:r>
              <a:rPr lang="fi-FI" sz="2800" dirty="0" err="1">
                <a:latin typeface="Calibri"/>
              </a:rPr>
              <a:t>youth</a:t>
            </a:r>
            <a:r>
              <a:rPr lang="fi-FI" sz="2800" dirty="0">
                <a:latin typeface="Calibri"/>
              </a:rPr>
              <a:t> </a:t>
            </a:r>
            <a:r>
              <a:rPr lang="fi-FI" sz="2800" dirty="0" err="1">
                <a:latin typeface="Calibri"/>
              </a:rPr>
              <a:t>workers</a:t>
            </a:r>
            <a:r>
              <a:rPr lang="fi-FI" sz="2800" dirty="0">
                <a:latin typeface="Calibri"/>
              </a:rPr>
              <a:t> </a:t>
            </a:r>
          </a:p>
          <a:p>
            <a:pPr marL="0" indent="0">
              <a:buNone/>
            </a:pPr>
            <a:endParaRPr lang="fi-FI" dirty="0"/>
          </a:p>
          <a:p>
            <a:pPr marL="0" indent="0">
              <a:buNone/>
            </a:pPr>
            <a:r>
              <a:rPr lang="fi-FI" dirty="0"/>
              <a:t>Online </a:t>
            </a:r>
            <a:r>
              <a:rPr lang="fi-FI" dirty="0" err="1"/>
              <a:t>training</a:t>
            </a:r>
            <a:r>
              <a:rPr lang="fi-FI" dirty="0"/>
              <a:t> </a:t>
            </a:r>
            <a:r>
              <a:rPr lang="fi-FI" dirty="0" err="1"/>
              <a:t>during</a:t>
            </a:r>
            <a:r>
              <a:rPr lang="fi-FI" dirty="0"/>
              <a:t> Covid-19. </a:t>
            </a:r>
          </a:p>
        </p:txBody>
      </p:sp>
    </p:spTree>
    <p:custDataLst>
      <p:tags r:id="rId1"/>
    </p:custDataLst>
    <p:extLst>
      <p:ext uri="{BB962C8B-B14F-4D97-AF65-F5344CB8AC3E}">
        <p14:creationId xmlns:p14="http://schemas.microsoft.com/office/powerpoint/2010/main" val="9503713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8104DE74-F85A-4613-BFBB-5788F611AC95}"/>
              </a:ext>
            </a:extLst>
          </p:cNvPr>
          <p:cNvSpPr>
            <a:spLocks noGrp="1"/>
          </p:cNvSpPr>
          <p:nvPr>
            <p:ph type="dt" sz="half" idx="10"/>
          </p:nvPr>
        </p:nvSpPr>
        <p:spPr/>
        <p:txBody>
          <a:bodyPr/>
          <a:lstStyle/>
          <a:p>
            <a:r>
              <a:rPr lang="en-US">
                <a:latin typeface="Calibri"/>
              </a:rPr>
              <a:t>2-4.11.2016</a:t>
            </a:r>
            <a:endParaRPr lang="fi-FI">
              <a:latin typeface="Calibri"/>
            </a:endParaRPr>
          </a:p>
        </p:txBody>
      </p:sp>
      <p:sp>
        <p:nvSpPr>
          <p:cNvPr id="5" name="Alatunnisteen paikkamerkki 4">
            <a:extLst>
              <a:ext uri="{FF2B5EF4-FFF2-40B4-BE49-F238E27FC236}">
                <a16:creationId xmlns:a16="http://schemas.microsoft.com/office/drawing/2014/main" id="{DBBE6931-2CCA-431F-B7AC-690609742E43}"/>
              </a:ext>
            </a:extLst>
          </p:cNvPr>
          <p:cNvSpPr>
            <a:spLocks noGrp="1"/>
          </p:cNvSpPr>
          <p:nvPr>
            <p:ph type="ftr" sz="quarter" idx="11"/>
          </p:nvPr>
        </p:nvSpPr>
        <p:spPr/>
        <p:txBody>
          <a:bodyPr/>
          <a:lstStyle/>
          <a:p>
            <a:r>
              <a:rPr lang="fi-FI">
                <a:latin typeface="Calibri"/>
              </a:rPr>
              <a:t>mielenterveysseura.fi</a:t>
            </a:r>
          </a:p>
        </p:txBody>
      </p:sp>
      <p:sp>
        <p:nvSpPr>
          <p:cNvPr id="6" name="Dian numeron paikkamerkki 5">
            <a:extLst>
              <a:ext uri="{FF2B5EF4-FFF2-40B4-BE49-F238E27FC236}">
                <a16:creationId xmlns:a16="http://schemas.microsoft.com/office/drawing/2014/main" id="{ECFF4EBE-892D-4C5F-81FE-2C3909214F7B}"/>
              </a:ext>
            </a:extLst>
          </p:cNvPr>
          <p:cNvSpPr>
            <a:spLocks noGrp="1"/>
          </p:cNvSpPr>
          <p:nvPr>
            <p:ph type="sldNum" sz="quarter" idx="12"/>
          </p:nvPr>
        </p:nvSpPr>
        <p:spPr/>
        <p:txBody>
          <a:bodyPr/>
          <a:lstStyle/>
          <a:p>
            <a:fld id="{29F13F21-89A0-4E12-8E58-753F65C13159}" type="slidenum">
              <a:rPr lang="fi-FI">
                <a:latin typeface="Calibri"/>
              </a:rPr>
              <a:pPr/>
              <a:t>33</a:t>
            </a:fld>
            <a:endParaRPr lang="fi-FI">
              <a:latin typeface="Calibri"/>
            </a:endParaRPr>
          </a:p>
        </p:txBody>
      </p:sp>
      <p:pic>
        <p:nvPicPr>
          <p:cNvPr id="10" name="Kuva 9">
            <a:extLst>
              <a:ext uri="{FF2B5EF4-FFF2-40B4-BE49-F238E27FC236}">
                <a16:creationId xmlns:a16="http://schemas.microsoft.com/office/drawing/2014/main" id="{0D469D30-923E-408F-92B5-1DF29A027B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8571" y="2268013"/>
            <a:ext cx="2711930" cy="3841902"/>
          </a:xfrm>
          <a:prstGeom prst="rect">
            <a:avLst/>
          </a:prstGeom>
        </p:spPr>
      </p:pic>
      <p:pic>
        <p:nvPicPr>
          <p:cNvPr id="14" name="Kuva 13">
            <a:extLst>
              <a:ext uri="{FF2B5EF4-FFF2-40B4-BE49-F238E27FC236}">
                <a16:creationId xmlns:a16="http://schemas.microsoft.com/office/drawing/2014/main" id="{82F3BE92-1D59-4654-91DB-D5C6684F23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4247" y="1692741"/>
            <a:ext cx="3289560" cy="4653136"/>
          </a:xfrm>
          <a:prstGeom prst="rect">
            <a:avLst/>
          </a:prstGeom>
        </p:spPr>
      </p:pic>
      <p:pic>
        <p:nvPicPr>
          <p:cNvPr id="16" name="Kuva 15">
            <a:extLst>
              <a:ext uri="{FF2B5EF4-FFF2-40B4-BE49-F238E27FC236}">
                <a16:creationId xmlns:a16="http://schemas.microsoft.com/office/drawing/2014/main" id="{7E7800BD-7A43-43E6-A86C-AC0EDAB99F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6830" y="1635037"/>
            <a:ext cx="3289560" cy="4653136"/>
          </a:xfrm>
          <a:prstGeom prst="rect">
            <a:avLst/>
          </a:prstGeom>
        </p:spPr>
      </p:pic>
      <p:sp>
        <p:nvSpPr>
          <p:cNvPr id="17" name="Tekstiruutu 16">
            <a:extLst>
              <a:ext uri="{FF2B5EF4-FFF2-40B4-BE49-F238E27FC236}">
                <a16:creationId xmlns:a16="http://schemas.microsoft.com/office/drawing/2014/main" id="{A75FAF5A-483E-40EE-A7C4-6560EB532595}"/>
              </a:ext>
            </a:extLst>
          </p:cNvPr>
          <p:cNvSpPr txBox="1"/>
          <p:nvPr/>
        </p:nvSpPr>
        <p:spPr>
          <a:xfrm>
            <a:off x="1967541" y="380492"/>
            <a:ext cx="8494808" cy="461665"/>
          </a:xfrm>
          <a:prstGeom prst="rect">
            <a:avLst/>
          </a:prstGeom>
          <a:noFill/>
        </p:spPr>
        <p:txBody>
          <a:bodyPr wrap="square" rtlCol="0">
            <a:spAutoFit/>
          </a:bodyPr>
          <a:lstStyle/>
          <a:p>
            <a:r>
              <a:rPr lang="fi-FI" sz="2400" b="1" dirty="0">
                <a:solidFill>
                  <a:schemeClr val="accent2"/>
                </a:solidFill>
                <a:latin typeface="Georgia" panose="02040502050405020303" pitchFamily="18" charset="0"/>
              </a:rPr>
              <a:t>Youth </a:t>
            </a:r>
            <a:r>
              <a:rPr lang="fi-FI" sz="2400" b="1" dirty="0" err="1">
                <a:solidFill>
                  <a:schemeClr val="accent2"/>
                </a:solidFill>
                <a:latin typeface="Georgia" panose="02040502050405020303" pitchFamily="18" charset="0"/>
              </a:rPr>
              <a:t>Work</a:t>
            </a:r>
            <a:r>
              <a:rPr lang="fi-FI" sz="2400" b="1" dirty="0">
                <a:solidFill>
                  <a:schemeClr val="accent2"/>
                </a:solidFill>
                <a:latin typeface="Georgia" panose="02040502050405020303" pitchFamily="18" charset="0"/>
              </a:rPr>
              <a:t> </a:t>
            </a:r>
            <a:r>
              <a:rPr lang="fi-FI" sz="2400" b="1" dirty="0" err="1">
                <a:solidFill>
                  <a:schemeClr val="accent2"/>
                </a:solidFill>
                <a:latin typeface="Georgia" panose="02040502050405020303" pitchFamily="18" charset="0"/>
              </a:rPr>
              <a:t>material</a:t>
            </a:r>
            <a:r>
              <a:rPr lang="fi-FI" sz="2400" b="1" dirty="0">
                <a:solidFill>
                  <a:schemeClr val="accent2"/>
                </a:solidFill>
                <a:latin typeface="Georgia" panose="02040502050405020303" pitchFamily="18" charset="0"/>
              </a:rPr>
              <a:t> to </a:t>
            </a:r>
            <a:r>
              <a:rPr lang="fi-FI" sz="2400" b="1" dirty="0" err="1">
                <a:solidFill>
                  <a:schemeClr val="accent2"/>
                </a:solidFill>
                <a:latin typeface="Georgia" panose="02040502050405020303" pitchFamily="18" charset="0"/>
              </a:rPr>
              <a:t>train</a:t>
            </a:r>
            <a:r>
              <a:rPr lang="fi-FI" sz="2400" b="1" dirty="0">
                <a:solidFill>
                  <a:schemeClr val="accent2"/>
                </a:solidFill>
                <a:latin typeface="Georgia" panose="02040502050405020303" pitchFamily="18" charset="0"/>
              </a:rPr>
              <a:t> </a:t>
            </a:r>
            <a:r>
              <a:rPr lang="fi-FI" sz="2400" b="1" dirty="0" err="1">
                <a:solidFill>
                  <a:schemeClr val="accent2"/>
                </a:solidFill>
                <a:latin typeface="Georgia" panose="02040502050405020303" pitchFamily="18" charset="0"/>
              </a:rPr>
              <a:t>mental</a:t>
            </a:r>
            <a:r>
              <a:rPr lang="fi-FI" sz="2400" b="1" dirty="0">
                <a:solidFill>
                  <a:schemeClr val="accent2"/>
                </a:solidFill>
                <a:latin typeface="Georgia" panose="02040502050405020303" pitchFamily="18" charset="0"/>
              </a:rPr>
              <a:t> </a:t>
            </a:r>
            <a:r>
              <a:rPr lang="fi-FI" sz="2400" b="1" dirty="0" err="1">
                <a:solidFill>
                  <a:schemeClr val="accent2"/>
                </a:solidFill>
                <a:latin typeface="Georgia" panose="02040502050405020303" pitchFamily="18" charset="0"/>
              </a:rPr>
              <a:t>health</a:t>
            </a:r>
            <a:r>
              <a:rPr lang="fi-FI" sz="2400" b="1" dirty="0">
                <a:solidFill>
                  <a:schemeClr val="accent2"/>
                </a:solidFill>
                <a:latin typeface="Georgia" panose="02040502050405020303" pitchFamily="18" charset="0"/>
              </a:rPr>
              <a:t> </a:t>
            </a:r>
            <a:r>
              <a:rPr lang="fi-FI" sz="2400" b="1" dirty="0" err="1">
                <a:solidFill>
                  <a:schemeClr val="accent2"/>
                </a:solidFill>
                <a:latin typeface="Georgia" panose="02040502050405020303" pitchFamily="18" charset="0"/>
              </a:rPr>
              <a:t>skills</a:t>
            </a:r>
            <a:r>
              <a:rPr lang="fi-FI" sz="2400" b="1" dirty="0">
                <a:solidFill>
                  <a:schemeClr val="accent2"/>
                </a:solidFill>
                <a:latin typeface="Georgia" panose="02040502050405020303" pitchFamily="18" charset="0"/>
              </a:rPr>
              <a:t> </a:t>
            </a:r>
          </a:p>
        </p:txBody>
      </p:sp>
      <p:sp>
        <p:nvSpPr>
          <p:cNvPr id="2" name="Tekstiruutu 1">
            <a:extLst>
              <a:ext uri="{FF2B5EF4-FFF2-40B4-BE49-F238E27FC236}">
                <a16:creationId xmlns:a16="http://schemas.microsoft.com/office/drawing/2014/main" id="{D1F748D9-A567-4EA8-90A6-2E394997EB45}"/>
              </a:ext>
            </a:extLst>
          </p:cNvPr>
          <p:cNvSpPr txBox="1"/>
          <p:nvPr/>
        </p:nvSpPr>
        <p:spPr>
          <a:xfrm>
            <a:off x="1275579" y="1888827"/>
            <a:ext cx="3153736" cy="400110"/>
          </a:xfrm>
          <a:prstGeom prst="rect">
            <a:avLst/>
          </a:prstGeom>
          <a:noFill/>
        </p:spPr>
        <p:txBody>
          <a:bodyPr wrap="square" rtlCol="0">
            <a:spAutoFit/>
          </a:bodyPr>
          <a:lstStyle/>
          <a:p>
            <a:r>
              <a:rPr lang="fi-FI" sz="2000" dirty="0"/>
              <a:t>Train </a:t>
            </a:r>
            <a:r>
              <a:rPr lang="fi-FI" sz="2000" dirty="0" err="1"/>
              <a:t>your</a:t>
            </a:r>
            <a:r>
              <a:rPr lang="fi-FI" sz="2000" dirty="0"/>
              <a:t> </a:t>
            </a:r>
            <a:r>
              <a:rPr lang="fi-FI" sz="2000" dirty="0" err="1"/>
              <a:t>positive</a:t>
            </a:r>
            <a:r>
              <a:rPr lang="fi-FI" sz="2000" dirty="0"/>
              <a:t> </a:t>
            </a:r>
            <a:r>
              <a:rPr lang="fi-FI" sz="2000" dirty="0" err="1"/>
              <a:t>mind</a:t>
            </a:r>
            <a:endParaRPr lang="fi-FI" sz="2000" dirty="0"/>
          </a:p>
        </p:txBody>
      </p:sp>
      <p:sp>
        <p:nvSpPr>
          <p:cNvPr id="11" name="Tekstiruutu 10">
            <a:extLst>
              <a:ext uri="{FF2B5EF4-FFF2-40B4-BE49-F238E27FC236}">
                <a16:creationId xmlns:a16="http://schemas.microsoft.com/office/drawing/2014/main" id="{B1B50334-4EF5-4E10-B0F5-52BBF6712971}"/>
              </a:ext>
            </a:extLst>
          </p:cNvPr>
          <p:cNvSpPr txBox="1"/>
          <p:nvPr/>
        </p:nvSpPr>
        <p:spPr>
          <a:xfrm>
            <a:off x="4429315" y="988706"/>
            <a:ext cx="3153736" cy="707886"/>
          </a:xfrm>
          <a:prstGeom prst="rect">
            <a:avLst/>
          </a:prstGeom>
          <a:noFill/>
        </p:spPr>
        <p:txBody>
          <a:bodyPr wrap="square" rtlCol="0">
            <a:spAutoFit/>
          </a:bodyPr>
          <a:lstStyle/>
          <a:p>
            <a:r>
              <a:rPr lang="fi-FI" sz="2000" dirty="0"/>
              <a:t>Train </a:t>
            </a:r>
            <a:r>
              <a:rPr lang="fi-FI" sz="2000" dirty="0" err="1"/>
              <a:t>your</a:t>
            </a:r>
            <a:r>
              <a:rPr lang="fi-FI" sz="2000" dirty="0"/>
              <a:t> </a:t>
            </a:r>
            <a:r>
              <a:rPr lang="fi-FI" sz="2000" dirty="0" err="1"/>
              <a:t>positive</a:t>
            </a:r>
            <a:r>
              <a:rPr lang="fi-FI" sz="2000" dirty="0"/>
              <a:t> </a:t>
            </a:r>
            <a:r>
              <a:rPr lang="fi-FI" sz="2000" dirty="0" err="1"/>
              <a:t>mind</a:t>
            </a:r>
            <a:r>
              <a:rPr lang="fi-FI" sz="2000" dirty="0"/>
              <a:t>; </a:t>
            </a:r>
            <a:r>
              <a:rPr lang="fi-FI" sz="2000" dirty="0" err="1"/>
              <a:t>manual</a:t>
            </a:r>
            <a:r>
              <a:rPr lang="fi-FI" sz="2000" dirty="0"/>
              <a:t> for </a:t>
            </a:r>
            <a:r>
              <a:rPr lang="fi-FI" sz="2000" dirty="0" err="1"/>
              <a:t>youth</a:t>
            </a:r>
            <a:r>
              <a:rPr lang="fi-FI" sz="2000" dirty="0"/>
              <a:t> </a:t>
            </a:r>
            <a:r>
              <a:rPr lang="fi-FI" sz="2000" dirty="0" err="1"/>
              <a:t>workers</a:t>
            </a:r>
            <a:r>
              <a:rPr lang="fi-FI" sz="2000" dirty="0"/>
              <a:t> </a:t>
            </a:r>
          </a:p>
        </p:txBody>
      </p:sp>
      <p:sp>
        <p:nvSpPr>
          <p:cNvPr id="12" name="Tekstiruutu 11">
            <a:extLst>
              <a:ext uri="{FF2B5EF4-FFF2-40B4-BE49-F238E27FC236}">
                <a16:creationId xmlns:a16="http://schemas.microsoft.com/office/drawing/2014/main" id="{5F494B72-E166-4195-B5CC-31DAB1E26608}"/>
              </a:ext>
            </a:extLst>
          </p:cNvPr>
          <p:cNvSpPr txBox="1"/>
          <p:nvPr/>
        </p:nvSpPr>
        <p:spPr>
          <a:xfrm>
            <a:off x="7827852" y="1171032"/>
            <a:ext cx="3507515" cy="400110"/>
          </a:xfrm>
          <a:prstGeom prst="rect">
            <a:avLst/>
          </a:prstGeom>
          <a:noFill/>
        </p:spPr>
        <p:txBody>
          <a:bodyPr wrap="square" rtlCol="0">
            <a:spAutoFit/>
          </a:bodyPr>
          <a:lstStyle/>
          <a:p>
            <a:r>
              <a:rPr lang="fi-FI" sz="2000" dirty="0"/>
              <a:t>Mental </a:t>
            </a:r>
            <a:r>
              <a:rPr lang="fi-FI" sz="2000" dirty="0" err="1"/>
              <a:t>health</a:t>
            </a:r>
            <a:r>
              <a:rPr lang="fi-FI" sz="2000" dirty="0"/>
              <a:t> </a:t>
            </a:r>
            <a:r>
              <a:rPr lang="fi-FI" sz="2000" dirty="0" err="1"/>
              <a:t>skills</a:t>
            </a:r>
            <a:r>
              <a:rPr lang="fi-FI" sz="2000" dirty="0"/>
              <a:t> –</a:t>
            </a:r>
            <a:r>
              <a:rPr lang="fi-FI" sz="2000" dirty="0" err="1"/>
              <a:t>year</a:t>
            </a:r>
            <a:r>
              <a:rPr lang="fi-FI" sz="2000" dirty="0"/>
              <a:t> </a:t>
            </a:r>
            <a:r>
              <a:rPr lang="fi-FI" sz="2000" dirty="0" err="1"/>
              <a:t>plan</a:t>
            </a:r>
            <a:endParaRPr lang="fi-FI" sz="2000" dirty="0"/>
          </a:p>
        </p:txBody>
      </p:sp>
    </p:spTree>
    <p:custDataLst>
      <p:tags r:id="rId1"/>
    </p:custDataLst>
    <p:extLst>
      <p:ext uri="{BB962C8B-B14F-4D97-AF65-F5344CB8AC3E}">
        <p14:creationId xmlns:p14="http://schemas.microsoft.com/office/powerpoint/2010/main" val="6166475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136152" y="489829"/>
            <a:ext cx="9306129" cy="999217"/>
          </a:xfrm>
        </p:spPr>
        <p:txBody>
          <a:bodyPr>
            <a:normAutofit fontScale="90000"/>
          </a:bodyPr>
          <a:lstStyle/>
          <a:p>
            <a:r>
              <a:rPr lang="fi-FI" dirty="0">
                <a:solidFill>
                  <a:schemeClr val="accent2"/>
                </a:solidFill>
              </a:rPr>
              <a:t>KAMU ”FRIEND” ”BUDDY in </a:t>
            </a:r>
            <a:r>
              <a:rPr lang="fi-FI" dirty="0" err="1">
                <a:solidFill>
                  <a:schemeClr val="accent2"/>
                </a:solidFill>
              </a:rPr>
              <a:t>Mind</a:t>
            </a:r>
            <a:r>
              <a:rPr lang="fi-FI" dirty="0">
                <a:solidFill>
                  <a:schemeClr val="accent2"/>
                </a:solidFill>
              </a:rPr>
              <a:t>”  </a:t>
            </a:r>
            <a:br>
              <a:rPr lang="fi-FI" dirty="0">
                <a:solidFill>
                  <a:schemeClr val="accent2"/>
                </a:solidFill>
              </a:rPr>
            </a:br>
            <a:r>
              <a:rPr lang="fi-FI" dirty="0">
                <a:solidFill>
                  <a:schemeClr val="accent2"/>
                </a:solidFill>
              </a:rPr>
              <a:t>”How to </a:t>
            </a:r>
            <a:r>
              <a:rPr lang="fi-FI" dirty="0" err="1">
                <a:solidFill>
                  <a:schemeClr val="accent2"/>
                </a:solidFill>
              </a:rPr>
              <a:t>support</a:t>
            </a:r>
            <a:r>
              <a:rPr lang="fi-FI" dirty="0">
                <a:solidFill>
                  <a:schemeClr val="accent2"/>
                </a:solidFill>
              </a:rPr>
              <a:t> my </a:t>
            </a:r>
            <a:r>
              <a:rPr lang="fi-FI" dirty="0" err="1">
                <a:solidFill>
                  <a:schemeClr val="accent2"/>
                </a:solidFill>
              </a:rPr>
              <a:t>friend</a:t>
            </a:r>
            <a:r>
              <a:rPr lang="fi-FI" dirty="0">
                <a:solidFill>
                  <a:schemeClr val="accent2"/>
                </a:solidFill>
              </a:rPr>
              <a:t>”? –</a:t>
            </a:r>
            <a:r>
              <a:rPr lang="fi-FI" dirty="0" err="1">
                <a:solidFill>
                  <a:schemeClr val="accent2"/>
                </a:solidFill>
              </a:rPr>
              <a:t>classes</a:t>
            </a:r>
            <a:r>
              <a:rPr lang="fi-FI" dirty="0">
                <a:solidFill>
                  <a:schemeClr val="accent2"/>
                </a:solidFill>
              </a:rPr>
              <a:t>. School Youth Worker</a:t>
            </a:r>
          </a:p>
        </p:txBody>
      </p:sp>
      <p:sp>
        <p:nvSpPr>
          <p:cNvPr id="3" name="Dian numeron paikkamerkki 2"/>
          <p:cNvSpPr>
            <a:spLocks noGrp="1"/>
          </p:cNvSpPr>
          <p:nvPr>
            <p:ph type="sldNum" sz="quarter" idx="10"/>
          </p:nvPr>
        </p:nvSpPr>
        <p:spPr/>
        <p:txBody>
          <a:bodyPr/>
          <a:lstStyle/>
          <a:p>
            <a:fld id="{7D0A3693-5CB6-4B45-8859-D19B56E87773}" type="slidenum">
              <a:rPr lang="en-FI" smtClean="0"/>
              <a:pPr/>
              <a:t>34</a:t>
            </a:fld>
            <a:endParaRPr lang="en-FI"/>
          </a:p>
        </p:txBody>
      </p:sp>
      <p:sp>
        <p:nvSpPr>
          <p:cNvPr id="4" name="Tekstin paikkamerkki 3"/>
          <p:cNvSpPr>
            <a:spLocks noGrp="1"/>
          </p:cNvSpPr>
          <p:nvPr>
            <p:ph type="body" sz="quarter" idx="11"/>
          </p:nvPr>
        </p:nvSpPr>
        <p:spPr>
          <a:xfrm>
            <a:off x="552182" y="2287409"/>
            <a:ext cx="10474068" cy="4080762"/>
          </a:xfrm>
        </p:spPr>
        <p:txBody>
          <a:bodyPr>
            <a:normAutofit/>
          </a:bodyPr>
          <a:lstStyle/>
          <a:p>
            <a:pPr lvl="1" fontAlgn="base"/>
            <a:r>
              <a:rPr lang="fi-FI" sz="2200" b="1" dirty="0"/>
              <a:t>FRIEND/BUDDY CLASSES (4*45 min</a:t>
            </a:r>
            <a:r>
              <a:rPr lang="fi-FI" sz="2200" dirty="0"/>
              <a:t>) </a:t>
            </a:r>
            <a:r>
              <a:rPr lang="fi-FI" sz="2200" dirty="0" err="1"/>
              <a:t>are</a:t>
            </a:r>
            <a:r>
              <a:rPr lang="fi-FI" sz="2200" dirty="0"/>
              <a:t> </a:t>
            </a:r>
            <a:r>
              <a:rPr lang="fi-FI" sz="2200" dirty="0" err="1"/>
              <a:t>created</a:t>
            </a:r>
            <a:r>
              <a:rPr lang="fi-FI" sz="2200" dirty="0"/>
              <a:t> for </a:t>
            </a:r>
            <a:r>
              <a:rPr lang="fi-FI" sz="2200" dirty="0" err="1"/>
              <a:t>the</a:t>
            </a:r>
            <a:r>
              <a:rPr lang="fi-FI" sz="2200" dirty="0"/>
              <a:t> </a:t>
            </a:r>
            <a:r>
              <a:rPr lang="fi-FI" sz="2200" dirty="0" err="1"/>
              <a:t>young</a:t>
            </a:r>
            <a:r>
              <a:rPr lang="fi-FI" sz="2200" dirty="0"/>
              <a:t> </a:t>
            </a:r>
            <a:r>
              <a:rPr lang="fi-FI" sz="2200" dirty="0" err="1"/>
              <a:t>people</a:t>
            </a:r>
            <a:r>
              <a:rPr lang="fi-FI" sz="2200" dirty="0"/>
              <a:t> on 7th, 8th, and 9th </a:t>
            </a:r>
            <a:r>
              <a:rPr lang="fi-FI" sz="2200" dirty="0" err="1"/>
              <a:t>grades</a:t>
            </a:r>
            <a:r>
              <a:rPr lang="fi-FI" sz="2200" dirty="0"/>
              <a:t> (13-16 </a:t>
            </a:r>
            <a:r>
              <a:rPr lang="fi-FI" sz="2200" dirty="0" err="1"/>
              <a:t>years</a:t>
            </a:r>
            <a:r>
              <a:rPr lang="fi-FI" sz="2200" dirty="0"/>
              <a:t> of </a:t>
            </a:r>
            <a:r>
              <a:rPr lang="fi-FI" sz="2200" dirty="0" err="1"/>
              <a:t>age</a:t>
            </a:r>
            <a:r>
              <a:rPr lang="fi-FI" sz="2200" dirty="0"/>
              <a:t>)</a:t>
            </a:r>
          </a:p>
          <a:p>
            <a:pPr lvl="1" fontAlgn="base"/>
            <a:r>
              <a:rPr lang="fi-FI" sz="2200" dirty="0" err="1"/>
              <a:t>Classes</a:t>
            </a:r>
            <a:r>
              <a:rPr lang="fi-FI" sz="2200" dirty="0"/>
              <a:t> </a:t>
            </a:r>
            <a:r>
              <a:rPr lang="fi-FI" sz="2200" dirty="0" err="1"/>
              <a:t>are</a:t>
            </a:r>
            <a:r>
              <a:rPr lang="fi-FI" sz="2200" dirty="0"/>
              <a:t> a </a:t>
            </a:r>
            <a:r>
              <a:rPr lang="fi-FI" sz="2200" dirty="0" err="1"/>
              <a:t>tool</a:t>
            </a:r>
            <a:r>
              <a:rPr lang="fi-FI" sz="2200" dirty="0"/>
              <a:t> for </a:t>
            </a:r>
            <a:r>
              <a:rPr lang="fi-FI" sz="2200" dirty="0" err="1"/>
              <a:t>youth</a:t>
            </a:r>
            <a:r>
              <a:rPr lang="fi-FI" sz="2200" dirty="0"/>
              <a:t> </a:t>
            </a:r>
            <a:r>
              <a:rPr lang="fi-FI" sz="2200" dirty="0" err="1"/>
              <a:t>workers</a:t>
            </a:r>
            <a:r>
              <a:rPr lang="fi-FI" sz="2200" dirty="0"/>
              <a:t> and other </a:t>
            </a:r>
            <a:r>
              <a:rPr lang="fi-FI" sz="2200" dirty="0" err="1"/>
              <a:t>professionals</a:t>
            </a:r>
            <a:r>
              <a:rPr lang="fi-FI" sz="2200" dirty="0"/>
              <a:t> in </a:t>
            </a:r>
            <a:r>
              <a:rPr lang="fi-FI" sz="2200" dirty="0" err="1"/>
              <a:t>schools</a:t>
            </a:r>
            <a:endParaRPr lang="fi-FI" sz="2200" dirty="0"/>
          </a:p>
          <a:p>
            <a:pPr lvl="1" fontAlgn="base"/>
            <a:r>
              <a:rPr lang="fi-FI" sz="2200" dirty="0" err="1"/>
              <a:t>Goals</a:t>
            </a:r>
            <a:r>
              <a:rPr lang="fi-FI" sz="2200" dirty="0"/>
              <a:t>: Young </a:t>
            </a:r>
            <a:r>
              <a:rPr lang="fi-FI" sz="2200" dirty="0" err="1"/>
              <a:t>people</a:t>
            </a:r>
            <a:r>
              <a:rPr lang="fi-FI" sz="2200" dirty="0"/>
              <a:t> </a:t>
            </a:r>
            <a:r>
              <a:rPr lang="fi-FI" sz="2200" dirty="0" err="1"/>
              <a:t>will</a:t>
            </a:r>
            <a:r>
              <a:rPr lang="fi-FI" sz="2200" dirty="0"/>
              <a:t> </a:t>
            </a:r>
            <a:r>
              <a:rPr lang="fi-FI" sz="2200" dirty="0" err="1"/>
              <a:t>learn</a:t>
            </a:r>
            <a:r>
              <a:rPr lang="fi-FI" sz="2200" dirty="0"/>
              <a:t> </a:t>
            </a:r>
            <a:r>
              <a:rPr lang="fi-FI" sz="2200" dirty="0" err="1"/>
              <a:t>about</a:t>
            </a:r>
            <a:r>
              <a:rPr lang="fi-FI" sz="2200" dirty="0"/>
              <a:t> </a:t>
            </a:r>
            <a:r>
              <a:rPr lang="fi-FI" sz="2200" dirty="0" err="1"/>
              <a:t>how</a:t>
            </a:r>
            <a:r>
              <a:rPr lang="fi-FI" sz="2200" dirty="0"/>
              <a:t> to </a:t>
            </a:r>
            <a:r>
              <a:rPr lang="fi-FI" sz="2200" dirty="0" err="1"/>
              <a:t>take</a:t>
            </a:r>
            <a:r>
              <a:rPr lang="fi-FI" sz="2200" dirty="0"/>
              <a:t> </a:t>
            </a:r>
            <a:r>
              <a:rPr lang="fi-FI" sz="2200" dirty="0" err="1"/>
              <a:t>care</a:t>
            </a:r>
            <a:r>
              <a:rPr lang="fi-FI" sz="2200" dirty="0"/>
              <a:t> of </a:t>
            </a:r>
            <a:r>
              <a:rPr lang="fi-FI" sz="2200" dirty="0" err="1"/>
              <a:t>their</a:t>
            </a:r>
            <a:r>
              <a:rPr lang="fi-FI" sz="2200" dirty="0"/>
              <a:t> </a:t>
            </a:r>
            <a:r>
              <a:rPr lang="fi-FI" sz="2200" dirty="0" err="1"/>
              <a:t>own</a:t>
            </a:r>
            <a:r>
              <a:rPr lang="fi-FI" sz="2200" dirty="0"/>
              <a:t> </a:t>
            </a:r>
            <a:r>
              <a:rPr lang="fi-FI" sz="2200" dirty="0" err="1"/>
              <a:t>mental</a:t>
            </a:r>
            <a:r>
              <a:rPr lang="fi-FI" sz="2200" dirty="0"/>
              <a:t> </a:t>
            </a:r>
            <a:r>
              <a:rPr lang="fi-FI" sz="2200" dirty="0" err="1"/>
              <a:t>health</a:t>
            </a:r>
            <a:r>
              <a:rPr lang="fi-FI" sz="2200" dirty="0"/>
              <a:t>, </a:t>
            </a:r>
            <a:r>
              <a:rPr lang="fi-FI" sz="2200" dirty="0" err="1"/>
              <a:t>coping</a:t>
            </a:r>
            <a:r>
              <a:rPr lang="fi-FI" sz="2200" dirty="0"/>
              <a:t> and </a:t>
            </a:r>
            <a:r>
              <a:rPr lang="fi-FI" sz="2200" dirty="0" err="1"/>
              <a:t>stress</a:t>
            </a:r>
            <a:r>
              <a:rPr lang="fi-FI" sz="2200" dirty="0"/>
              <a:t> management, </a:t>
            </a:r>
            <a:r>
              <a:rPr lang="fi-FI" sz="2200" dirty="0" err="1"/>
              <a:t>the</a:t>
            </a:r>
            <a:r>
              <a:rPr lang="fi-FI" sz="2200" dirty="0"/>
              <a:t> </a:t>
            </a:r>
            <a:r>
              <a:rPr lang="fi-FI" sz="2200" dirty="0" err="1"/>
              <a:t>importance</a:t>
            </a:r>
            <a:r>
              <a:rPr lang="fi-FI" sz="2200" dirty="0"/>
              <a:t> of </a:t>
            </a:r>
            <a:r>
              <a:rPr lang="fi-FI" sz="2200" dirty="0" err="1"/>
              <a:t>talking</a:t>
            </a:r>
            <a:r>
              <a:rPr lang="fi-FI" sz="2200" dirty="0"/>
              <a:t> </a:t>
            </a:r>
            <a:r>
              <a:rPr lang="fi-FI" sz="2200" dirty="0" err="1"/>
              <a:t>about</a:t>
            </a:r>
            <a:r>
              <a:rPr lang="fi-FI" sz="2200" dirty="0"/>
              <a:t> </a:t>
            </a:r>
            <a:r>
              <a:rPr lang="fi-FI" sz="2200" dirty="0" err="1"/>
              <a:t>worries</a:t>
            </a:r>
            <a:r>
              <a:rPr lang="fi-FI" sz="2200" dirty="0"/>
              <a:t> </a:t>
            </a:r>
            <a:r>
              <a:rPr lang="fi-FI" sz="2200" dirty="0" err="1"/>
              <a:t>with</a:t>
            </a:r>
            <a:r>
              <a:rPr lang="fi-FI" sz="2200" dirty="0"/>
              <a:t> </a:t>
            </a:r>
            <a:r>
              <a:rPr lang="fi-FI" sz="2200" dirty="0" err="1"/>
              <a:t>their</a:t>
            </a:r>
            <a:r>
              <a:rPr lang="fi-FI" sz="2200" dirty="0"/>
              <a:t> </a:t>
            </a:r>
            <a:r>
              <a:rPr lang="fi-FI" sz="2200" dirty="0" err="1"/>
              <a:t>friends</a:t>
            </a:r>
            <a:r>
              <a:rPr lang="fi-FI" sz="2200" dirty="0"/>
              <a:t>, and </a:t>
            </a:r>
            <a:r>
              <a:rPr lang="fi-FI" sz="2200" dirty="0" err="1"/>
              <a:t>they</a:t>
            </a:r>
            <a:r>
              <a:rPr lang="fi-FI" sz="2200" dirty="0"/>
              <a:t> </a:t>
            </a:r>
            <a:r>
              <a:rPr lang="fi-FI" sz="2200" dirty="0" err="1"/>
              <a:t>will</a:t>
            </a:r>
            <a:r>
              <a:rPr lang="fi-FI" sz="2200" dirty="0"/>
              <a:t> </a:t>
            </a:r>
            <a:r>
              <a:rPr lang="fi-FI" sz="2200" dirty="0" err="1"/>
              <a:t>also</a:t>
            </a:r>
            <a:r>
              <a:rPr lang="fi-FI" sz="2200" dirty="0"/>
              <a:t> </a:t>
            </a:r>
            <a:r>
              <a:rPr lang="fi-FI" sz="2200" dirty="0" err="1"/>
              <a:t>learn</a:t>
            </a:r>
            <a:r>
              <a:rPr lang="fi-FI" sz="2200" dirty="0"/>
              <a:t> </a:t>
            </a:r>
            <a:r>
              <a:rPr lang="fi-FI" sz="2200" dirty="0" err="1"/>
              <a:t>when</a:t>
            </a:r>
            <a:r>
              <a:rPr lang="fi-FI" sz="2200" dirty="0"/>
              <a:t> it is </a:t>
            </a:r>
            <a:br>
              <a:rPr lang="fi-FI" sz="2200" dirty="0"/>
            </a:br>
            <a:r>
              <a:rPr lang="fi-FI" sz="2200" dirty="0" err="1"/>
              <a:t>important</a:t>
            </a:r>
            <a:r>
              <a:rPr lang="fi-FI" sz="2200" dirty="0"/>
              <a:t> to </a:t>
            </a:r>
            <a:r>
              <a:rPr lang="fi-FI" sz="2200" dirty="0" err="1"/>
              <a:t>tell</a:t>
            </a:r>
            <a:r>
              <a:rPr lang="fi-FI" sz="2200" dirty="0"/>
              <a:t> to </a:t>
            </a:r>
            <a:r>
              <a:rPr lang="fi-FI" sz="2200" dirty="0" err="1"/>
              <a:t>the</a:t>
            </a:r>
            <a:r>
              <a:rPr lang="fi-FI" sz="2200" dirty="0"/>
              <a:t> </a:t>
            </a:r>
            <a:r>
              <a:rPr lang="fi-FI" sz="2200" dirty="0" err="1"/>
              <a:t>adults</a:t>
            </a:r>
            <a:r>
              <a:rPr lang="fi-FI" sz="2200" dirty="0"/>
              <a:t> in </a:t>
            </a:r>
            <a:r>
              <a:rPr lang="fi-FI" sz="2200" dirty="0" err="1"/>
              <a:t>schools</a:t>
            </a:r>
            <a:endParaRPr lang="fi-FI" sz="2200" dirty="0"/>
          </a:p>
          <a:p>
            <a:pPr lvl="1" fontAlgn="base"/>
            <a:r>
              <a:rPr lang="fi-FI" sz="2200" dirty="0"/>
              <a:t>Action </a:t>
            </a:r>
            <a:r>
              <a:rPr lang="fi-FI" sz="2200" dirty="0" err="1"/>
              <a:t>activities</a:t>
            </a:r>
            <a:r>
              <a:rPr lang="fi-FI" sz="2200" dirty="0"/>
              <a:t> and </a:t>
            </a:r>
            <a:r>
              <a:rPr lang="fi-FI" sz="2200" dirty="0" err="1"/>
              <a:t>discussion</a:t>
            </a:r>
            <a:r>
              <a:rPr lang="fi-FI" sz="2200" dirty="0"/>
              <a:t> </a:t>
            </a:r>
            <a:r>
              <a:rPr lang="fi-FI" sz="2200" dirty="0" err="1"/>
              <a:t>activities</a:t>
            </a:r>
            <a:endParaRPr lang="fi-FI" sz="2200" dirty="0"/>
          </a:p>
          <a:p>
            <a:pPr lvl="1" fontAlgn="base"/>
            <a:r>
              <a:rPr lang="fi-FI" sz="2200" dirty="0" err="1"/>
              <a:t>You</a:t>
            </a:r>
            <a:r>
              <a:rPr lang="fi-FI" sz="2200" dirty="0"/>
              <a:t> </a:t>
            </a:r>
            <a:r>
              <a:rPr lang="fi-FI" sz="2200" dirty="0" err="1"/>
              <a:t>can</a:t>
            </a:r>
            <a:r>
              <a:rPr lang="fi-FI" sz="2200" dirty="0"/>
              <a:t> </a:t>
            </a:r>
            <a:r>
              <a:rPr lang="fi-FI" sz="2200" dirty="0" err="1"/>
              <a:t>modify</a:t>
            </a:r>
            <a:r>
              <a:rPr lang="fi-FI" sz="2200" dirty="0"/>
              <a:t> </a:t>
            </a:r>
            <a:r>
              <a:rPr lang="fi-FI" sz="2200" dirty="0" err="1"/>
              <a:t>them</a:t>
            </a:r>
            <a:r>
              <a:rPr lang="fi-FI" sz="2200" dirty="0"/>
              <a:t> </a:t>
            </a:r>
            <a:r>
              <a:rPr lang="fi-FI" sz="2200" dirty="0" err="1"/>
              <a:t>also</a:t>
            </a:r>
            <a:r>
              <a:rPr lang="fi-FI" sz="2200" dirty="0"/>
              <a:t> for </a:t>
            </a:r>
            <a:r>
              <a:rPr lang="fi-FI" sz="2200" dirty="0" err="1"/>
              <a:t>longer</a:t>
            </a:r>
            <a:r>
              <a:rPr lang="fi-FI" sz="2200" dirty="0"/>
              <a:t> </a:t>
            </a:r>
            <a:r>
              <a:rPr lang="fi-FI" sz="2200" dirty="0" err="1"/>
              <a:t>periods</a:t>
            </a:r>
            <a:br>
              <a:rPr lang="fi-FI" sz="2200" dirty="0"/>
            </a:br>
            <a:r>
              <a:rPr lang="fi-FI" sz="2200" dirty="0"/>
              <a:t>(</a:t>
            </a:r>
            <a:r>
              <a:rPr lang="fi-FI" sz="2200" dirty="0" err="1"/>
              <a:t>e.g</a:t>
            </a:r>
            <a:r>
              <a:rPr lang="fi-FI" sz="2200" dirty="0"/>
              <a:t>. 60 min, 75 min</a:t>
            </a:r>
          </a:p>
          <a:p>
            <a:endParaRPr lang="fi-FI" dirty="0"/>
          </a:p>
        </p:txBody>
      </p:sp>
      <p:pic>
        <p:nvPicPr>
          <p:cNvPr id="5" name="Kuv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1962" y="4268502"/>
            <a:ext cx="3795177" cy="2531353"/>
          </a:xfrm>
          <a:prstGeom prst="rect">
            <a:avLst/>
          </a:prstGeom>
        </p:spPr>
      </p:pic>
    </p:spTree>
    <p:extLst>
      <p:ext uri="{BB962C8B-B14F-4D97-AF65-F5344CB8AC3E}">
        <p14:creationId xmlns:p14="http://schemas.microsoft.com/office/powerpoint/2010/main" val="3775829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p:cNvSpPr>
            <a:spLocks noGrp="1"/>
          </p:cNvSpPr>
          <p:nvPr>
            <p:ph type="sldNum" sz="quarter" idx="10"/>
          </p:nvPr>
        </p:nvSpPr>
        <p:spPr/>
        <p:txBody>
          <a:bodyPr/>
          <a:lstStyle/>
          <a:p>
            <a:fld id="{7D0A3693-5CB6-4B45-8859-D19B56E87773}" type="slidenum">
              <a:rPr lang="en-FI" smtClean="0"/>
              <a:pPr/>
              <a:t>35</a:t>
            </a:fld>
            <a:endParaRPr lang="en-FI"/>
          </a:p>
        </p:txBody>
      </p:sp>
      <p:sp>
        <p:nvSpPr>
          <p:cNvPr id="3" name="Otsikko 2"/>
          <p:cNvSpPr>
            <a:spLocks noGrp="1"/>
          </p:cNvSpPr>
          <p:nvPr>
            <p:ph type="title"/>
          </p:nvPr>
        </p:nvSpPr>
        <p:spPr>
          <a:xfrm>
            <a:off x="735875" y="615497"/>
            <a:ext cx="10720250" cy="999217"/>
          </a:xfrm>
        </p:spPr>
        <p:txBody>
          <a:bodyPr>
            <a:normAutofit fontScale="90000"/>
          </a:bodyPr>
          <a:lstStyle/>
          <a:p>
            <a:r>
              <a:rPr lang="fi-FI" dirty="0">
                <a:solidFill>
                  <a:schemeClr val="accent2"/>
                </a:solidFill>
              </a:rPr>
              <a:t>FRIEND / BUDDY in </a:t>
            </a:r>
            <a:r>
              <a:rPr lang="fi-FI" dirty="0" err="1">
                <a:solidFill>
                  <a:schemeClr val="accent2"/>
                </a:solidFill>
              </a:rPr>
              <a:t>Mind</a:t>
            </a:r>
            <a:r>
              <a:rPr lang="fi-FI" dirty="0">
                <a:solidFill>
                  <a:schemeClr val="accent2"/>
                </a:solidFill>
              </a:rPr>
              <a:t> </a:t>
            </a:r>
            <a:r>
              <a:rPr lang="fi-FI" dirty="0" err="1">
                <a:solidFill>
                  <a:schemeClr val="accent2"/>
                </a:solidFill>
              </a:rPr>
              <a:t>classes</a:t>
            </a:r>
            <a:r>
              <a:rPr lang="fi-FI" dirty="0">
                <a:solidFill>
                  <a:schemeClr val="accent2"/>
                </a:solidFill>
              </a:rPr>
              <a:t> </a:t>
            </a:r>
            <a:r>
              <a:rPr lang="fi-FI" dirty="0" err="1">
                <a:solidFill>
                  <a:schemeClr val="accent2"/>
                </a:solidFill>
              </a:rPr>
              <a:t>consist</a:t>
            </a:r>
            <a:r>
              <a:rPr lang="fi-FI" dirty="0">
                <a:solidFill>
                  <a:schemeClr val="accent2"/>
                </a:solidFill>
              </a:rPr>
              <a:t> of 4 </a:t>
            </a:r>
            <a:r>
              <a:rPr lang="fi-FI" dirty="0" err="1">
                <a:solidFill>
                  <a:schemeClr val="accent2"/>
                </a:solidFill>
              </a:rPr>
              <a:t>sessions</a:t>
            </a:r>
            <a:r>
              <a:rPr lang="fi-FI" dirty="0">
                <a:solidFill>
                  <a:schemeClr val="accent2"/>
                </a:solidFill>
              </a:rPr>
              <a:t> led </a:t>
            </a:r>
            <a:r>
              <a:rPr lang="fi-FI" dirty="0" err="1">
                <a:solidFill>
                  <a:schemeClr val="accent2"/>
                </a:solidFill>
              </a:rPr>
              <a:t>by</a:t>
            </a:r>
            <a:r>
              <a:rPr lang="fi-FI" dirty="0">
                <a:solidFill>
                  <a:schemeClr val="accent2"/>
                </a:solidFill>
              </a:rPr>
              <a:t> </a:t>
            </a:r>
            <a:r>
              <a:rPr lang="fi-FI" dirty="0" err="1">
                <a:solidFill>
                  <a:schemeClr val="accent2"/>
                </a:solidFill>
              </a:rPr>
              <a:t>school</a:t>
            </a:r>
            <a:r>
              <a:rPr lang="fi-FI" dirty="0">
                <a:solidFill>
                  <a:schemeClr val="accent2"/>
                </a:solidFill>
              </a:rPr>
              <a:t> </a:t>
            </a:r>
            <a:r>
              <a:rPr lang="fi-FI" dirty="0" err="1">
                <a:solidFill>
                  <a:schemeClr val="accent2"/>
                </a:solidFill>
              </a:rPr>
              <a:t>youth</a:t>
            </a:r>
            <a:r>
              <a:rPr lang="fi-FI" dirty="0">
                <a:solidFill>
                  <a:schemeClr val="accent2"/>
                </a:solidFill>
              </a:rPr>
              <a:t> </a:t>
            </a:r>
            <a:r>
              <a:rPr lang="fi-FI" dirty="0" err="1">
                <a:solidFill>
                  <a:schemeClr val="accent2"/>
                </a:solidFill>
              </a:rPr>
              <a:t>workers</a:t>
            </a:r>
            <a:r>
              <a:rPr lang="fi-FI" dirty="0">
                <a:solidFill>
                  <a:schemeClr val="accent2"/>
                </a:solidFill>
              </a:rPr>
              <a:t> </a:t>
            </a:r>
          </a:p>
        </p:txBody>
      </p:sp>
      <p:sp>
        <p:nvSpPr>
          <p:cNvPr id="4" name="Tekstin paikkamerkki 3"/>
          <p:cNvSpPr>
            <a:spLocks noGrp="1"/>
          </p:cNvSpPr>
          <p:nvPr>
            <p:ph type="body" sz="quarter" idx="11"/>
          </p:nvPr>
        </p:nvSpPr>
        <p:spPr>
          <a:xfrm>
            <a:off x="735875" y="1802362"/>
            <a:ext cx="10419805" cy="4627789"/>
          </a:xfrm>
        </p:spPr>
        <p:txBody>
          <a:bodyPr>
            <a:normAutofit/>
          </a:bodyPr>
          <a:lstStyle/>
          <a:p>
            <a:pPr marL="457200" indent="-457200">
              <a:buAutoNum type="arabicPeriod"/>
            </a:pPr>
            <a:r>
              <a:rPr lang="fi-FI" b="1" dirty="0"/>
              <a:t>”</a:t>
            </a:r>
            <a:r>
              <a:rPr lang="fi-FI" b="1" dirty="0" err="1"/>
              <a:t>What</a:t>
            </a:r>
            <a:r>
              <a:rPr lang="fi-FI" b="1" dirty="0"/>
              <a:t> </a:t>
            </a:r>
            <a:r>
              <a:rPr lang="fi-FI" b="1" dirty="0" err="1"/>
              <a:t>makes</a:t>
            </a:r>
            <a:r>
              <a:rPr lang="fi-FI" b="1" dirty="0"/>
              <a:t> me </a:t>
            </a:r>
            <a:r>
              <a:rPr lang="fi-FI" b="1" dirty="0" err="1"/>
              <a:t>feel</a:t>
            </a:r>
            <a:r>
              <a:rPr lang="fi-FI" b="1" dirty="0"/>
              <a:t> </a:t>
            </a:r>
            <a:r>
              <a:rPr lang="fi-FI" b="1" dirty="0" err="1"/>
              <a:t>good</a:t>
            </a:r>
            <a:r>
              <a:rPr lang="fi-FI" b="1" dirty="0"/>
              <a:t>?”</a:t>
            </a:r>
            <a:br>
              <a:rPr lang="fi-FI" b="1" dirty="0"/>
            </a:br>
            <a:r>
              <a:rPr lang="fi-FI" dirty="0"/>
              <a:t>In </a:t>
            </a:r>
            <a:r>
              <a:rPr lang="fi-FI" dirty="0" err="1"/>
              <a:t>this</a:t>
            </a:r>
            <a:r>
              <a:rPr lang="fi-FI" dirty="0"/>
              <a:t> </a:t>
            </a:r>
            <a:r>
              <a:rPr lang="fi-FI" dirty="0" err="1"/>
              <a:t>section</a:t>
            </a:r>
            <a:r>
              <a:rPr lang="fi-FI" dirty="0"/>
              <a:t> </a:t>
            </a:r>
            <a:r>
              <a:rPr lang="fi-FI" dirty="0" err="1"/>
              <a:t>you</a:t>
            </a:r>
            <a:r>
              <a:rPr lang="fi-FI" dirty="0"/>
              <a:t> </a:t>
            </a:r>
            <a:r>
              <a:rPr lang="fi-FI" dirty="0" err="1"/>
              <a:t>will</a:t>
            </a:r>
            <a:r>
              <a:rPr lang="fi-FI" dirty="0"/>
              <a:t> </a:t>
            </a:r>
            <a:r>
              <a:rPr lang="fi-FI" dirty="0" err="1"/>
              <a:t>get</a:t>
            </a:r>
            <a:r>
              <a:rPr lang="fi-FI" dirty="0"/>
              <a:t> </a:t>
            </a:r>
            <a:r>
              <a:rPr lang="fi-FI" dirty="0" err="1"/>
              <a:t>tips</a:t>
            </a:r>
            <a:r>
              <a:rPr lang="fi-FI" dirty="0"/>
              <a:t> and </a:t>
            </a:r>
            <a:r>
              <a:rPr lang="fi-FI" dirty="0" err="1"/>
              <a:t>information</a:t>
            </a:r>
            <a:r>
              <a:rPr lang="fi-FI" dirty="0"/>
              <a:t> </a:t>
            </a:r>
            <a:r>
              <a:rPr lang="fi-FI" dirty="0" err="1"/>
              <a:t>about</a:t>
            </a:r>
            <a:r>
              <a:rPr lang="fi-FI" dirty="0"/>
              <a:t> </a:t>
            </a:r>
            <a:r>
              <a:rPr lang="fi-FI" dirty="0" err="1"/>
              <a:t>taking</a:t>
            </a:r>
            <a:r>
              <a:rPr lang="fi-FI" dirty="0"/>
              <a:t> </a:t>
            </a:r>
            <a:r>
              <a:rPr lang="fi-FI" dirty="0" err="1"/>
              <a:t>care</a:t>
            </a:r>
            <a:r>
              <a:rPr lang="fi-FI" dirty="0"/>
              <a:t> of </a:t>
            </a:r>
            <a:r>
              <a:rPr lang="fi-FI" dirty="0" err="1"/>
              <a:t>your</a:t>
            </a:r>
            <a:r>
              <a:rPr lang="fi-FI" dirty="0"/>
              <a:t> </a:t>
            </a:r>
            <a:r>
              <a:rPr lang="fi-FI" dirty="0" err="1"/>
              <a:t>own</a:t>
            </a:r>
            <a:r>
              <a:rPr lang="fi-FI" dirty="0"/>
              <a:t> </a:t>
            </a:r>
            <a:r>
              <a:rPr lang="fi-FI" dirty="0" err="1"/>
              <a:t>mental</a:t>
            </a:r>
            <a:r>
              <a:rPr lang="fi-FI" dirty="0"/>
              <a:t> </a:t>
            </a:r>
            <a:r>
              <a:rPr lang="fi-FI" dirty="0" err="1"/>
              <a:t>health</a:t>
            </a:r>
            <a:r>
              <a:rPr lang="fi-FI" dirty="0"/>
              <a:t> and </a:t>
            </a:r>
            <a:r>
              <a:rPr lang="fi-FI" dirty="0" err="1"/>
              <a:t>stress</a:t>
            </a:r>
            <a:r>
              <a:rPr lang="fi-FI" dirty="0"/>
              <a:t> management</a:t>
            </a:r>
          </a:p>
          <a:p>
            <a:pPr marL="457200" indent="-457200">
              <a:buAutoNum type="arabicPeriod"/>
            </a:pPr>
            <a:r>
              <a:rPr lang="fi-FI" b="1" dirty="0"/>
              <a:t>”How </a:t>
            </a:r>
            <a:r>
              <a:rPr lang="fi-FI" b="1" dirty="0" err="1"/>
              <a:t>can</a:t>
            </a:r>
            <a:r>
              <a:rPr lang="fi-FI" b="1" dirty="0"/>
              <a:t> I </a:t>
            </a:r>
            <a:r>
              <a:rPr lang="fi-FI" b="1" dirty="0" err="1"/>
              <a:t>support</a:t>
            </a:r>
            <a:r>
              <a:rPr lang="fi-FI" b="1" dirty="0"/>
              <a:t> my </a:t>
            </a:r>
            <a:r>
              <a:rPr lang="fi-FI" b="1" dirty="0" err="1"/>
              <a:t>friend</a:t>
            </a:r>
            <a:r>
              <a:rPr lang="fi-FI" b="1" dirty="0"/>
              <a:t>??”</a:t>
            </a:r>
            <a:br>
              <a:rPr lang="fi-FI" dirty="0"/>
            </a:br>
            <a:r>
              <a:rPr lang="fi-FI" dirty="0"/>
              <a:t>In </a:t>
            </a:r>
            <a:r>
              <a:rPr lang="fi-FI" dirty="0" err="1"/>
              <a:t>this</a:t>
            </a:r>
            <a:r>
              <a:rPr lang="fi-FI" dirty="0"/>
              <a:t> </a:t>
            </a:r>
            <a:r>
              <a:rPr lang="fi-FI" dirty="0" err="1"/>
              <a:t>section</a:t>
            </a:r>
            <a:r>
              <a:rPr lang="fi-FI" dirty="0"/>
              <a:t> </a:t>
            </a:r>
            <a:r>
              <a:rPr lang="fi-FI" dirty="0" err="1"/>
              <a:t>you</a:t>
            </a:r>
            <a:r>
              <a:rPr lang="fi-FI" dirty="0"/>
              <a:t> </a:t>
            </a:r>
            <a:r>
              <a:rPr lang="fi-FI" dirty="0" err="1"/>
              <a:t>will</a:t>
            </a:r>
            <a:r>
              <a:rPr lang="fi-FI" dirty="0"/>
              <a:t> </a:t>
            </a:r>
            <a:r>
              <a:rPr lang="fi-FI" dirty="0" err="1"/>
              <a:t>discuss</a:t>
            </a:r>
            <a:r>
              <a:rPr lang="fi-FI" dirty="0"/>
              <a:t> </a:t>
            </a:r>
            <a:r>
              <a:rPr lang="fi-FI" dirty="0" err="1"/>
              <a:t>about</a:t>
            </a:r>
            <a:r>
              <a:rPr lang="fi-FI" dirty="0"/>
              <a:t> </a:t>
            </a:r>
            <a:r>
              <a:rPr lang="fi-FI" dirty="0" err="1"/>
              <a:t>your</a:t>
            </a:r>
            <a:r>
              <a:rPr lang="fi-FI" dirty="0"/>
              <a:t> </a:t>
            </a:r>
            <a:r>
              <a:rPr lang="fi-FI" dirty="0" err="1"/>
              <a:t>socio-emotional</a:t>
            </a:r>
            <a:r>
              <a:rPr lang="fi-FI" dirty="0"/>
              <a:t> </a:t>
            </a:r>
            <a:r>
              <a:rPr lang="fi-FI" dirty="0" err="1"/>
              <a:t>skills</a:t>
            </a:r>
            <a:endParaRPr lang="fi-FI" dirty="0"/>
          </a:p>
          <a:p>
            <a:pPr marL="457200" indent="-457200">
              <a:buAutoNum type="arabicPeriod"/>
            </a:pPr>
            <a:r>
              <a:rPr lang="fi-FI" b="1" dirty="0"/>
              <a:t>”How to </a:t>
            </a:r>
            <a:r>
              <a:rPr lang="fi-FI" b="1" dirty="0" err="1"/>
              <a:t>listen</a:t>
            </a:r>
            <a:r>
              <a:rPr lang="fi-FI" b="1" dirty="0"/>
              <a:t>? How to </a:t>
            </a:r>
            <a:r>
              <a:rPr lang="fi-FI" b="1" dirty="0" err="1"/>
              <a:t>raise</a:t>
            </a:r>
            <a:r>
              <a:rPr lang="fi-FI" b="1" dirty="0"/>
              <a:t> </a:t>
            </a:r>
            <a:r>
              <a:rPr lang="fi-FI" b="1" dirty="0" err="1"/>
              <a:t>concern</a:t>
            </a:r>
            <a:r>
              <a:rPr lang="fi-FI" b="1" dirty="0"/>
              <a:t> </a:t>
            </a:r>
            <a:r>
              <a:rPr lang="fi-FI" b="1" dirty="0" err="1"/>
              <a:t>if</a:t>
            </a:r>
            <a:r>
              <a:rPr lang="fi-FI" b="1" dirty="0"/>
              <a:t> </a:t>
            </a:r>
            <a:r>
              <a:rPr lang="fi-FI" b="1" dirty="0" err="1"/>
              <a:t>needed</a:t>
            </a:r>
            <a:r>
              <a:rPr lang="fi-FI" b="1" dirty="0"/>
              <a:t>?</a:t>
            </a:r>
            <a:br>
              <a:rPr lang="fi-FI" dirty="0"/>
            </a:br>
            <a:r>
              <a:rPr lang="fi-FI" dirty="0"/>
              <a:t>In </a:t>
            </a:r>
            <a:r>
              <a:rPr lang="fi-FI" dirty="0" err="1"/>
              <a:t>this</a:t>
            </a:r>
            <a:r>
              <a:rPr lang="fi-FI" dirty="0"/>
              <a:t> </a:t>
            </a:r>
            <a:r>
              <a:rPr lang="fi-FI" dirty="0" err="1"/>
              <a:t>section</a:t>
            </a:r>
            <a:r>
              <a:rPr lang="fi-FI" dirty="0"/>
              <a:t> </a:t>
            </a:r>
            <a:r>
              <a:rPr lang="fi-FI" dirty="0" err="1"/>
              <a:t>you</a:t>
            </a:r>
            <a:r>
              <a:rPr lang="fi-FI" dirty="0"/>
              <a:t> </a:t>
            </a:r>
            <a:r>
              <a:rPr lang="fi-FI" dirty="0" err="1"/>
              <a:t>will</a:t>
            </a:r>
            <a:r>
              <a:rPr lang="fi-FI" dirty="0"/>
              <a:t> </a:t>
            </a:r>
            <a:r>
              <a:rPr lang="fi-FI" dirty="0" err="1"/>
              <a:t>increase</a:t>
            </a:r>
            <a:r>
              <a:rPr lang="fi-FI" dirty="0"/>
              <a:t> </a:t>
            </a:r>
            <a:r>
              <a:rPr lang="fi-FI" dirty="0" err="1"/>
              <a:t>your</a:t>
            </a:r>
            <a:r>
              <a:rPr lang="fi-FI" dirty="0"/>
              <a:t> </a:t>
            </a:r>
            <a:r>
              <a:rPr lang="fi-FI" dirty="0" err="1"/>
              <a:t>understanding</a:t>
            </a:r>
            <a:r>
              <a:rPr lang="fi-FI" dirty="0"/>
              <a:t> of </a:t>
            </a:r>
            <a:r>
              <a:rPr lang="fi-FI" dirty="0" err="1"/>
              <a:t>empathetic</a:t>
            </a:r>
            <a:r>
              <a:rPr lang="fi-FI" dirty="0"/>
              <a:t> </a:t>
            </a:r>
            <a:r>
              <a:rPr lang="fi-FI" dirty="0" err="1"/>
              <a:t>listening</a:t>
            </a:r>
            <a:r>
              <a:rPr lang="fi-FI" dirty="0"/>
              <a:t> and </a:t>
            </a:r>
            <a:r>
              <a:rPr lang="fi-FI" dirty="0" err="1"/>
              <a:t>you</a:t>
            </a:r>
            <a:r>
              <a:rPr lang="fi-FI" dirty="0"/>
              <a:t> </a:t>
            </a:r>
            <a:r>
              <a:rPr lang="fi-FI" dirty="0" err="1"/>
              <a:t>will</a:t>
            </a:r>
            <a:r>
              <a:rPr lang="fi-FI" dirty="0"/>
              <a:t> </a:t>
            </a:r>
            <a:r>
              <a:rPr lang="fi-FI" dirty="0" err="1"/>
              <a:t>learn</a:t>
            </a:r>
            <a:r>
              <a:rPr lang="fi-FI" dirty="0"/>
              <a:t> </a:t>
            </a:r>
            <a:r>
              <a:rPr lang="fi-FI" dirty="0" err="1"/>
              <a:t>about</a:t>
            </a:r>
            <a:r>
              <a:rPr lang="fi-FI" dirty="0"/>
              <a:t> </a:t>
            </a:r>
            <a:r>
              <a:rPr lang="fi-FI" dirty="0" err="1"/>
              <a:t>talking</a:t>
            </a:r>
            <a:r>
              <a:rPr lang="fi-FI" dirty="0"/>
              <a:t> </a:t>
            </a:r>
            <a:r>
              <a:rPr lang="fi-FI" dirty="0" err="1"/>
              <a:t>about</a:t>
            </a:r>
            <a:r>
              <a:rPr lang="fi-FI" dirty="0"/>
              <a:t> </a:t>
            </a:r>
            <a:r>
              <a:rPr lang="fi-FI" dirty="0" err="1"/>
              <a:t>worries</a:t>
            </a:r>
            <a:r>
              <a:rPr lang="fi-FI" dirty="0"/>
              <a:t> </a:t>
            </a:r>
            <a:r>
              <a:rPr lang="fi-FI" dirty="0" err="1"/>
              <a:t>with</a:t>
            </a:r>
            <a:r>
              <a:rPr lang="fi-FI" dirty="0"/>
              <a:t> </a:t>
            </a:r>
            <a:r>
              <a:rPr lang="fi-FI" dirty="0" err="1"/>
              <a:t>your</a:t>
            </a:r>
            <a:r>
              <a:rPr lang="fi-FI" dirty="0"/>
              <a:t> </a:t>
            </a:r>
            <a:r>
              <a:rPr lang="fi-FI" dirty="0" err="1"/>
              <a:t>friends</a:t>
            </a:r>
            <a:endParaRPr lang="fi-FI" dirty="0"/>
          </a:p>
          <a:p>
            <a:pPr marL="457200" indent="-457200">
              <a:buAutoNum type="arabicPeriod"/>
            </a:pPr>
            <a:r>
              <a:rPr lang="fi-FI" b="1" dirty="0"/>
              <a:t>”</a:t>
            </a:r>
            <a:r>
              <a:rPr lang="fi-FI" b="1" dirty="0" err="1"/>
              <a:t>When</a:t>
            </a:r>
            <a:r>
              <a:rPr lang="fi-FI" b="1" dirty="0"/>
              <a:t> </a:t>
            </a:r>
            <a:r>
              <a:rPr lang="fi-FI" b="1" dirty="0" err="1"/>
              <a:t>do</a:t>
            </a:r>
            <a:r>
              <a:rPr lang="fi-FI" b="1" dirty="0"/>
              <a:t> </a:t>
            </a:r>
            <a:r>
              <a:rPr lang="fi-FI" b="1" dirty="0" err="1"/>
              <a:t>we</a:t>
            </a:r>
            <a:r>
              <a:rPr lang="fi-FI" b="1" dirty="0"/>
              <a:t> </a:t>
            </a:r>
            <a:r>
              <a:rPr lang="fi-FI" b="1" dirty="0" err="1"/>
              <a:t>need</a:t>
            </a:r>
            <a:r>
              <a:rPr lang="fi-FI" b="1" dirty="0"/>
              <a:t> help </a:t>
            </a:r>
            <a:r>
              <a:rPr lang="fi-FI" b="1" dirty="0" err="1"/>
              <a:t>from</a:t>
            </a:r>
            <a:r>
              <a:rPr lang="fi-FI" b="1" dirty="0"/>
              <a:t> </a:t>
            </a:r>
            <a:r>
              <a:rPr lang="fi-FI" b="1" dirty="0" err="1"/>
              <a:t>adults</a:t>
            </a:r>
            <a:r>
              <a:rPr lang="fi-FI" b="1" dirty="0"/>
              <a:t>?” </a:t>
            </a:r>
            <a:br>
              <a:rPr lang="fi-FI" dirty="0"/>
            </a:br>
            <a:r>
              <a:rPr lang="fi-FI" dirty="0"/>
              <a:t>In </a:t>
            </a:r>
            <a:r>
              <a:rPr lang="fi-FI" dirty="0" err="1"/>
              <a:t>this</a:t>
            </a:r>
            <a:r>
              <a:rPr lang="fi-FI" dirty="0"/>
              <a:t> </a:t>
            </a:r>
            <a:r>
              <a:rPr lang="fi-FI" dirty="0" err="1"/>
              <a:t>section</a:t>
            </a:r>
            <a:r>
              <a:rPr lang="fi-FI" dirty="0"/>
              <a:t> </a:t>
            </a:r>
            <a:r>
              <a:rPr lang="fi-FI" dirty="0" err="1"/>
              <a:t>you</a:t>
            </a:r>
            <a:r>
              <a:rPr lang="fi-FI" dirty="0"/>
              <a:t> </a:t>
            </a:r>
            <a:r>
              <a:rPr lang="fi-FI" dirty="0" err="1"/>
              <a:t>will</a:t>
            </a:r>
            <a:r>
              <a:rPr lang="fi-FI" dirty="0"/>
              <a:t> </a:t>
            </a:r>
            <a:r>
              <a:rPr lang="fi-FI" dirty="0" err="1"/>
              <a:t>learn</a:t>
            </a:r>
            <a:r>
              <a:rPr lang="fi-FI" dirty="0"/>
              <a:t> to </a:t>
            </a:r>
            <a:r>
              <a:rPr lang="fi-FI" dirty="0" err="1"/>
              <a:t>recognise</a:t>
            </a:r>
            <a:r>
              <a:rPr lang="fi-FI" dirty="0"/>
              <a:t> </a:t>
            </a:r>
            <a:r>
              <a:rPr lang="fi-FI" dirty="0" err="1"/>
              <a:t>when</a:t>
            </a:r>
            <a:r>
              <a:rPr lang="fi-FI" dirty="0"/>
              <a:t> </a:t>
            </a:r>
            <a:r>
              <a:rPr lang="fi-FI" dirty="0" err="1"/>
              <a:t>you</a:t>
            </a:r>
            <a:r>
              <a:rPr lang="fi-FI" dirty="0"/>
              <a:t> </a:t>
            </a:r>
            <a:r>
              <a:rPr lang="fi-FI" dirty="0" err="1"/>
              <a:t>need</a:t>
            </a:r>
            <a:r>
              <a:rPr lang="fi-FI" dirty="0"/>
              <a:t> to </a:t>
            </a:r>
            <a:r>
              <a:rPr lang="fi-FI" dirty="0" err="1"/>
              <a:t>seek</a:t>
            </a:r>
            <a:r>
              <a:rPr lang="fi-FI" dirty="0"/>
              <a:t> help </a:t>
            </a:r>
            <a:r>
              <a:rPr lang="fi-FI" dirty="0" err="1"/>
              <a:t>from</a:t>
            </a:r>
            <a:r>
              <a:rPr lang="fi-FI" dirty="0"/>
              <a:t> </a:t>
            </a:r>
            <a:r>
              <a:rPr lang="fi-FI" dirty="0" err="1"/>
              <a:t>adults</a:t>
            </a:r>
            <a:r>
              <a:rPr lang="fi-FI" dirty="0"/>
              <a:t> </a:t>
            </a:r>
            <a:r>
              <a:rPr lang="fi-FI" dirty="0" err="1"/>
              <a:t>or</a:t>
            </a:r>
            <a:r>
              <a:rPr lang="fi-FI" dirty="0"/>
              <a:t> </a:t>
            </a:r>
            <a:r>
              <a:rPr lang="fi-FI" dirty="0" err="1"/>
              <a:t>profesionals</a:t>
            </a:r>
            <a:r>
              <a:rPr lang="fi-FI" dirty="0"/>
              <a:t> and </a:t>
            </a:r>
            <a:r>
              <a:rPr lang="fi-FI" dirty="0" err="1"/>
              <a:t>you</a:t>
            </a:r>
            <a:r>
              <a:rPr lang="fi-FI" dirty="0"/>
              <a:t> </a:t>
            </a:r>
            <a:r>
              <a:rPr lang="fi-FI" dirty="0" err="1"/>
              <a:t>will</a:t>
            </a:r>
            <a:r>
              <a:rPr lang="fi-FI" dirty="0"/>
              <a:t> </a:t>
            </a:r>
            <a:r>
              <a:rPr lang="fi-FI" dirty="0" err="1"/>
              <a:t>learn</a:t>
            </a:r>
            <a:r>
              <a:rPr lang="fi-FI" dirty="0"/>
              <a:t> </a:t>
            </a:r>
            <a:r>
              <a:rPr lang="fi-FI" dirty="0" err="1"/>
              <a:t>about</a:t>
            </a:r>
            <a:r>
              <a:rPr lang="fi-FI" dirty="0"/>
              <a:t> </a:t>
            </a:r>
            <a:r>
              <a:rPr lang="fi-FI" dirty="0" err="1"/>
              <a:t>different</a:t>
            </a:r>
            <a:r>
              <a:rPr lang="fi-FI" dirty="0"/>
              <a:t> </a:t>
            </a:r>
            <a:r>
              <a:rPr lang="fi-FI" dirty="0" err="1"/>
              <a:t>places</a:t>
            </a:r>
            <a:r>
              <a:rPr lang="fi-FI" dirty="0"/>
              <a:t> to </a:t>
            </a:r>
            <a:r>
              <a:rPr lang="fi-FI" dirty="0" err="1"/>
              <a:t>get</a:t>
            </a:r>
            <a:r>
              <a:rPr lang="fi-FI" dirty="0"/>
              <a:t> help </a:t>
            </a:r>
            <a:r>
              <a:rPr lang="fi-FI" dirty="0" err="1"/>
              <a:t>from</a:t>
            </a:r>
            <a:endParaRPr lang="fi-FI" dirty="0"/>
          </a:p>
        </p:txBody>
      </p:sp>
    </p:spTree>
    <p:extLst>
      <p:ext uri="{BB962C8B-B14F-4D97-AF65-F5344CB8AC3E}">
        <p14:creationId xmlns:p14="http://schemas.microsoft.com/office/powerpoint/2010/main" val="1478665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99DCEB8-EDFD-4F29-8B18-3B0143F0A2A7}"/>
              </a:ext>
            </a:extLst>
          </p:cNvPr>
          <p:cNvSpPr>
            <a:spLocks noGrp="1"/>
          </p:cNvSpPr>
          <p:nvPr>
            <p:ph type="title"/>
          </p:nvPr>
        </p:nvSpPr>
        <p:spPr>
          <a:xfrm>
            <a:off x="1615278" y="706495"/>
            <a:ext cx="9306129" cy="999217"/>
          </a:xfrm>
        </p:spPr>
        <p:txBody>
          <a:bodyPr>
            <a:normAutofit/>
          </a:bodyPr>
          <a:lstStyle/>
          <a:p>
            <a:r>
              <a:rPr lang="fi-FI" dirty="0">
                <a:solidFill>
                  <a:schemeClr val="accent2"/>
                </a:solidFill>
              </a:rPr>
              <a:t>Feedback </a:t>
            </a:r>
            <a:r>
              <a:rPr lang="fi-FI" dirty="0" err="1">
                <a:solidFill>
                  <a:schemeClr val="accent2"/>
                </a:solidFill>
              </a:rPr>
              <a:t>from</a:t>
            </a:r>
            <a:r>
              <a:rPr lang="fi-FI" dirty="0">
                <a:solidFill>
                  <a:schemeClr val="accent2"/>
                </a:solidFill>
              </a:rPr>
              <a:t> </a:t>
            </a:r>
            <a:r>
              <a:rPr lang="fi-FI" dirty="0" err="1">
                <a:solidFill>
                  <a:schemeClr val="accent2"/>
                </a:solidFill>
              </a:rPr>
              <a:t>the</a:t>
            </a:r>
            <a:r>
              <a:rPr lang="fi-FI" dirty="0">
                <a:solidFill>
                  <a:schemeClr val="accent2"/>
                </a:solidFill>
              </a:rPr>
              <a:t> </a:t>
            </a:r>
            <a:r>
              <a:rPr lang="fi-FI" dirty="0" err="1">
                <a:solidFill>
                  <a:schemeClr val="accent2"/>
                </a:solidFill>
              </a:rPr>
              <a:t>young</a:t>
            </a:r>
            <a:r>
              <a:rPr lang="fi-FI" dirty="0">
                <a:solidFill>
                  <a:schemeClr val="accent2"/>
                </a:solidFill>
              </a:rPr>
              <a:t> </a:t>
            </a:r>
            <a:r>
              <a:rPr lang="fi-FI" dirty="0" err="1">
                <a:solidFill>
                  <a:schemeClr val="accent2"/>
                </a:solidFill>
              </a:rPr>
              <a:t>people</a:t>
            </a:r>
            <a:r>
              <a:rPr lang="fi-FI" dirty="0">
                <a:solidFill>
                  <a:schemeClr val="accent2"/>
                </a:solidFill>
              </a:rPr>
              <a:t>:  </a:t>
            </a:r>
          </a:p>
        </p:txBody>
      </p:sp>
      <p:sp>
        <p:nvSpPr>
          <p:cNvPr id="3" name="Dian numeron paikkamerkki 2">
            <a:extLst>
              <a:ext uri="{FF2B5EF4-FFF2-40B4-BE49-F238E27FC236}">
                <a16:creationId xmlns:a16="http://schemas.microsoft.com/office/drawing/2014/main" id="{8446584B-7836-4242-A7D4-A81466BB9FC7}"/>
              </a:ext>
            </a:extLst>
          </p:cNvPr>
          <p:cNvSpPr>
            <a:spLocks noGrp="1"/>
          </p:cNvSpPr>
          <p:nvPr>
            <p:ph type="sldNum" sz="quarter" idx="10"/>
          </p:nvPr>
        </p:nvSpPr>
        <p:spPr/>
        <p:txBody>
          <a:bodyPr/>
          <a:lstStyle/>
          <a:p>
            <a:fld id="{7D0A3693-5CB6-4B45-8859-D19B56E87773}" type="slidenum">
              <a:rPr lang="en-FI" smtClean="0"/>
              <a:pPr/>
              <a:t>36</a:t>
            </a:fld>
            <a:endParaRPr lang="en-FI"/>
          </a:p>
        </p:txBody>
      </p:sp>
      <p:sp>
        <p:nvSpPr>
          <p:cNvPr id="4" name="Tekstin paikkamerkki 3">
            <a:extLst>
              <a:ext uri="{FF2B5EF4-FFF2-40B4-BE49-F238E27FC236}">
                <a16:creationId xmlns:a16="http://schemas.microsoft.com/office/drawing/2014/main" id="{1E7D7704-83DE-4AAA-970B-1332848B3B68}"/>
              </a:ext>
            </a:extLst>
          </p:cNvPr>
          <p:cNvSpPr>
            <a:spLocks noGrp="1"/>
          </p:cNvSpPr>
          <p:nvPr>
            <p:ph type="body" sz="quarter" idx="11"/>
          </p:nvPr>
        </p:nvSpPr>
        <p:spPr>
          <a:xfrm>
            <a:off x="1089498" y="1833195"/>
            <a:ext cx="9990877" cy="4636082"/>
          </a:xfrm>
        </p:spPr>
        <p:txBody>
          <a:bodyPr/>
          <a:lstStyle/>
          <a:p>
            <a:r>
              <a:rPr lang="fi-FI" dirty="0"/>
              <a:t>”I </a:t>
            </a:r>
            <a:r>
              <a:rPr lang="fi-FI" dirty="0" err="1"/>
              <a:t>learnt</a:t>
            </a:r>
            <a:r>
              <a:rPr lang="fi-FI" dirty="0"/>
              <a:t> a </a:t>
            </a:r>
            <a:r>
              <a:rPr lang="fi-FI" dirty="0" err="1"/>
              <a:t>lot</a:t>
            </a:r>
            <a:r>
              <a:rPr lang="fi-FI" dirty="0"/>
              <a:t> </a:t>
            </a:r>
            <a:r>
              <a:rPr lang="fi-FI" dirty="0" err="1"/>
              <a:t>about</a:t>
            </a:r>
            <a:r>
              <a:rPr lang="fi-FI" dirty="0"/>
              <a:t> </a:t>
            </a:r>
            <a:r>
              <a:rPr lang="fi-FI" dirty="0" err="1"/>
              <a:t>friendships</a:t>
            </a:r>
            <a:r>
              <a:rPr lang="fi-FI" dirty="0"/>
              <a:t> and </a:t>
            </a:r>
            <a:r>
              <a:rPr lang="fi-FI" dirty="0" err="1"/>
              <a:t>about</a:t>
            </a:r>
            <a:r>
              <a:rPr lang="fi-FI" dirty="0"/>
              <a:t> </a:t>
            </a:r>
            <a:r>
              <a:rPr lang="fi-FI" dirty="0" err="1"/>
              <a:t>taking</a:t>
            </a:r>
            <a:r>
              <a:rPr lang="fi-FI" dirty="0"/>
              <a:t> </a:t>
            </a:r>
            <a:r>
              <a:rPr lang="fi-FI" dirty="0" err="1"/>
              <a:t>care</a:t>
            </a:r>
            <a:r>
              <a:rPr lang="fi-FI" dirty="0"/>
              <a:t> of </a:t>
            </a:r>
            <a:r>
              <a:rPr lang="fi-FI" dirty="0" err="1"/>
              <a:t>them</a:t>
            </a:r>
            <a:r>
              <a:rPr lang="fi-FI" dirty="0"/>
              <a:t> and I </a:t>
            </a:r>
            <a:r>
              <a:rPr lang="fi-FI" dirty="0" err="1"/>
              <a:t>also</a:t>
            </a:r>
            <a:r>
              <a:rPr lang="fi-FI" dirty="0"/>
              <a:t> </a:t>
            </a:r>
            <a:r>
              <a:rPr lang="fi-FI" dirty="0" err="1"/>
              <a:t>learnt</a:t>
            </a:r>
            <a:r>
              <a:rPr lang="fi-FI" dirty="0"/>
              <a:t> to </a:t>
            </a:r>
            <a:r>
              <a:rPr lang="fi-FI" dirty="0" err="1"/>
              <a:t>seek</a:t>
            </a:r>
            <a:r>
              <a:rPr lang="fi-FI" dirty="0"/>
              <a:t> help </a:t>
            </a:r>
            <a:r>
              <a:rPr lang="fi-FI" dirty="0" err="1"/>
              <a:t>if</a:t>
            </a:r>
            <a:r>
              <a:rPr lang="fi-FI" dirty="0"/>
              <a:t> I </a:t>
            </a:r>
            <a:r>
              <a:rPr lang="fi-FI" dirty="0" err="1"/>
              <a:t>need</a:t>
            </a:r>
            <a:r>
              <a:rPr lang="fi-FI" dirty="0"/>
              <a:t> it” </a:t>
            </a:r>
          </a:p>
          <a:p>
            <a:r>
              <a:rPr lang="fi-FI" dirty="0"/>
              <a:t>”I </a:t>
            </a:r>
            <a:r>
              <a:rPr lang="fi-FI" dirty="0" err="1"/>
              <a:t>realised</a:t>
            </a:r>
            <a:r>
              <a:rPr lang="fi-FI" dirty="0"/>
              <a:t> </a:t>
            </a:r>
            <a:r>
              <a:rPr lang="fi-FI" dirty="0" err="1"/>
              <a:t>that</a:t>
            </a:r>
            <a:r>
              <a:rPr lang="fi-FI" dirty="0"/>
              <a:t> I </a:t>
            </a:r>
            <a:r>
              <a:rPr lang="fi-FI" dirty="0" err="1"/>
              <a:t>have</a:t>
            </a:r>
            <a:r>
              <a:rPr lang="fi-FI" dirty="0"/>
              <a:t> to </a:t>
            </a:r>
            <a:r>
              <a:rPr lang="fi-FI" dirty="0" err="1"/>
              <a:t>talk</a:t>
            </a:r>
            <a:r>
              <a:rPr lang="fi-FI" dirty="0"/>
              <a:t> to </a:t>
            </a:r>
            <a:r>
              <a:rPr lang="fi-FI" dirty="0" err="1"/>
              <a:t>the</a:t>
            </a:r>
            <a:r>
              <a:rPr lang="fi-FI" dirty="0"/>
              <a:t> </a:t>
            </a:r>
            <a:r>
              <a:rPr lang="fi-FI" dirty="0" err="1"/>
              <a:t>adults</a:t>
            </a:r>
            <a:r>
              <a:rPr lang="fi-FI" dirty="0"/>
              <a:t> </a:t>
            </a:r>
            <a:r>
              <a:rPr lang="fi-FI" dirty="0" err="1"/>
              <a:t>about</a:t>
            </a:r>
            <a:r>
              <a:rPr lang="fi-FI" dirty="0"/>
              <a:t> </a:t>
            </a:r>
            <a:r>
              <a:rPr lang="fi-FI" dirty="0" err="1"/>
              <a:t>different</a:t>
            </a:r>
            <a:r>
              <a:rPr lang="fi-FI" dirty="0"/>
              <a:t> </a:t>
            </a:r>
            <a:r>
              <a:rPr lang="fi-FI" dirty="0" err="1"/>
              <a:t>issues</a:t>
            </a:r>
            <a:r>
              <a:rPr lang="fi-FI" dirty="0"/>
              <a:t> </a:t>
            </a:r>
            <a:r>
              <a:rPr lang="fi-FI" dirty="0" err="1"/>
              <a:t>even</a:t>
            </a:r>
            <a:r>
              <a:rPr lang="fi-FI" dirty="0"/>
              <a:t> </a:t>
            </a:r>
            <a:r>
              <a:rPr lang="fi-FI" dirty="0" err="1"/>
              <a:t>though</a:t>
            </a:r>
            <a:r>
              <a:rPr lang="fi-FI" dirty="0"/>
              <a:t> I </a:t>
            </a:r>
            <a:r>
              <a:rPr lang="fi-FI" dirty="0" err="1"/>
              <a:t>feel</a:t>
            </a:r>
            <a:r>
              <a:rPr lang="fi-FI" dirty="0"/>
              <a:t> </a:t>
            </a:r>
            <a:r>
              <a:rPr lang="fi-FI" dirty="0" err="1"/>
              <a:t>that</a:t>
            </a:r>
            <a:r>
              <a:rPr lang="fi-FI" dirty="0"/>
              <a:t> it </a:t>
            </a:r>
            <a:r>
              <a:rPr lang="fi-FI" dirty="0" err="1"/>
              <a:t>doesn’t</a:t>
            </a:r>
            <a:r>
              <a:rPr lang="fi-FI" dirty="0"/>
              <a:t> help”</a:t>
            </a:r>
          </a:p>
          <a:p>
            <a:r>
              <a:rPr lang="fi-FI" dirty="0"/>
              <a:t>”I </a:t>
            </a:r>
            <a:r>
              <a:rPr lang="fi-FI" dirty="0" err="1"/>
              <a:t>might</a:t>
            </a:r>
            <a:r>
              <a:rPr lang="fi-FI" dirty="0"/>
              <a:t> help </a:t>
            </a:r>
            <a:r>
              <a:rPr lang="fi-FI" dirty="0" err="1"/>
              <a:t>someone</a:t>
            </a:r>
            <a:r>
              <a:rPr lang="fi-FI" dirty="0"/>
              <a:t>.”</a:t>
            </a:r>
          </a:p>
          <a:p>
            <a:r>
              <a:rPr lang="fi-FI" dirty="0"/>
              <a:t>”I </a:t>
            </a:r>
            <a:r>
              <a:rPr lang="fi-FI" dirty="0" err="1"/>
              <a:t>learn</a:t>
            </a:r>
            <a:r>
              <a:rPr lang="fi-FI" dirty="0"/>
              <a:t> to </a:t>
            </a:r>
            <a:r>
              <a:rPr lang="fi-FI" dirty="0" err="1"/>
              <a:t>consider</a:t>
            </a:r>
            <a:r>
              <a:rPr lang="fi-FI" dirty="0"/>
              <a:t> </a:t>
            </a:r>
            <a:r>
              <a:rPr lang="fi-FI" dirty="0" err="1"/>
              <a:t>about</a:t>
            </a:r>
            <a:r>
              <a:rPr lang="fi-FI" dirty="0"/>
              <a:t> </a:t>
            </a:r>
            <a:r>
              <a:rPr lang="fi-FI" dirty="0" err="1"/>
              <a:t>asking</a:t>
            </a:r>
            <a:r>
              <a:rPr lang="fi-FI" dirty="0"/>
              <a:t> for help </a:t>
            </a:r>
            <a:r>
              <a:rPr lang="fi-FI" dirty="0" err="1"/>
              <a:t>from</a:t>
            </a:r>
            <a:r>
              <a:rPr lang="fi-FI" dirty="0"/>
              <a:t> </a:t>
            </a:r>
            <a:r>
              <a:rPr lang="fi-FI" dirty="0" err="1"/>
              <a:t>adults</a:t>
            </a:r>
            <a:r>
              <a:rPr lang="fi-FI" dirty="0"/>
              <a:t>.”</a:t>
            </a:r>
          </a:p>
        </p:txBody>
      </p:sp>
    </p:spTree>
    <p:extLst>
      <p:ext uri="{BB962C8B-B14F-4D97-AF65-F5344CB8AC3E}">
        <p14:creationId xmlns:p14="http://schemas.microsoft.com/office/powerpoint/2010/main" val="460108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9760" y="629862"/>
            <a:ext cx="6304293" cy="5784838"/>
          </a:xfrm>
          <a:prstGeom prst="rect">
            <a:avLst/>
          </a:prstGeom>
        </p:spPr>
      </p:pic>
      <p:sp>
        <p:nvSpPr>
          <p:cNvPr id="2" name="Otsikko 1"/>
          <p:cNvSpPr>
            <a:spLocks noGrp="1"/>
          </p:cNvSpPr>
          <p:nvPr>
            <p:ph type="title"/>
          </p:nvPr>
        </p:nvSpPr>
        <p:spPr>
          <a:xfrm>
            <a:off x="541565" y="777494"/>
            <a:ext cx="5767795" cy="999217"/>
          </a:xfrm>
        </p:spPr>
        <p:txBody>
          <a:bodyPr>
            <a:normAutofit fontScale="90000"/>
          </a:bodyPr>
          <a:lstStyle/>
          <a:p>
            <a:r>
              <a:rPr lang="fi-FI" dirty="0">
                <a:solidFill>
                  <a:schemeClr val="accent2"/>
                </a:solidFill>
              </a:rPr>
              <a:t>GAME: </a:t>
            </a:r>
            <a:r>
              <a:rPr lang="fi-FI" dirty="0" err="1">
                <a:solidFill>
                  <a:schemeClr val="accent2"/>
                </a:solidFill>
              </a:rPr>
              <a:t>Searching</a:t>
            </a:r>
            <a:r>
              <a:rPr lang="fi-FI" dirty="0">
                <a:solidFill>
                  <a:schemeClr val="accent2"/>
                </a:solidFill>
              </a:rPr>
              <a:t> a </a:t>
            </a:r>
            <a:r>
              <a:rPr lang="fi-FI" dirty="0" err="1">
                <a:solidFill>
                  <a:schemeClr val="accent2"/>
                </a:solidFill>
              </a:rPr>
              <a:t>lost</a:t>
            </a:r>
            <a:r>
              <a:rPr lang="fi-FI" dirty="0">
                <a:solidFill>
                  <a:schemeClr val="accent2"/>
                </a:solidFill>
              </a:rPr>
              <a:t> </a:t>
            </a:r>
            <a:r>
              <a:rPr lang="fi-FI" dirty="0" err="1">
                <a:solidFill>
                  <a:schemeClr val="accent2"/>
                </a:solidFill>
              </a:rPr>
              <a:t>friend</a:t>
            </a:r>
            <a:br>
              <a:rPr lang="fi-FI" dirty="0"/>
            </a:br>
            <a:endParaRPr lang="fi-FI" dirty="0"/>
          </a:p>
        </p:txBody>
      </p:sp>
      <p:sp>
        <p:nvSpPr>
          <p:cNvPr id="3" name="Dian numeron paikkamerkki 2"/>
          <p:cNvSpPr>
            <a:spLocks noGrp="1"/>
          </p:cNvSpPr>
          <p:nvPr>
            <p:ph type="sldNum" sz="quarter" idx="10"/>
          </p:nvPr>
        </p:nvSpPr>
        <p:spPr/>
        <p:txBody>
          <a:bodyPr/>
          <a:lstStyle/>
          <a:p>
            <a:fld id="{7D0A3693-5CB6-4B45-8859-D19B56E87773}" type="slidenum">
              <a:rPr lang="en-FI" smtClean="0"/>
              <a:pPr/>
              <a:t>37</a:t>
            </a:fld>
            <a:endParaRPr lang="en-FI"/>
          </a:p>
        </p:txBody>
      </p:sp>
      <p:sp>
        <p:nvSpPr>
          <p:cNvPr id="4" name="Tekstin paikkamerkki 3"/>
          <p:cNvSpPr>
            <a:spLocks noGrp="1"/>
          </p:cNvSpPr>
          <p:nvPr>
            <p:ph type="body" sz="quarter" idx="11"/>
          </p:nvPr>
        </p:nvSpPr>
        <p:spPr>
          <a:xfrm>
            <a:off x="990793" y="1836147"/>
            <a:ext cx="4017949" cy="4521219"/>
          </a:xfrm>
        </p:spPr>
        <p:txBody>
          <a:bodyPr>
            <a:normAutofit/>
          </a:bodyPr>
          <a:lstStyle/>
          <a:p>
            <a:r>
              <a:rPr lang="fi-FI" sz="2800" dirty="0" err="1"/>
              <a:t>Designed</a:t>
            </a:r>
            <a:r>
              <a:rPr lang="fi-FI" sz="2800" dirty="0"/>
              <a:t> for </a:t>
            </a:r>
            <a:r>
              <a:rPr lang="fi-FI" sz="2800" dirty="0" err="1"/>
              <a:t>young</a:t>
            </a:r>
            <a:r>
              <a:rPr lang="fi-FI" sz="2800" dirty="0"/>
              <a:t> </a:t>
            </a:r>
            <a:r>
              <a:rPr lang="fi-FI" sz="2800" dirty="0" err="1"/>
              <a:t>people</a:t>
            </a:r>
            <a:r>
              <a:rPr lang="fi-FI" sz="2800" dirty="0"/>
              <a:t> in 7th, 8th and 9th </a:t>
            </a:r>
            <a:r>
              <a:rPr lang="fi-FI" sz="2800" dirty="0" err="1"/>
              <a:t>grade</a:t>
            </a:r>
            <a:endParaRPr lang="fi-FI" sz="2800" dirty="0"/>
          </a:p>
          <a:p>
            <a:r>
              <a:rPr lang="fi-FI" sz="2800" dirty="0"/>
              <a:t>2-6 </a:t>
            </a:r>
            <a:r>
              <a:rPr lang="fi-FI" sz="2800" dirty="0" err="1"/>
              <a:t>persons</a:t>
            </a:r>
            <a:r>
              <a:rPr lang="fi-FI" sz="2800" dirty="0"/>
              <a:t> </a:t>
            </a:r>
            <a:r>
              <a:rPr lang="fi-FI" sz="2800" dirty="0" err="1"/>
              <a:t>can</a:t>
            </a:r>
            <a:r>
              <a:rPr lang="fi-FI" sz="2800" dirty="0"/>
              <a:t> play as a </a:t>
            </a:r>
            <a:r>
              <a:rPr lang="fi-FI" sz="2800" dirty="0" err="1"/>
              <a:t>group</a:t>
            </a:r>
            <a:r>
              <a:rPr lang="fi-FI" sz="2800" dirty="0"/>
              <a:t>. </a:t>
            </a:r>
          </a:p>
          <a:p>
            <a:r>
              <a:rPr lang="fi-FI" sz="2800" dirty="0" err="1"/>
              <a:t>They</a:t>
            </a:r>
            <a:r>
              <a:rPr lang="fi-FI" sz="2800" dirty="0"/>
              <a:t> </a:t>
            </a:r>
            <a:r>
              <a:rPr lang="fi-FI" sz="2800" dirty="0" err="1"/>
              <a:t>try</a:t>
            </a:r>
            <a:r>
              <a:rPr lang="fi-FI" sz="2800" dirty="0"/>
              <a:t> to </a:t>
            </a:r>
            <a:r>
              <a:rPr lang="fi-FI" sz="2800" dirty="0" err="1"/>
              <a:t>solve</a:t>
            </a:r>
            <a:r>
              <a:rPr lang="fi-FI" sz="2800" dirty="0"/>
              <a:t> an </a:t>
            </a:r>
            <a:r>
              <a:rPr lang="fi-FI" sz="2800" dirty="0" err="1"/>
              <a:t>enigma</a:t>
            </a:r>
            <a:r>
              <a:rPr lang="fi-FI" sz="2800" dirty="0"/>
              <a:t> of a </a:t>
            </a:r>
            <a:r>
              <a:rPr lang="fi-FI" sz="2800" dirty="0" err="1"/>
              <a:t>lost</a:t>
            </a:r>
            <a:r>
              <a:rPr lang="fi-FI" sz="2800" dirty="0"/>
              <a:t> </a:t>
            </a:r>
            <a:r>
              <a:rPr lang="fi-FI" sz="2800" dirty="0" err="1"/>
              <a:t>friend</a:t>
            </a:r>
            <a:r>
              <a:rPr lang="fi-FI" sz="2800" dirty="0"/>
              <a:t> </a:t>
            </a:r>
            <a:r>
              <a:rPr lang="fi-FI" sz="2800" dirty="0" err="1"/>
              <a:t>called</a:t>
            </a:r>
            <a:r>
              <a:rPr lang="fi-FI" sz="2800" dirty="0"/>
              <a:t> Myrsky</a:t>
            </a:r>
          </a:p>
          <a:p>
            <a:r>
              <a:rPr lang="fi-FI" sz="2800" dirty="0" err="1"/>
              <a:t>Duration</a:t>
            </a:r>
            <a:r>
              <a:rPr lang="fi-FI" sz="2800" dirty="0"/>
              <a:t> of </a:t>
            </a:r>
            <a:r>
              <a:rPr lang="fi-FI" sz="2800" dirty="0" err="1"/>
              <a:t>the</a:t>
            </a:r>
            <a:r>
              <a:rPr lang="fi-FI" sz="2800" dirty="0"/>
              <a:t> </a:t>
            </a:r>
            <a:r>
              <a:rPr lang="fi-FI" sz="2800" dirty="0" err="1"/>
              <a:t>game</a:t>
            </a:r>
            <a:r>
              <a:rPr lang="fi-FI" sz="2800" dirty="0"/>
              <a:t> </a:t>
            </a:r>
            <a:br>
              <a:rPr lang="fi-FI" sz="2800" dirty="0"/>
            </a:br>
            <a:r>
              <a:rPr lang="fi-FI" sz="2800" dirty="0"/>
              <a:t>30-60 min.</a:t>
            </a:r>
          </a:p>
        </p:txBody>
      </p:sp>
      <p:sp>
        <p:nvSpPr>
          <p:cNvPr id="6" name="Tekstiruutu 5">
            <a:extLst>
              <a:ext uri="{FF2B5EF4-FFF2-40B4-BE49-F238E27FC236}">
                <a16:creationId xmlns:a16="http://schemas.microsoft.com/office/drawing/2014/main" id="{7BE39827-7FC4-41AE-9396-B21E605E6F48}"/>
              </a:ext>
            </a:extLst>
          </p:cNvPr>
          <p:cNvSpPr txBox="1"/>
          <p:nvPr/>
        </p:nvSpPr>
        <p:spPr>
          <a:xfrm rot="20439473">
            <a:off x="4991976" y="1033157"/>
            <a:ext cx="3325785" cy="646331"/>
          </a:xfrm>
          <a:prstGeom prst="rect">
            <a:avLst/>
          </a:prstGeom>
          <a:noFill/>
        </p:spPr>
        <p:txBody>
          <a:bodyPr wrap="square" rtlCol="0">
            <a:spAutoFit/>
          </a:bodyPr>
          <a:lstStyle/>
          <a:p>
            <a:r>
              <a:rPr lang="fi-FI" dirty="0">
                <a:highlight>
                  <a:srgbClr val="FFFF00"/>
                </a:highlight>
              </a:rPr>
              <a:t>IN COOPERATION WITH  A SCHOOL OF YOUTH WORK</a:t>
            </a:r>
          </a:p>
        </p:txBody>
      </p:sp>
    </p:spTree>
    <p:extLst>
      <p:ext uri="{BB962C8B-B14F-4D97-AF65-F5344CB8AC3E}">
        <p14:creationId xmlns:p14="http://schemas.microsoft.com/office/powerpoint/2010/main" val="2437563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p:cNvSpPr>
            <a:spLocks noGrp="1"/>
          </p:cNvSpPr>
          <p:nvPr>
            <p:ph type="title"/>
          </p:nvPr>
        </p:nvSpPr>
        <p:spPr>
          <a:xfrm>
            <a:off x="725816" y="485157"/>
            <a:ext cx="5370183" cy="1069323"/>
          </a:xfrm>
        </p:spPr>
        <p:txBody>
          <a:bodyPr>
            <a:normAutofit/>
          </a:bodyPr>
          <a:lstStyle/>
          <a:p>
            <a:r>
              <a:rPr lang="fi-FI" dirty="0" err="1">
                <a:solidFill>
                  <a:schemeClr val="accent2"/>
                </a:solidFill>
              </a:rPr>
              <a:t>You</a:t>
            </a:r>
            <a:r>
              <a:rPr lang="fi-FI" dirty="0">
                <a:solidFill>
                  <a:schemeClr val="accent2"/>
                </a:solidFill>
              </a:rPr>
              <a:t> </a:t>
            </a:r>
            <a:r>
              <a:rPr lang="fi-FI" dirty="0" err="1">
                <a:solidFill>
                  <a:schemeClr val="accent2"/>
                </a:solidFill>
              </a:rPr>
              <a:t>practice</a:t>
            </a:r>
            <a:r>
              <a:rPr lang="fi-FI" dirty="0">
                <a:solidFill>
                  <a:schemeClr val="accent2"/>
                </a:solidFill>
              </a:rPr>
              <a:t> </a:t>
            </a:r>
            <a:r>
              <a:rPr lang="fi-FI" dirty="0" err="1">
                <a:solidFill>
                  <a:schemeClr val="accent2"/>
                </a:solidFill>
              </a:rPr>
              <a:t>mental</a:t>
            </a:r>
            <a:r>
              <a:rPr lang="fi-FI" dirty="0">
                <a:solidFill>
                  <a:schemeClr val="accent2"/>
                </a:solidFill>
              </a:rPr>
              <a:t> </a:t>
            </a:r>
            <a:r>
              <a:rPr lang="fi-FI" dirty="0" err="1">
                <a:solidFill>
                  <a:schemeClr val="accent2"/>
                </a:solidFill>
              </a:rPr>
              <a:t>health</a:t>
            </a:r>
            <a:r>
              <a:rPr lang="fi-FI" dirty="0">
                <a:solidFill>
                  <a:schemeClr val="accent2"/>
                </a:solidFill>
              </a:rPr>
              <a:t> </a:t>
            </a:r>
            <a:r>
              <a:rPr lang="fi-FI" dirty="0" err="1">
                <a:solidFill>
                  <a:schemeClr val="accent2"/>
                </a:solidFill>
              </a:rPr>
              <a:t>skills</a:t>
            </a:r>
            <a:r>
              <a:rPr lang="fi-FI" dirty="0">
                <a:solidFill>
                  <a:schemeClr val="accent2"/>
                </a:solidFill>
              </a:rPr>
              <a:t> </a:t>
            </a:r>
            <a:r>
              <a:rPr lang="fi-FI" dirty="0" err="1">
                <a:solidFill>
                  <a:schemeClr val="accent2"/>
                </a:solidFill>
              </a:rPr>
              <a:t>by</a:t>
            </a:r>
            <a:r>
              <a:rPr lang="fi-FI" dirty="0">
                <a:solidFill>
                  <a:schemeClr val="accent2"/>
                </a:solidFill>
              </a:rPr>
              <a:t> playing</a:t>
            </a:r>
          </a:p>
        </p:txBody>
      </p:sp>
      <p:sp>
        <p:nvSpPr>
          <p:cNvPr id="4" name="Dian numeron paikkamerkki 3"/>
          <p:cNvSpPr>
            <a:spLocks noGrp="1"/>
          </p:cNvSpPr>
          <p:nvPr>
            <p:ph type="sldNum" sz="quarter" idx="10"/>
          </p:nvPr>
        </p:nvSpPr>
        <p:spPr/>
        <p:txBody>
          <a:bodyPr/>
          <a:lstStyle/>
          <a:p>
            <a:fld id="{7D0A3693-5CB6-4B45-8859-D19B56E87773}" type="slidenum">
              <a:rPr lang="en-FI" smtClean="0"/>
              <a:pPr/>
              <a:t>38</a:t>
            </a:fld>
            <a:endParaRPr lang="en-FI"/>
          </a:p>
        </p:txBody>
      </p:sp>
      <p:sp>
        <p:nvSpPr>
          <p:cNvPr id="9" name="Tekstiruutu 8">
            <a:extLst>
              <a:ext uri="{FF2B5EF4-FFF2-40B4-BE49-F238E27FC236}">
                <a16:creationId xmlns:a16="http://schemas.microsoft.com/office/drawing/2014/main" id="{2C15C01E-35B1-4B1E-BA20-19EFE300D551}"/>
              </a:ext>
            </a:extLst>
          </p:cNvPr>
          <p:cNvSpPr txBox="1"/>
          <p:nvPr/>
        </p:nvSpPr>
        <p:spPr>
          <a:xfrm>
            <a:off x="591820" y="1956528"/>
            <a:ext cx="5289400" cy="3785652"/>
          </a:xfrm>
          <a:prstGeom prst="rect">
            <a:avLst/>
          </a:prstGeom>
          <a:noFill/>
        </p:spPr>
        <p:txBody>
          <a:bodyPr wrap="square" rtlCol="0">
            <a:spAutoFit/>
          </a:bodyPr>
          <a:lstStyle/>
          <a:p>
            <a:pPr marL="342900" indent="-342900">
              <a:buFont typeface="Arial" panose="020B0604020202020204" pitchFamily="34" charset="0"/>
              <a:buChar char="•"/>
            </a:pPr>
            <a:r>
              <a:rPr lang="fi-FI" sz="2400" dirty="0" err="1">
                <a:solidFill>
                  <a:schemeClr val="accent2"/>
                </a:solidFill>
              </a:rPr>
              <a:t>Emotinal</a:t>
            </a:r>
            <a:r>
              <a:rPr lang="fi-FI" sz="2400" dirty="0">
                <a:solidFill>
                  <a:schemeClr val="accent2"/>
                </a:solidFill>
              </a:rPr>
              <a:t> </a:t>
            </a:r>
            <a:r>
              <a:rPr lang="fi-FI" sz="2400" dirty="0" err="1">
                <a:solidFill>
                  <a:schemeClr val="accent2"/>
                </a:solidFill>
              </a:rPr>
              <a:t>skills</a:t>
            </a:r>
            <a:endParaRPr lang="fi-FI" sz="2400" dirty="0">
              <a:solidFill>
                <a:schemeClr val="accent2"/>
              </a:solidFill>
            </a:endParaRPr>
          </a:p>
          <a:p>
            <a:pPr marL="342900" indent="-342900">
              <a:buFont typeface="Arial" panose="020B0604020202020204" pitchFamily="34" charset="0"/>
              <a:buChar char="•"/>
            </a:pPr>
            <a:r>
              <a:rPr lang="fi-FI" sz="2400" dirty="0">
                <a:solidFill>
                  <a:schemeClr val="accent2"/>
                </a:solidFill>
              </a:rPr>
              <a:t>Social </a:t>
            </a:r>
            <a:r>
              <a:rPr lang="fi-FI" sz="2400" dirty="0" err="1">
                <a:solidFill>
                  <a:schemeClr val="accent2"/>
                </a:solidFill>
              </a:rPr>
              <a:t>skills</a:t>
            </a:r>
            <a:endParaRPr lang="fi-FI" sz="2400" dirty="0">
              <a:solidFill>
                <a:schemeClr val="accent2"/>
              </a:solidFill>
            </a:endParaRPr>
          </a:p>
          <a:p>
            <a:pPr marL="342900" indent="-342900">
              <a:buFont typeface="Arial" panose="020B0604020202020204" pitchFamily="34" charset="0"/>
              <a:buChar char="•"/>
            </a:pPr>
            <a:r>
              <a:rPr lang="fi-FI" sz="2400" dirty="0" err="1">
                <a:solidFill>
                  <a:schemeClr val="accent2"/>
                </a:solidFill>
              </a:rPr>
              <a:t>Daily</a:t>
            </a:r>
            <a:r>
              <a:rPr lang="fi-FI" sz="2400" dirty="0">
                <a:solidFill>
                  <a:schemeClr val="accent2"/>
                </a:solidFill>
              </a:rPr>
              <a:t> </a:t>
            </a:r>
            <a:r>
              <a:rPr lang="fi-FI" sz="2400" dirty="0" err="1">
                <a:solidFill>
                  <a:schemeClr val="accent2"/>
                </a:solidFill>
              </a:rPr>
              <a:t>habbits</a:t>
            </a:r>
            <a:endParaRPr lang="fi-FI" sz="2400" dirty="0">
              <a:solidFill>
                <a:schemeClr val="accent2"/>
              </a:solidFill>
            </a:endParaRPr>
          </a:p>
          <a:p>
            <a:pPr marL="342900" indent="-342900">
              <a:buFont typeface="Arial" panose="020B0604020202020204" pitchFamily="34" charset="0"/>
              <a:buChar char="•"/>
            </a:pPr>
            <a:r>
              <a:rPr lang="fi-FI" sz="2400" dirty="0" err="1">
                <a:solidFill>
                  <a:schemeClr val="accent2"/>
                </a:solidFill>
              </a:rPr>
              <a:t>Coping</a:t>
            </a:r>
            <a:r>
              <a:rPr lang="fi-FI" sz="2400" dirty="0">
                <a:solidFill>
                  <a:schemeClr val="accent2"/>
                </a:solidFill>
              </a:rPr>
              <a:t> </a:t>
            </a:r>
            <a:r>
              <a:rPr lang="fi-FI" sz="2400" dirty="0" err="1">
                <a:solidFill>
                  <a:schemeClr val="accent2"/>
                </a:solidFill>
              </a:rPr>
              <a:t>skills</a:t>
            </a:r>
            <a:endParaRPr lang="fi-FI" sz="2400" dirty="0">
              <a:solidFill>
                <a:schemeClr val="accent2"/>
              </a:solidFill>
            </a:endParaRPr>
          </a:p>
          <a:p>
            <a:pPr marL="342900" indent="-342900">
              <a:buFont typeface="Arial" panose="020B0604020202020204" pitchFamily="34" charset="0"/>
              <a:buChar char="•"/>
            </a:pPr>
            <a:r>
              <a:rPr lang="fi-FI" sz="2400" dirty="0" err="1">
                <a:solidFill>
                  <a:schemeClr val="accent2"/>
                </a:solidFill>
              </a:rPr>
              <a:t>Self-knowledge</a:t>
            </a:r>
            <a:endParaRPr lang="fi-FI" sz="2400" dirty="0">
              <a:solidFill>
                <a:schemeClr val="accent2"/>
              </a:solidFill>
            </a:endParaRPr>
          </a:p>
          <a:p>
            <a:pPr marL="342900" indent="-342900">
              <a:buFont typeface="Arial" panose="020B0604020202020204" pitchFamily="34" charset="0"/>
              <a:buChar char="•"/>
            </a:pPr>
            <a:r>
              <a:rPr lang="fi-FI" sz="2400" dirty="0" err="1">
                <a:solidFill>
                  <a:schemeClr val="accent2"/>
                </a:solidFill>
              </a:rPr>
              <a:t>Mindfulness</a:t>
            </a:r>
            <a:r>
              <a:rPr lang="fi-FI" sz="2400" dirty="0">
                <a:solidFill>
                  <a:schemeClr val="accent2"/>
                </a:solidFill>
              </a:rPr>
              <a:t> </a:t>
            </a:r>
            <a:r>
              <a:rPr lang="fi-FI" sz="2400" dirty="0" err="1">
                <a:solidFill>
                  <a:schemeClr val="accent2"/>
                </a:solidFill>
              </a:rPr>
              <a:t>skills</a:t>
            </a:r>
            <a:endParaRPr lang="fi-FI" sz="2400" dirty="0">
              <a:solidFill>
                <a:schemeClr val="accent2"/>
              </a:solidFill>
            </a:endParaRPr>
          </a:p>
          <a:p>
            <a:endParaRPr lang="fi-FI" sz="2400" dirty="0">
              <a:solidFill>
                <a:schemeClr val="accent2"/>
              </a:solidFill>
            </a:endParaRPr>
          </a:p>
          <a:p>
            <a:pPr marL="742950" lvl="1" indent="-285750">
              <a:buFont typeface="Arial" panose="020B0604020202020204" pitchFamily="34" charset="0"/>
              <a:buChar char="•"/>
            </a:pPr>
            <a:r>
              <a:rPr lang="fi-FI" sz="2400" dirty="0">
                <a:solidFill>
                  <a:schemeClr val="accent2"/>
                </a:solidFill>
              </a:rPr>
              <a:t>30  </a:t>
            </a:r>
            <a:r>
              <a:rPr lang="fi-FI" sz="2400" dirty="0" err="1">
                <a:solidFill>
                  <a:schemeClr val="accent2"/>
                </a:solidFill>
              </a:rPr>
              <a:t>different</a:t>
            </a:r>
            <a:r>
              <a:rPr lang="fi-FI" sz="2400" dirty="0">
                <a:solidFill>
                  <a:schemeClr val="accent2"/>
                </a:solidFill>
              </a:rPr>
              <a:t> </a:t>
            </a:r>
            <a:r>
              <a:rPr lang="fi-FI" sz="2400" dirty="0" err="1">
                <a:solidFill>
                  <a:schemeClr val="accent2"/>
                </a:solidFill>
              </a:rPr>
              <a:t>tasks</a:t>
            </a:r>
            <a:r>
              <a:rPr lang="fi-FI" sz="2400" dirty="0">
                <a:solidFill>
                  <a:schemeClr val="accent2"/>
                </a:solidFill>
              </a:rPr>
              <a:t> </a:t>
            </a:r>
          </a:p>
          <a:p>
            <a:pPr marL="742950" lvl="1" indent="-285750">
              <a:buFont typeface="Arial" panose="020B0604020202020204" pitchFamily="34" charset="0"/>
              <a:buChar char="•"/>
            </a:pPr>
            <a:r>
              <a:rPr lang="fi-FI" sz="2400" dirty="0">
                <a:solidFill>
                  <a:schemeClr val="accent2"/>
                </a:solidFill>
              </a:rPr>
              <a:t>6 </a:t>
            </a:r>
            <a:r>
              <a:rPr lang="fi-FI" sz="2400" dirty="0" err="1">
                <a:solidFill>
                  <a:schemeClr val="accent2"/>
                </a:solidFill>
              </a:rPr>
              <a:t>story</a:t>
            </a:r>
            <a:r>
              <a:rPr lang="fi-FI" sz="2400" dirty="0">
                <a:solidFill>
                  <a:schemeClr val="accent2"/>
                </a:solidFill>
              </a:rPr>
              <a:t> </a:t>
            </a:r>
            <a:r>
              <a:rPr lang="fi-FI" sz="2400" dirty="0" err="1">
                <a:solidFill>
                  <a:schemeClr val="accent2"/>
                </a:solidFill>
              </a:rPr>
              <a:t>cards</a:t>
            </a:r>
            <a:endParaRPr lang="fi-FI" sz="2400" dirty="0">
              <a:solidFill>
                <a:schemeClr val="accent2"/>
              </a:solidFill>
            </a:endParaRPr>
          </a:p>
          <a:p>
            <a:pPr marL="742950" lvl="1" indent="-285750">
              <a:buFont typeface="Arial" panose="020B0604020202020204" pitchFamily="34" charset="0"/>
              <a:buChar char="•"/>
            </a:pPr>
            <a:r>
              <a:rPr lang="fi-FI" sz="2400" dirty="0">
                <a:solidFill>
                  <a:schemeClr val="accent2"/>
                </a:solidFill>
              </a:rPr>
              <a:t>9 </a:t>
            </a:r>
            <a:r>
              <a:rPr lang="fi-FI" sz="2400" dirty="0" err="1">
                <a:solidFill>
                  <a:schemeClr val="accent2"/>
                </a:solidFill>
              </a:rPr>
              <a:t>different</a:t>
            </a:r>
            <a:r>
              <a:rPr lang="fi-FI" sz="2400" dirty="0">
                <a:solidFill>
                  <a:schemeClr val="accent2"/>
                </a:solidFill>
              </a:rPr>
              <a:t> </a:t>
            </a:r>
            <a:r>
              <a:rPr lang="fi-FI" sz="2400" dirty="0" err="1">
                <a:solidFill>
                  <a:schemeClr val="accent2"/>
                </a:solidFill>
              </a:rPr>
              <a:t>endings</a:t>
            </a:r>
            <a:endParaRPr lang="fi-FI" sz="2400" dirty="0">
              <a:solidFill>
                <a:schemeClr val="accent2"/>
              </a:solidFill>
            </a:endParaRPr>
          </a:p>
        </p:txBody>
      </p:sp>
      <p:pic>
        <p:nvPicPr>
          <p:cNvPr id="5" name="Kuva 4">
            <a:extLst>
              <a:ext uri="{FF2B5EF4-FFF2-40B4-BE49-F238E27FC236}">
                <a16:creationId xmlns:a16="http://schemas.microsoft.com/office/drawing/2014/main" id="{B7418D70-255E-4DDB-B90F-C8790A5FF059}"/>
              </a:ext>
            </a:extLst>
          </p:cNvPr>
          <p:cNvPicPr>
            <a:picLocks noChangeAspect="1"/>
          </p:cNvPicPr>
          <p:nvPr/>
        </p:nvPicPr>
        <p:blipFill>
          <a:blip r:embed="rId3"/>
          <a:stretch>
            <a:fillRect/>
          </a:stretch>
        </p:blipFill>
        <p:spPr>
          <a:xfrm rot="769391">
            <a:off x="8499846" y="242005"/>
            <a:ext cx="3012040" cy="5120467"/>
          </a:xfrm>
          <a:prstGeom prst="roundRect">
            <a:avLst>
              <a:gd name="adj" fmla="val 8594"/>
            </a:avLst>
          </a:prstGeom>
          <a:solidFill>
            <a:srgbClr val="FFFFFF">
              <a:shade val="85000"/>
            </a:srgbClr>
          </a:solidFill>
          <a:ln>
            <a:solidFill>
              <a:schemeClr val="bg1">
                <a:lumMod val="85000"/>
              </a:schemeClr>
            </a:solidFill>
          </a:ln>
          <a:effectLst>
            <a:reflection blurRad="12700" stA="38000" endPos="28000" dist="5000" dir="5400000" sy="-100000" algn="bl" rotWithShape="0"/>
          </a:effectLst>
        </p:spPr>
      </p:pic>
      <p:pic>
        <p:nvPicPr>
          <p:cNvPr id="14" name="Kuva 13">
            <a:extLst>
              <a:ext uri="{FF2B5EF4-FFF2-40B4-BE49-F238E27FC236}">
                <a16:creationId xmlns:a16="http://schemas.microsoft.com/office/drawing/2014/main" id="{A2B493A8-8F6A-435D-AB25-D694BCAED7DE}"/>
              </a:ext>
            </a:extLst>
          </p:cNvPr>
          <p:cNvPicPr>
            <a:picLocks noChangeAspect="1"/>
          </p:cNvPicPr>
          <p:nvPr/>
        </p:nvPicPr>
        <p:blipFill>
          <a:blip r:embed="rId4"/>
          <a:stretch>
            <a:fillRect/>
          </a:stretch>
        </p:blipFill>
        <p:spPr>
          <a:xfrm rot="768605">
            <a:off x="7290777" y="572536"/>
            <a:ext cx="3125127" cy="5286285"/>
          </a:xfrm>
          <a:prstGeom prst="roundRect">
            <a:avLst>
              <a:gd name="adj" fmla="val 8594"/>
            </a:avLst>
          </a:prstGeom>
          <a:solidFill>
            <a:srgbClr val="FFFFFF">
              <a:shade val="85000"/>
            </a:srgbClr>
          </a:solidFill>
          <a:ln w="9525">
            <a:solidFill>
              <a:schemeClr val="bg1">
                <a:lumMod val="75000"/>
              </a:schemeClr>
            </a:solidFill>
          </a:ln>
          <a:effectLst>
            <a:reflection blurRad="12700" stA="38000" endPos="28000" dist="5000" dir="5400000" sy="-100000" algn="bl" rotWithShape="0"/>
          </a:effectLst>
        </p:spPr>
      </p:pic>
      <p:pic>
        <p:nvPicPr>
          <p:cNvPr id="11" name="Kuva 10">
            <a:extLst>
              <a:ext uri="{FF2B5EF4-FFF2-40B4-BE49-F238E27FC236}">
                <a16:creationId xmlns:a16="http://schemas.microsoft.com/office/drawing/2014/main" id="{5EE96661-3487-4780-88DB-356E45B879BA}"/>
              </a:ext>
            </a:extLst>
          </p:cNvPr>
          <p:cNvPicPr>
            <a:picLocks noChangeAspect="1"/>
          </p:cNvPicPr>
          <p:nvPr/>
        </p:nvPicPr>
        <p:blipFill>
          <a:blip r:embed="rId5"/>
          <a:stretch>
            <a:fillRect/>
          </a:stretch>
        </p:blipFill>
        <p:spPr>
          <a:xfrm rot="685961">
            <a:off x="6172272" y="1033214"/>
            <a:ext cx="3107069" cy="5277334"/>
          </a:xfrm>
          <a:prstGeom prst="roundRect">
            <a:avLst>
              <a:gd name="adj" fmla="val 8594"/>
            </a:avLst>
          </a:prstGeom>
          <a:solidFill>
            <a:srgbClr val="FFFFFF">
              <a:shade val="85000"/>
            </a:srgbClr>
          </a:solidFill>
          <a:ln w="12700">
            <a:solidFill>
              <a:schemeClr val="bg1">
                <a:lumMod val="75000"/>
              </a:schemeClr>
            </a:solidFill>
          </a:ln>
          <a:effectLst>
            <a:reflection blurRad="12700" stA="38000" endPos="28000" dist="5000" dir="5400000" sy="-100000" algn="bl" rotWithShape="0"/>
          </a:effectLst>
        </p:spPr>
      </p:pic>
      <p:pic>
        <p:nvPicPr>
          <p:cNvPr id="17" name="Kuva 16">
            <a:extLst>
              <a:ext uri="{FF2B5EF4-FFF2-40B4-BE49-F238E27FC236}">
                <a16:creationId xmlns:a16="http://schemas.microsoft.com/office/drawing/2014/main" id="{D35B784B-0014-41BE-A8DF-4D1E979FFA19}"/>
              </a:ext>
            </a:extLst>
          </p:cNvPr>
          <p:cNvPicPr>
            <a:picLocks noChangeAspect="1"/>
          </p:cNvPicPr>
          <p:nvPr/>
        </p:nvPicPr>
        <p:blipFill>
          <a:blip r:embed="rId6"/>
          <a:stretch>
            <a:fillRect/>
          </a:stretch>
        </p:blipFill>
        <p:spPr>
          <a:xfrm>
            <a:off x="6414223" y="2500487"/>
            <a:ext cx="4401069" cy="3047866"/>
          </a:xfrm>
          <a:prstGeom prst="roundRect">
            <a:avLst/>
          </a:prstGeom>
          <a:effectLst>
            <a:glow rad="63500">
              <a:schemeClr val="accent2">
                <a:satMod val="175000"/>
                <a:alpha val="40000"/>
              </a:schemeClr>
            </a:glow>
            <a:outerShdw blurRad="50800" dist="38100" dir="18900000" algn="bl" rotWithShape="0">
              <a:prstClr val="black">
                <a:alpha val="40000"/>
              </a:prstClr>
            </a:outerShdw>
          </a:effectLst>
        </p:spPr>
      </p:pic>
      <p:grpSp>
        <p:nvGrpSpPr>
          <p:cNvPr id="21" name="Ryhmä 20">
            <a:extLst>
              <a:ext uri="{FF2B5EF4-FFF2-40B4-BE49-F238E27FC236}">
                <a16:creationId xmlns:a16="http://schemas.microsoft.com/office/drawing/2014/main" id="{0C401F7B-1696-487B-98B4-5F4403C5EA34}"/>
              </a:ext>
            </a:extLst>
          </p:cNvPr>
          <p:cNvGrpSpPr/>
          <p:nvPr/>
        </p:nvGrpSpPr>
        <p:grpSpPr>
          <a:xfrm>
            <a:off x="6028535" y="2290161"/>
            <a:ext cx="4760181" cy="3152438"/>
            <a:chOff x="5867392" y="3023392"/>
            <a:chExt cx="4760181" cy="3152438"/>
          </a:xfrm>
        </p:grpSpPr>
        <p:pic>
          <p:nvPicPr>
            <p:cNvPr id="18" name="Kuva 17">
              <a:extLst>
                <a:ext uri="{FF2B5EF4-FFF2-40B4-BE49-F238E27FC236}">
                  <a16:creationId xmlns:a16="http://schemas.microsoft.com/office/drawing/2014/main" id="{1F2AFD3F-1F98-4F13-920C-E3C5CA13AAE0}"/>
                </a:ext>
              </a:extLst>
            </p:cNvPr>
            <p:cNvPicPr>
              <a:picLocks noChangeAspect="1"/>
            </p:cNvPicPr>
            <p:nvPr/>
          </p:nvPicPr>
          <p:blipFill>
            <a:blip r:embed="rId7"/>
            <a:stretch>
              <a:fillRect/>
            </a:stretch>
          </p:blipFill>
          <p:spPr>
            <a:xfrm>
              <a:off x="5867392" y="3023392"/>
              <a:ext cx="4760181" cy="3152438"/>
            </a:xfrm>
            <a:prstGeom prst="roundRect">
              <a:avLst/>
            </a:prstGeom>
            <a:ln>
              <a:solidFill>
                <a:schemeClr val="bg1">
                  <a:lumMod val="65000"/>
                </a:schemeClr>
              </a:solidFill>
            </a:ln>
            <a:effectLst>
              <a:glow rad="63500">
                <a:schemeClr val="accent2">
                  <a:satMod val="175000"/>
                  <a:alpha val="40000"/>
                </a:schemeClr>
              </a:glow>
            </a:effectLst>
          </p:spPr>
        </p:pic>
        <p:pic>
          <p:nvPicPr>
            <p:cNvPr id="20" name="Kuva 19">
              <a:extLst>
                <a:ext uri="{FF2B5EF4-FFF2-40B4-BE49-F238E27FC236}">
                  <a16:creationId xmlns:a16="http://schemas.microsoft.com/office/drawing/2014/main" id="{A6CD7A10-9D6E-437D-842B-8932F3776116}"/>
                </a:ext>
              </a:extLst>
            </p:cNvPr>
            <p:cNvPicPr>
              <a:picLocks noChangeAspect="1"/>
            </p:cNvPicPr>
            <p:nvPr/>
          </p:nvPicPr>
          <p:blipFill>
            <a:blip r:embed="rId8"/>
            <a:stretch>
              <a:fillRect/>
            </a:stretch>
          </p:blipFill>
          <p:spPr>
            <a:xfrm>
              <a:off x="7885460" y="5241027"/>
              <a:ext cx="838391" cy="882517"/>
            </a:xfrm>
            <a:prstGeom prst="rect">
              <a:avLst/>
            </a:prstGeom>
          </p:spPr>
        </p:pic>
      </p:grpSp>
      <p:grpSp>
        <p:nvGrpSpPr>
          <p:cNvPr id="22" name="Ryhmä 21">
            <a:extLst>
              <a:ext uri="{FF2B5EF4-FFF2-40B4-BE49-F238E27FC236}">
                <a16:creationId xmlns:a16="http://schemas.microsoft.com/office/drawing/2014/main" id="{D68538DB-069C-4DA9-9901-7336A3797180}"/>
              </a:ext>
            </a:extLst>
          </p:cNvPr>
          <p:cNvGrpSpPr/>
          <p:nvPr/>
        </p:nvGrpSpPr>
        <p:grpSpPr>
          <a:xfrm>
            <a:off x="5622980" y="3849354"/>
            <a:ext cx="4922975" cy="2814922"/>
            <a:chOff x="566671" y="1119025"/>
            <a:chExt cx="5438164" cy="2961788"/>
          </a:xfrm>
        </p:grpSpPr>
        <p:pic>
          <p:nvPicPr>
            <p:cNvPr id="23" name="Kuva 22">
              <a:extLst>
                <a:ext uri="{FF2B5EF4-FFF2-40B4-BE49-F238E27FC236}">
                  <a16:creationId xmlns:a16="http://schemas.microsoft.com/office/drawing/2014/main" id="{39AE5DC3-81D2-4C2C-B061-F220093249A5}"/>
                </a:ext>
              </a:extLst>
            </p:cNvPr>
            <p:cNvPicPr>
              <a:picLocks noChangeAspect="1"/>
            </p:cNvPicPr>
            <p:nvPr/>
          </p:nvPicPr>
          <p:blipFill>
            <a:blip r:embed="rId9"/>
            <a:stretch>
              <a:fillRect/>
            </a:stretch>
          </p:blipFill>
          <p:spPr>
            <a:xfrm>
              <a:off x="4282562" y="1119025"/>
              <a:ext cx="1722273" cy="2961788"/>
            </a:xfrm>
            <a:prstGeom prst="roundRect">
              <a:avLst/>
            </a:prstGeom>
          </p:spPr>
        </p:pic>
        <p:pic>
          <p:nvPicPr>
            <p:cNvPr id="24" name="Kuva 23">
              <a:extLst>
                <a:ext uri="{FF2B5EF4-FFF2-40B4-BE49-F238E27FC236}">
                  <a16:creationId xmlns:a16="http://schemas.microsoft.com/office/drawing/2014/main" id="{91322602-7EF1-44B3-9414-9B9D0F0E0F58}"/>
                </a:ext>
              </a:extLst>
            </p:cNvPr>
            <p:cNvPicPr>
              <a:picLocks noChangeAspect="1"/>
            </p:cNvPicPr>
            <p:nvPr/>
          </p:nvPicPr>
          <p:blipFill>
            <a:blip r:embed="rId10"/>
            <a:stretch>
              <a:fillRect/>
            </a:stretch>
          </p:blipFill>
          <p:spPr>
            <a:xfrm>
              <a:off x="2419465" y="1125549"/>
              <a:ext cx="1722273" cy="2955264"/>
            </a:xfrm>
            <a:prstGeom prst="roundRect">
              <a:avLst/>
            </a:prstGeom>
          </p:spPr>
        </p:pic>
        <p:pic>
          <p:nvPicPr>
            <p:cNvPr id="25" name="Kuva 24">
              <a:extLst>
                <a:ext uri="{FF2B5EF4-FFF2-40B4-BE49-F238E27FC236}">
                  <a16:creationId xmlns:a16="http://schemas.microsoft.com/office/drawing/2014/main" id="{C2BB35CC-7D42-4BA0-9911-0214C29C8201}"/>
                </a:ext>
              </a:extLst>
            </p:cNvPr>
            <p:cNvPicPr>
              <a:picLocks noChangeAspect="1"/>
            </p:cNvPicPr>
            <p:nvPr/>
          </p:nvPicPr>
          <p:blipFill>
            <a:blip r:embed="rId11"/>
            <a:stretch>
              <a:fillRect/>
            </a:stretch>
          </p:blipFill>
          <p:spPr>
            <a:xfrm>
              <a:off x="566671" y="1119025"/>
              <a:ext cx="1711970" cy="2955264"/>
            </a:xfrm>
            <a:prstGeom prst="roundRect">
              <a:avLst/>
            </a:prstGeom>
          </p:spPr>
        </p:pic>
      </p:grpSp>
    </p:spTree>
    <p:extLst>
      <p:ext uri="{BB962C8B-B14F-4D97-AF65-F5344CB8AC3E}">
        <p14:creationId xmlns:p14="http://schemas.microsoft.com/office/powerpoint/2010/main" val="2932233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iruutu 6">
            <a:extLst>
              <a:ext uri="{FF2B5EF4-FFF2-40B4-BE49-F238E27FC236}">
                <a16:creationId xmlns:a16="http://schemas.microsoft.com/office/drawing/2014/main" id="{BA02D47F-6B7E-44BC-BA9D-5CB2686D424D}"/>
              </a:ext>
            </a:extLst>
          </p:cNvPr>
          <p:cNvSpPr txBox="1"/>
          <p:nvPr/>
        </p:nvSpPr>
        <p:spPr>
          <a:xfrm>
            <a:off x="1245191" y="2373003"/>
            <a:ext cx="4850809" cy="351891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fi-FI" sz="1600" i="0" u="none" strike="noStrike" kern="1200" cap="none" spc="0" normalizeH="0" baseline="0" noProof="0" dirty="0">
                <a:ln>
                  <a:noFill/>
                </a:ln>
                <a:solidFill>
                  <a:srgbClr val="000000"/>
                </a:solidFill>
                <a:effectLst/>
                <a:uLnTx/>
                <a:uFillTx/>
                <a:latin typeface="Georgia"/>
                <a:ea typeface="+mn-ea"/>
                <a:cs typeface="+mn-cs"/>
              </a:rPr>
              <a:t>MENTL HEALTH POWER CARDS 2.0</a:t>
            </a:r>
          </a:p>
          <a:p>
            <a:pPr marL="0" marR="0" lvl="0" indent="0" algn="l" defTabSz="914400" rtl="0" eaLnBrk="1" fontAlgn="auto" latinLnBrk="0" hangingPunct="1">
              <a:lnSpc>
                <a:spcPct val="100000"/>
              </a:lnSpc>
              <a:spcBef>
                <a:spcPts val="1000"/>
              </a:spcBef>
              <a:spcAft>
                <a:spcPts val="0"/>
              </a:spcAft>
              <a:buClrTx/>
              <a:buSzTx/>
              <a:buFontTx/>
              <a:buNone/>
              <a:tabLst/>
              <a:defRPr/>
            </a:pPr>
            <a:r>
              <a:rPr lang="fi-FI" sz="1600" noProof="0" dirty="0">
                <a:solidFill>
                  <a:srgbClr val="000000"/>
                </a:solidFill>
                <a:latin typeface="Georgia"/>
              </a:rPr>
              <a:t>65 </a:t>
            </a:r>
            <a:r>
              <a:rPr lang="fi-FI" sz="1600" noProof="0" dirty="0" err="1">
                <a:solidFill>
                  <a:srgbClr val="000000"/>
                </a:solidFill>
                <a:latin typeface="Georgia"/>
              </a:rPr>
              <a:t>new</a:t>
            </a:r>
            <a:r>
              <a:rPr lang="fi-FI" sz="1600" noProof="0" dirty="0">
                <a:solidFill>
                  <a:srgbClr val="000000"/>
                </a:solidFill>
                <a:latin typeface="Georgia"/>
              </a:rPr>
              <a:t> </a:t>
            </a:r>
            <a:r>
              <a:rPr lang="fi-FI" sz="1600" noProof="0" dirty="0" err="1">
                <a:solidFill>
                  <a:srgbClr val="000000"/>
                </a:solidFill>
                <a:latin typeface="Georgia"/>
              </a:rPr>
              <a:t>pictures</a:t>
            </a:r>
            <a:endParaRPr lang="fi-FI" sz="1600" noProof="0" dirty="0">
              <a:solidFill>
                <a:srgbClr val="000000"/>
              </a:solidFill>
              <a:latin typeface="Georgia"/>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fi-FI" sz="1600" i="0" u="none" strike="noStrike" kern="1200" cap="none" spc="0" normalizeH="0" baseline="0" dirty="0">
                <a:ln>
                  <a:noFill/>
                </a:ln>
                <a:solidFill>
                  <a:srgbClr val="000000"/>
                </a:solidFill>
                <a:effectLst/>
                <a:uLnTx/>
                <a:uFillTx/>
                <a:latin typeface="Georgia"/>
                <a:ea typeface="+mn-ea"/>
                <a:cs typeface="+mn-cs"/>
              </a:rPr>
              <a:t>A </a:t>
            </a:r>
            <a:r>
              <a:rPr kumimoji="0" lang="fi-FI" sz="1600" i="0" u="none" strike="noStrike" kern="1200" cap="none" spc="0" normalizeH="0" baseline="0" dirty="0" err="1">
                <a:ln>
                  <a:noFill/>
                </a:ln>
                <a:solidFill>
                  <a:srgbClr val="000000"/>
                </a:solidFill>
                <a:effectLst/>
                <a:uLnTx/>
                <a:uFillTx/>
                <a:latin typeface="Georgia"/>
                <a:ea typeface="+mn-ea"/>
                <a:cs typeface="+mn-cs"/>
              </a:rPr>
              <a:t>discussion</a:t>
            </a:r>
            <a:r>
              <a:rPr kumimoji="0" lang="fi-FI" sz="1600" i="0" u="none" strike="noStrike" kern="1200" cap="none" spc="0" normalizeH="0" baseline="0" dirty="0">
                <a:ln>
                  <a:noFill/>
                </a:ln>
                <a:solidFill>
                  <a:srgbClr val="000000"/>
                </a:solidFill>
                <a:effectLst/>
                <a:uLnTx/>
                <a:uFillTx/>
                <a:latin typeface="Georgia"/>
                <a:ea typeface="+mn-ea"/>
                <a:cs typeface="+mn-cs"/>
              </a:rPr>
              <a:t> </a:t>
            </a:r>
            <a:r>
              <a:rPr kumimoji="0" lang="fi-FI" sz="1600" i="0" u="none" strike="noStrike" kern="1200" cap="none" spc="0" normalizeH="0" baseline="0" dirty="0" err="1">
                <a:ln>
                  <a:noFill/>
                </a:ln>
                <a:solidFill>
                  <a:srgbClr val="000000"/>
                </a:solidFill>
                <a:effectLst/>
                <a:uLnTx/>
                <a:uFillTx/>
                <a:latin typeface="Georgia"/>
                <a:ea typeface="+mn-ea"/>
                <a:cs typeface="+mn-cs"/>
              </a:rPr>
              <a:t>tool</a:t>
            </a:r>
            <a:endParaRPr kumimoji="0" lang="fi-FI" sz="1600" i="0" u="none" strike="noStrike" kern="1200" cap="none" spc="0" normalizeH="0" baseline="0" dirty="0">
              <a:ln>
                <a:noFill/>
              </a:ln>
              <a:solidFill>
                <a:srgbClr val="000000"/>
              </a:solidFill>
              <a:effectLst/>
              <a:uLnTx/>
              <a:uFillTx/>
              <a:latin typeface="Georgia"/>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lang="fi-FI" sz="1600" noProof="0" dirty="0" err="1">
                <a:solidFill>
                  <a:srgbClr val="000000"/>
                </a:solidFill>
                <a:latin typeface="Georgia"/>
              </a:rPr>
              <a:t>Pictures</a:t>
            </a:r>
            <a:r>
              <a:rPr lang="fi-FI" sz="1600" noProof="0" dirty="0">
                <a:solidFill>
                  <a:srgbClr val="000000"/>
                </a:solidFill>
                <a:latin typeface="Georgia"/>
              </a:rPr>
              <a:t> </a:t>
            </a:r>
            <a:r>
              <a:rPr lang="fi-FI" sz="1600" noProof="0" dirty="0" err="1">
                <a:solidFill>
                  <a:srgbClr val="000000"/>
                </a:solidFill>
                <a:latin typeface="Georgia"/>
              </a:rPr>
              <a:t>are</a:t>
            </a:r>
            <a:r>
              <a:rPr lang="fi-FI" sz="1600" noProof="0" dirty="0">
                <a:solidFill>
                  <a:srgbClr val="000000"/>
                </a:solidFill>
                <a:latin typeface="Georgia"/>
              </a:rPr>
              <a:t> </a:t>
            </a:r>
            <a:r>
              <a:rPr lang="fi-FI" sz="1600" noProof="0" dirty="0" err="1">
                <a:solidFill>
                  <a:srgbClr val="000000"/>
                </a:solidFill>
                <a:latin typeface="Georgia"/>
              </a:rPr>
              <a:t>taken</a:t>
            </a:r>
            <a:r>
              <a:rPr lang="fi-FI" sz="1600" noProof="0" dirty="0">
                <a:solidFill>
                  <a:srgbClr val="000000"/>
                </a:solidFill>
                <a:latin typeface="Georgia"/>
              </a:rPr>
              <a:t> </a:t>
            </a:r>
            <a:r>
              <a:rPr lang="fi-FI" sz="1600" noProof="0" dirty="0" err="1">
                <a:solidFill>
                  <a:srgbClr val="000000"/>
                </a:solidFill>
                <a:latin typeface="Georgia"/>
              </a:rPr>
              <a:t>by</a:t>
            </a:r>
            <a:r>
              <a:rPr lang="fi-FI" sz="1600" noProof="0" dirty="0">
                <a:solidFill>
                  <a:srgbClr val="000000"/>
                </a:solidFill>
                <a:latin typeface="Georgia"/>
              </a:rPr>
              <a:t> </a:t>
            </a:r>
            <a:r>
              <a:rPr lang="fi-FI" sz="1600" noProof="0" dirty="0" err="1">
                <a:solidFill>
                  <a:srgbClr val="000000"/>
                </a:solidFill>
                <a:latin typeface="Georgia"/>
              </a:rPr>
              <a:t>young</a:t>
            </a:r>
            <a:r>
              <a:rPr lang="fi-FI" sz="1600" noProof="0" dirty="0">
                <a:solidFill>
                  <a:srgbClr val="000000"/>
                </a:solidFill>
                <a:latin typeface="Georgia"/>
              </a:rPr>
              <a:t> </a:t>
            </a:r>
            <a:r>
              <a:rPr lang="fi-FI" sz="1600" noProof="0" dirty="0" err="1">
                <a:solidFill>
                  <a:srgbClr val="000000"/>
                </a:solidFill>
                <a:latin typeface="Georgia"/>
              </a:rPr>
              <a:t>people</a:t>
            </a:r>
            <a:r>
              <a:rPr lang="fi-FI" sz="1600" noProof="0" dirty="0">
                <a:solidFill>
                  <a:srgbClr val="000000"/>
                </a:solidFill>
                <a:latin typeface="Georgia"/>
              </a:rPr>
              <a:t> </a:t>
            </a:r>
            <a:r>
              <a:rPr lang="fi-FI" sz="1600" noProof="0" dirty="0" err="1">
                <a:solidFill>
                  <a:srgbClr val="000000"/>
                </a:solidFill>
                <a:latin typeface="Georgia"/>
              </a:rPr>
              <a:t>studying</a:t>
            </a:r>
            <a:r>
              <a:rPr lang="fi-FI" sz="1600" noProof="0" dirty="0">
                <a:solidFill>
                  <a:srgbClr val="000000"/>
                </a:solidFill>
                <a:latin typeface="Georgia"/>
              </a:rPr>
              <a:t> in </a:t>
            </a:r>
            <a:r>
              <a:rPr lang="fi-FI" sz="1600" noProof="0" dirty="0" err="1">
                <a:solidFill>
                  <a:srgbClr val="000000"/>
                </a:solidFill>
                <a:latin typeface="Georgia"/>
              </a:rPr>
              <a:t>vocational</a:t>
            </a:r>
            <a:r>
              <a:rPr lang="fi-FI" sz="1600" noProof="0" dirty="0">
                <a:solidFill>
                  <a:srgbClr val="000000"/>
                </a:solidFill>
                <a:latin typeface="Georgia"/>
              </a:rPr>
              <a:t> </a:t>
            </a:r>
            <a:r>
              <a:rPr lang="fi-FI" sz="1600" noProof="0" dirty="0" err="1">
                <a:solidFill>
                  <a:srgbClr val="000000"/>
                </a:solidFill>
                <a:latin typeface="Georgia"/>
              </a:rPr>
              <a:t>school</a:t>
            </a:r>
            <a:endParaRPr lang="fi-FI" sz="1600" noProof="0" dirty="0">
              <a:solidFill>
                <a:srgbClr val="000000"/>
              </a:solidFill>
              <a:latin typeface="Georgia"/>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lang="fi-FI" sz="1600" dirty="0" err="1">
                <a:solidFill>
                  <a:srgbClr val="000000"/>
                </a:solidFill>
                <a:latin typeface="Georgia"/>
              </a:rPr>
              <a:t>Graphic</a:t>
            </a:r>
            <a:r>
              <a:rPr lang="fi-FI" sz="1600" dirty="0">
                <a:solidFill>
                  <a:srgbClr val="000000"/>
                </a:solidFill>
                <a:latin typeface="Georgia"/>
              </a:rPr>
              <a:t> design </a:t>
            </a:r>
            <a:r>
              <a:rPr lang="fi-FI" sz="1600" dirty="0" err="1">
                <a:solidFill>
                  <a:srgbClr val="000000"/>
                </a:solidFill>
                <a:latin typeface="Georgia"/>
              </a:rPr>
              <a:t>by</a:t>
            </a:r>
            <a:r>
              <a:rPr lang="fi-FI" sz="1600" dirty="0">
                <a:solidFill>
                  <a:srgbClr val="000000"/>
                </a:solidFill>
                <a:latin typeface="Georgia"/>
              </a:rPr>
              <a:t> </a:t>
            </a:r>
            <a:r>
              <a:rPr lang="fi-FI" sz="1600" dirty="0" err="1">
                <a:solidFill>
                  <a:srgbClr val="000000"/>
                </a:solidFill>
                <a:latin typeface="Georgia"/>
              </a:rPr>
              <a:t>graphic</a:t>
            </a:r>
            <a:r>
              <a:rPr lang="fi-FI" sz="1600" dirty="0">
                <a:solidFill>
                  <a:srgbClr val="000000"/>
                </a:solidFill>
                <a:latin typeface="Georgia"/>
              </a:rPr>
              <a:t> design </a:t>
            </a:r>
            <a:r>
              <a:rPr lang="fi-FI" sz="1600" dirty="0" err="1">
                <a:solidFill>
                  <a:srgbClr val="000000"/>
                </a:solidFill>
                <a:latin typeface="Georgia"/>
              </a:rPr>
              <a:t>student</a:t>
            </a:r>
            <a:endParaRPr lang="fi-FI" sz="1600" noProof="0" dirty="0">
              <a:solidFill>
                <a:srgbClr val="000000"/>
              </a:solidFill>
              <a:latin typeface="Georgia"/>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fi-FI" sz="1600" i="0" u="none" strike="noStrike" kern="1200" cap="none" spc="0" normalizeH="0" baseline="0" noProof="0" dirty="0" err="1">
                <a:ln>
                  <a:noFill/>
                </a:ln>
                <a:solidFill>
                  <a:srgbClr val="000000"/>
                </a:solidFill>
                <a:effectLst/>
                <a:uLnTx/>
                <a:uFillTx/>
                <a:latin typeface="Georgia"/>
                <a:ea typeface="+mn-ea"/>
                <a:cs typeface="+mn-cs"/>
              </a:rPr>
              <a:t>Includes</a:t>
            </a:r>
            <a:r>
              <a:rPr kumimoji="0" lang="fi-FI" sz="1600" i="0" u="none" strike="noStrike" kern="1200" cap="none" spc="0" normalizeH="0" baseline="0" noProof="0" dirty="0">
                <a:ln>
                  <a:noFill/>
                </a:ln>
                <a:solidFill>
                  <a:srgbClr val="000000"/>
                </a:solidFill>
                <a:effectLst/>
                <a:uLnTx/>
                <a:uFillTx/>
                <a:latin typeface="Georgia"/>
                <a:ea typeface="+mn-ea"/>
                <a:cs typeface="+mn-cs"/>
              </a:rPr>
              <a:t> </a:t>
            </a:r>
            <a:r>
              <a:rPr kumimoji="0" lang="fi-FI" sz="1600" i="0" u="none" strike="noStrike" kern="1200" cap="none" spc="0" normalizeH="0" baseline="0" noProof="0" dirty="0" err="1">
                <a:ln>
                  <a:noFill/>
                </a:ln>
                <a:solidFill>
                  <a:srgbClr val="000000"/>
                </a:solidFill>
                <a:effectLst/>
                <a:uLnTx/>
                <a:uFillTx/>
                <a:latin typeface="Georgia"/>
                <a:ea typeface="+mn-ea"/>
                <a:cs typeface="+mn-cs"/>
              </a:rPr>
              <a:t>ideas</a:t>
            </a:r>
            <a:r>
              <a:rPr kumimoji="0" lang="fi-FI" sz="1600" i="0" u="none" strike="noStrike" kern="1200" cap="none" spc="0" normalizeH="0" baseline="0" noProof="0" dirty="0">
                <a:ln>
                  <a:noFill/>
                </a:ln>
                <a:solidFill>
                  <a:srgbClr val="000000"/>
                </a:solidFill>
                <a:effectLst/>
                <a:uLnTx/>
                <a:uFillTx/>
                <a:latin typeface="Georgia"/>
                <a:ea typeface="+mn-ea"/>
                <a:cs typeface="+mn-cs"/>
              </a:rPr>
              <a:t> </a:t>
            </a:r>
          </a:p>
          <a:p>
            <a:pPr marL="0" marR="0" lvl="0" indent="0" algn="l" defTabSz="914400" rtl="0" eaLnBrk="1" fontAlgn="auto" latinLnBrk="0" hangingPunct="1">
              <a:lnSpc>
                <a:spcPct val="100000"/>
              </a:lnSpc>
              <a:spcBef>
                <a:spcPts val="1000"/>
              </a:spcBef>
              <a:spcAft>
                <a:spcPts val="0"/>
              </a:spcAft>
              <a:buClrTx/>
              <a:buSzTx/>
              <a:buFontTx/>
              <a:buNone/>
              <a:tabLst/>
              <a:defRPr/>
            </a:pPr>
            <a:r>
              <a:rPr lang="fi-FI" sz="1600" dirty="0" err="1">
                <a:solidFill>
                  <a:srgbClr val="000000"/>
                </a:solidFill>
                <a:latin typeface="Georgia"/>
              </a:rPr>
              <a:t>Included</a:t>
            </a:r>
            <a:r>
              <a:rPr lang="fi-FI" sz="1600" dirty="0">
                <a:solidFill>
                  <a:srgbClr val="000000"/>
                </a:solidFill>
                <a:latin typeface="Georgia"/>
              </a:rPr>
              <a:t> in </a:t>
            </a:r>
            <a:r>
              <a:rPr lang="fi-FI" sz="1600" dirty="0" err="1">
                <a:solidFill>
                  <a:srgbClr val="000000"/>
                </a:solidFill>
                <a:latin typeface="Georgia"/>
              </a:rPr>
              <a:t>the</a:t>
            </a:r>
            <a:r>
              <a:rPr lang="fi-FI" sz="1600" dirty="0">
                <a:solidFill>
                  <a:srgbClr val="000000"/>
                </a:solidFill>
                <a:latin typeface="Georgia"/>
              </a:rPr>
              <a:t> </a:t>
            </a:r>
            <a:r>
              <a:rPr lang="fi-FI" sz="1600" dirty="0" err="1">
                <a:solidFill>
                  <a:srgbClr val="000000"/>
                </a:solidFill>
                <a:latin typeface="Georgia"/>
              </a:rPr>
              <a:t>training</a:t>
            </a:r>
            <a:endParaRPr lang="fi-FI" sz="1600" dirty="0">
              <a:solidFill>
                <a:srgbClr val="000000"/>
              </a:solidFill>
              <a:latin typeface="Georgia"/>
            </a:endParaRP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fi-FI" sz="1400" b="0" i="0" u="none" strike="noStrike" kern="1200" cap="none" spc="0" normalizeH="0" baseline="0" noProof="0" dirty="0">
              <a:ln>
                <a:noFill/>
              </a:ln>
              <a:solidFill>
                <a:srgbClr val="000000"/>
              </a:solidFill>
              <a:effectLst/>
              <a:uLnTx/>
              <a:uFillTx/>
              <a:latin typeface="Georgia"/>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fi-FI" sz="1400" b="0" i="0" u="none" strike="noStrike" kern="1200" cap="none" spc="0" normalizeH="0" baseline="0" noProof="0" dirty="0">
              <a:ln>
                <a:noFill/>
              </a:ln>
              <a:solidFill>
                <a:srgbClr val="000000"/>
              </a:solidFill>
              <a:effectLst/>
              <a:uLnTx/>
              <a:uFillTx/>
              <a:latin typeface="Georgia"/>
              <a:ea typeface="+mn-ea"/>
              <a:cs typeface="+mn-cs"/>
            </a:endParaRPr>
          </a:p>
        </p:txBody>
      </p:sp>
      <p:pic>
        <p:nvPicPr>
          <p:cNvPr id="3" name="Kuva 2">
            <a:extLst>
              <a:ext uri="{FF2B5EF4-FFF2-40B4-BE49-F238E27FC236}">
                <a16:creationId xmlns:a16="http://schemas.microsoft.com/office/drawing/2014/main" id="{D00A0292-F538-4838-A127-0215948372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1567" y="692086"/>
            <a:ext cx="4034320" cy="5735086"/>
          </a:xfrm>
          <a:prstGeom prst="rect">
            <a:avLst/>
          </a:prstGeom>
        </p:spPr>
      </p:pic>
      <p:sp>
        <p:nvSpPr>
          <p:cNvPr id="2" name="Tekstiruutu 1">
            <a:extLst>
              <a:ext uri="{FF2B5EF4-FFF2-40B4-BE49-F238E27FC236}">
                <a16:creationId xmlns:a16="http://schemas.microsoft.com/office/drawing/2014/main" id="{53052B26-F8F5-40E1-99F4-677D55437949}"/>
              </a:ext>
            </a:extLst>
          </p:cNvPr>
          <p:cNvSpPr txBox="1"/>
          <p:nvPr/>
        </p:nvSpPr>
        <p:spPr>
          <a:xfrm rot="20439473">
            <a:off x="3342605" y="1194149"/>
            <a:ext cx="3325785" cy="646331"/>
          </a:xfrm>
          <a:prstGeom prst="rect">
            <a:avLst/>
          </a:prstGeom>
          <a:noFill/>
        </p:spPr>
        <p:txBody>
          <a:bodyPr wrap="square" rtlCol="0">
            <a:spAutoFit/>
          </a:bodyPr>
          <a:lstStyle/>
          <a:p>
            <a:r>
              <a:rPr lang="fi-FI" dirty="0">
                <a:highlight>
                  <a:srgbClr val="FFFF00"/>
                </a:highlight>
              </a:rPr>
              <a:t>IN COOPERATION WITH SCHOOLS OF YOUTH WORK</a:t>
            </a:r>
          </a:p>
        </p:txBody>
      </p:sp>
    </p:spTree>
    <p:custDataLst>
      <p:tags r:id="rId1"/>
    </p:custDataLst>
    <p:extLst>
      <p:ext uri="{BB962C8B-B14F-4D97-AF65-F5344CB8AC3E}">
        <p14:creationId xmlns:p14="http://schemas.microsoft.com/office/powerpoint/2010/main" val="591444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C3E66D9E-3500-45B2-BF16-727259D381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1B36C-3D8D-4F41-85B1-1094ACA59989}"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a:extLst>
              <a:ext uri="{FF2B5EF4-FFF2-40B4-BE49-F238E27FC236}">
                <a16:creationId xmlns:a16="http://schemas.microsoft.com/office/drawing/2014/main" id="{78251DFF-C8AB-4F6C-8DFF-4224E521461A}"/>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6" name="Dian numeron paikkamerkki 5">
            <a:extLst>
              <a:ext uri="{FF2B5EF4-FFF2-40B4-BE49-F238E27FC236}">
                <a16:creationId xmlns:a16="http://schemas.microsoft.com/office/drawing/2014/main" id="{88F1F283-A4B8-4DA7-AAAC-DF433028D3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grpSp>
        <p:nvGrpSpPr>
          <p:cNvPr id="13" name="Ryhmä 12">
            <a:extLst>
              <a:ext uri="{FF2B5EF4-FFF2-40B4-BE49-F238E27FC236}">
                <a16:creationId xmlns:a16="http://schemas.microsoft.com/office/drawing/2014/main" id="{207B695B-26DD-40A9-B87E-C7BEE59FE17F}"/>
              </a:ext>
            </a:extLst>
          </p:cNvPr>
          <p:cNvGrpSpPr/>
          <p:nvPr/>
        </p:nvGrpSpPr>
        <p:grpSpPr>
          <a:xfrm>
            <a:off x="2027981" y="4286439"/>
            <a:ext cx="8377483" cy="2206620"/>
            <a:chOff x="3184" y="3007408"/>
            <a:chExt cx="8377483" cy="2206620"/>
          </a:xfrm>
        </p:grpSpPr>
        <p:sp>
          <p:nvSpPr>
            <p:cNvPr id="14" name="Puolisuunnikas 13">
              <a:extLst>
                <a:ext uri="{FF2B5EF4-FFF2-40B4-BE49-F238E27FC236}">
                  <a16:creationId xmlns:a16="http://schemas.microsoft.com/office/drawing/2014/main" id="{E49E44E8-C278-42BA-9D20-8438FA853964}"/>
                </a:ext>
              </a:extLst>
            </p:cNvPr>
            <p:cNvSpPr/>
            <p:nvPr/>
          </p:nvSpPr>
          <p:spPr>
            <a:xfrm>
              <a:off x="3184" y="3036260"/>
              <a:ext cx="8377483" cy="2177768"/>
            </a:xfrm>
            <a:prstGeom prst="trapezoid">
              <a:avLst>
                <a:gd name="adj" fmla="val 79602"/>
              </a:avLst>
            </a:prstGeom>
            <a:solidFill>
              <a:srgbClr val="6A6E73"/>
            </a:solidFill>
          </p:spPr>
          <p:style>
            <a:lnRef idx="2">
              <a:schemeClr val="lt1">
                <a:hueOff val="0"/>
                <a:satOff val="0"/>
                <a:lumOff val="0"/>
                <a:alphaOff val="0"/>
              </a:schemeClr>
            </a:lnRef>
            <a:fillRef idx="1">
              <a:scrgbClr r="0" g="0" b="0"/>
            </a:fillRef>
            <a:effectRef idx="0">
              <a:schemeClr val="accent4">
                <a:hueOff val="-9244759"/>
                <a:satOff val="95454"/>
                <a:lumOff val="13726"/>
                <a:alphaOff val="0"/>
              </a:schemeClr>
            </a:effectRef>
            <a:fontRef idx="minor">
              <a:schemeClr val="lt1"/>
            </a:fontRef>
          </p:style>
        </p:sp>
        <p:sp>
          <p:nvSpPr>
            <p:cNvPr id="15" name="Puolisuunnikas 4">
              <a:extLst>
                <a:ext uri="{FF2B5EF4-FFF2-40B4-BE49-F238E27FC236}">
                  <a16:creationId xmlns:a16="http://schemas.microsoft.com/office/drawing/2014/main" id="{89E20781-D151-49E4-87C2-74DC0678961A}"/>
                </a:ext>
              </a:extLst>
            </p:cNvPr>
            <p:cNvSpPr txBox="1"/>
            <p:nvPr/>
          </p:nvSpPr>
          <p:spPr>
            <a:xfrm>
              <a:off x="1454659" y="3007408"/>
              <a:ext cx="5445364" cy="2177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800" b="1" i="0" u="none" strike="noStrike" kern="1200" cap="none" spc="0" normalizeH="0" baseline="0" noProof="0" dirty="0" err="1">
                  <a:ln>
                    <a:noFill/>
                  </a:ln>
                  <a:solidFill>
                    <a:prstClr val="white"/>
                  </a:solidFill>
                  <a:effectLst/>
                  <a:uLnTx/>
                  <a:uFillTx/>
                  <a:latin typeface="Calibri"/>
                  <a:ea typeface="+mn-ea"/>
                  <a:cs typeface="+mn-cs"/>
                </a:rPr>
                <a:t>Promotion</a:t>
              </a:r>
              <a:r>
                <a:rPr kumimoji="0" lang="fi-FI" sz="2800" b="1" i="0" u="none" strike="noStrike" kern="1200" cap="none" spc="0" normalizeH="0" baseline="0" noProof="0" dirty="0">
                  <a:ln>
                    <a:noFill/>
                  </a:ln>
                  <a:solidFill>
                    <a:prstClr val="white"/>
                  </a:solidFill>
                  <a:effectLst/>
                  <a:uLnTx/>
                  <a:uFillTx/>
                  <a:latin typeface="Calibri"/>
                  <a:ea typeface="+mn-ea"/>
                  <a:cs typeface="+mn-cs"/>
                </a:rPr>
                <a:t>; </a:t>
              </a:r>
            </a:p>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1600" b="0" i="0" u="none" strike="noStrike" kern="1200" cap="none" spc="0" normalizeH="0" baseline="0" noProof="0" dirty="0">
                  <a:ln>
                    <a:noFill/>
                  </a:ln>
                  <a:solidFill>
                    <a:prstClr val="white"/>
                  </a:solidFill>
                  <a:effectLst/>
                  <a:uLnTx/>
                  <a:uFillTx/>
                  <a:latin typeface="Calibri"/>
                  <a:ea typeface="+mn-ea"/>
                  <a:cs typeface="+mn-cs"/>
                </a:rPr>
                <a:t>Mental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health</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skills</a:t>
              </a:r>
              <a:r>
                <a:rPr kumimoji="0" lang="fi-FI" sz="1600" b="0" i="0" u="none" strike="noStrike" kern="1200" cap="none" spc="0" normalizeH="0" baseline="0" noProof="0" dirty="0">
                  <a:ln>
                    <a:noFill/>
                  </a:ln>
                  <a:solidFill>
                    <a:prstClr val="white"/>
                  </a:solidFill>
                  <a:effectLst/>
                  <a:uLnTx/>
                  <a:uFillTx/>
                  <a:latin typeface="Calibri"/>
                  <a:ea typeface="+mn-ea"/>
                  <a:cs typeface="+mn-cs"/>
                </a:rPr>
                <a:t> in National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core</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curricula</a:t>
              </a:r>
              <a:r>
                <a:rPr kumimoji="0" lang="fi-FI" sz="1600" b="0" i="0" u="none" strike="noStrike" kern="1200" cap="none" spc="0" normalizeH="0" baseline="0" noProof="0" dirty="0">
                  <a:ln>
                    <a:noFill/>
                  </a:ln>
                  <a:solidFill>
                    <a:prstClr val="white"/>
                  </a:solidFill>
                  <a:effectLst/>
                  <a:uLnTx/>
                  <a:uFillTx/>
                  <a:latin typeface="Calibri"/>
                  <a:ea typeface="+mn-ea"/>
                  <a:cs typeface="+mn-cs"/>
                </a:rPr>
                <a:t> for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basic</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education</a:t>
              </a:r>
              <a:r>
                <a:rPr kumimoji="0" lang="fi-FI" sz="1600" b="0" i="0" u="none" strike="noStrike" kern="1200" cap="none" spc="0" normalizeH="0" baseline="0" noProof="0" dirty="0">
                  <a:ln>
                    <a:noFill/>
                  </a:ln>
                  <a:solidFill>
                    <a:prstClr val="white"/>
                  </a:solidFill>
                  <a:effectLst/>
                  <a:uLnTx/>
                  <a:uFillTx/>
                  <a:latin typeface="Calibri"/>
                  <a:ea typeface="+mn-ea"/>
                  <a:cs typeface="+mn-cs"/>
                </a:rPr>
                <a:t>  2014,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Student</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welfare</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law</a:t>
              </a:r>
              <a:r>
                <a:rPr kumimoji="0" lang="fi-FI" sz="1600" b="0" i="0" u="none" strike="noStrike" kern="1200" cap="none" spc="0" normalizeH="0" baseline="0" noProof="0" dirty="0">
                  <a:ln>
                    <a:noFill/>
                  </a:ln>
                  <a:solidFill>
                    <a:prstClr val="white"/>
                  </a:solidFill>
                  <a:effectLst/>
                  <a:uLnTx/>
                  <a:uFillTx/>
                  <a:latin typeface="Calibri"/>
                  <a:ea typeface="+mn-ea"/>
                  <a:cs typeface="+mn-cs"/>
                </a:rPr>
                <a:t> 2013,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1600" b="0" i="0" u="none" strike="noStrike" kern="1200" cap="none" spc="0" normalizeH="0" baseline="0" noProof="0" dirty="0">
                  <a:ln>
                    <a:noFill/>
                  </a:ln>
                  <a:solidFill>
                    <a:prstClr val="white"/>
                  </a:solidFill>
                  <a:effectLst/>
                  <a:uLnTx/>
                  <a:uFillTx/>
                  <a:latin typeface="Calibri"/>
                  <a:ea typeface="+mn-ea"/>
                  <a:cs typeface="+mn-cs"/>
                </a:rPr>
                <a:t> Education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Curricula</a:t>
              </a:r>
              <a:r>
                <a:rPr kumimoji="0" lang="fi-FI" sz="1600" b="0" i="0" u="none" strike="noStrike" kern="1200" cap="none" spc="0" normalizeH="0" baseline="0" noProof="0" dirty="0">
                  <a:ln>
                    <a:noFill/>
                  </a:ln>
                  <a:solidFill>
                    <a:prstClr val="white"/>
                  </a:solidFill>
                  <a:effectLst/>
                  <a:uLnTx/>
                  <a:uFillTx/>
                  <a:latin typeface="Calibri"/>
                  <a:ea typeface="+mn-ea"/>
                  <a:cs typeface="+mn-cs"/>
                </a:rPr>
                <a:t> 2013, National Youth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Work</a:t>
              </a:r>
              <a:r>
                <a:rPr kumimoji="0" lang="fi-FI" sz="1600" b="0" i="0" u="none" strike="noStrike" kern="1200" cap="none" spc="0" normalizeH="0" baseline="0" noProof="0" dirty="0">
                  <a:ln>
                    <a:noFill/>
                  </a:ln>
                  <a:solidFill>
                    <a:prstClr val="white"/>
                  </a:solidFill>
                  <a:effectLst/>
                  <a:uLnTx/>
                  <a:uFillTx/>
                  <a:latin typeface="Calibri"/>
                  <a:ea typeface="+mn-ea"/>
                  <a:cs typeface="+mn-cs"/>
                </a:rPr>
                <a:t> and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youth</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policy</a:t>
              </a:r>
              <a:r>
                <a:rPr kumimoji="0" lang="fi-FI" sz="1600" b="0" i="0" u="none" strike="noStrike" kern="1200" cap="none" spc="0" normalizeH="0" baseline="0" noProof="0" dirty="0">
                  <a:ln>
                    <a:noFill/>
                  </a:ln>
                  <a:solidFill>
                    <a:prstClr val="white"/>
                  </a:solidFill>
                  <a:effectLst/>
                  <a:uLnTx/>
                  <a:uFillTx/>
                  <a:latin typeface="Calibri"/>
                  <a:ea typeface="+mn-ea"/>
                  <a:cs typeface="+mn-cs"/>
                </a:rPr>
                <a:t> 2020–2023; </a:t>
              </a:r>
            </a:p>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1600" b="0" i="0" u="none" strike="noStrike" kern="1200" cap="none" spc="0" normalizeH="0" baseline="0" noProof="0" dirty="0">
                  <a:ln>
                    <a:noFill/>
                  </a:ln>
                  <a:solidFill>
                    <a:prstClr val="white"/>
                  </a:solidFill>
                  <a:effectLst/>
                  <a:uLnTx/>
                  <a:uFillTx/>
                  <a:latin typeface="Calibri"/>
                  <a:ea typeface="+mn-ea"/>
                  <a:cs typeface="+mn-cs"/>
                </a:rPr>
                <a:t>National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1600" b="0" i="0" u="none" strike="noStrike" kern="1200" cap="none" spc="0" normalizeH="0" baseline="0" noProof="0" dirty="0">
                  <a:ln>
                    <a:noFill/>
                  </a:ln>
                  <a:solidFill>
                    <a:prstClr val="white"/>
                  </a:solidFill>
                  <a:effectLst/>
                  <a:uLnTx/>
                  <a:uFillTx/>
                  <a:latin typeface="Calibri"/>
                  <a:ea typeface="+mn-ea"/>
                  <a:cs typeface="+mn-cs"/>
                </a:rPr>
                <a:t> of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expertise</a:t>
              </a:r>
              <a:r>
                <a:rPr kumimoji="0" lang="fi-FI" sz="1600" b="0" i="0" u="none" strike="noStrike" kern="1200" cap="none" spc="0" normalizeH="0" baseline="0" noProof="0" dirty="0">
                  <a:ln>
                    <a:noFill/>
                  </a:ln>
                  <a:solidFill>
                    <a:prstClr val="white"/>
                  </a:solidFill>
                  <a:effectLst/>
                  <a:uLnTx/>
                  <a:uFillTx/>
                  <a:latin typeface="Calibri"/>
                  <a:ea typeface="+mn-ea"/>
                  <a:cs typeface="+mn-cs"/>
                </a:rPr>
                <a:t> for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youth</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work</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br>
                <a:rPr kumimoji="0" lang="fi-FI" sz="1600" b="0" i="0" u="none" strike="noStrike" kern="1200" cap="none" spc="0" normalizeH="0" baseline="0" noProof="0" dirty="0">
                  <a:ln>
                    <a:noFill/>
                  </a:ln>
                  <a:solidFill>
                    <a:prstClr val="white"/>
                  </a:solidFill>
                  <a:effectLst/>
                  <a:uLnTx/>
                  <a:uFillTx/>
                  <a:latin typeface="Calibri"/>
                  <a:ea typeface="+mn-ea"/>
                  <a:cs typeface="+mn-cs"/>
                </a:rPr>
              </a:br>
              <a:r>
                <a:rPr kumimoji="0" lang="fi-FI" sz="1600" b="0" i="0" u="none" strike="noStrike" kern="1200" cap="none" spc="0" normalizeH="0" baseline="0" noProof="0" dirty="0" err="1">
                  <a:ln>
                    <a:noFill/>
                  </a:ln>
                  <a:solidFill>
                    <a:prstClr val="white"/>
                  </a:solidFill>
                  <a:effectLst/>
                  <a:uLnTx/>
                  <a:uFillTx/>
                  <a:latin typeface="Calibri"/>
                  <a:ea typeface="+mn-ea"/>
                  <a:cs typeface="+mn-cs"/>
                </a:rPr>
                <a:t>Parental</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support</a:t>
              </a:r>
              <a:r>
                <a:rPr kumimoji="0" lang="fi-FI" sz="1600" b="0" i="0" u="none" strike="noStrike" kern="1200" cap="none" spc="0" normalizeH="0" baseline="0" noProof="0" dirty="0">
                  <a:ln>
                    <a:noFill/>
                  </a:ln>
                  <a:solidFill>
                    <a:prstClr val="white"/>
                  </a:solidFill>
                  <a:effectLst/>
                  <a:uLnTx/>
                  <a:uFillTx/>
                  <a:latin typeface="Calibri"/>
                  <a:ea typeface="+mn-ea"/>
                  <a:cs typeface="+mn-cs"/>
                </a:rPr>
                <a:t> and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child</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health</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clinics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p>
          </p:txBody>
        </p:sp>
      </p:grpSp>
      <p:grpSp>
        <p:nvGrpSpPr>
          <p:cNvPr id="16" name="Ryhmä 15">
            <a:extLst>
              <a:ext uri="{FF2B5EF4-FFF2-40B4-BE49-F238E27FC236}">
                <a16:creationId xmlns:a16="http://schemas.microsoft.com/office/drawing/2014/main" id="{24019752-F285-4868-89C0-717068626FE3}"/>
              </a:ext>
            </a:extLst>
          </p:cNvPr>
          <p:cNvGrpSpPr/>
          <p:nvPr/>
        </p:nvGrpSpPr>
        <p:grpSpPr>
          <a:xfrm>
            <a:off x="3777064" y="2742211"/>
            <a:ext cx="4850148" cy="1547915"/>
            <a:chOff x="2301743" y="1526757"/>
            <a:chExt cx="4850148" cy="1547916"/>
          </a:xfrm>
        </p:grpSpPr>
        <p:sp>
          <p:nvSpPr>
            <p:cNvPr id="17" name="Puolisuunnikas 16">
              <a:extLst>
                <a:ext uri="{FF2B5EF4-FFF2-40B4-BE49-F238E27FC236}">
                  <a16:creationId xmlns:a16="http://schemas.microsoft.com/office/drawing/2014/main" id="{24CB8995-6385-4AC3-8039-D57C957DC19E}"/>
                </a:ext>
              </a:extLst>
            </p:cNvPr>
            <p:cNvSpPr/>
            <p:nvPr/>
          </p:nvSpPr>
          <p:spPr>
            <a:xfrm>
              <a:off x="2301743" y="1526757"/>
              <a:ext cx="4850148" cy="1547915"/>
            </a:xfrm>
            <a:prstGeom prst="trapezoid">
              <a:avLst>
                <a:gd name="adj" fmla="val 79602"/>
              </a:avLst>
            </a:prstGeom>
            <a:solidFill>
              <a:srgbClr val="00B050"/>
            </a:solidFill>
          </p:spPr>
          <p:style>
            <a:lnRef idx="2">
              <a:schemeClr val="lt1">
                <a:hueOff val="0"/>
                <a:satOff val="0"/>
                <a:lumOff val="0"/>
                <a:alphaOff val="0"/>
              </a:schemeClr>
            </a:lnRef>
            <a:fillRef idx="1">
              <a:scrgbClr r="0" g="0" b="0"/>
            </a:fillRef>
            <a:effectRef idx="0">
              <a:schemeClr val="accent4">
                <a:hueOff val="-4622379"/>
                <a:satOff val="47727"/>
                <a:lumOff val="6863"/>
                <a:alphaOff val="0"/>
              </a:schemeClr>
            </a:effectRef>
            <a:fontRef idx="minor">
              <a:schemeClr val="lt1"/>
            </a:fontRef>
          </p:style>
        </p:sp>
        <p:sp>
          <p:nvSpPr>
            <p:cNvPr id="18" name="Puolisuunnikas 4">
              <a:extLst>
                <a:ext uri="{FF2B5EF4-FFF2-40B4-BE49-F238E27FC236}">
                  <a16:creationId xmlns:a16="http://schemas.microsoft.com/office/drawing/2014/main" id="{91B38DFB-EF11-4B8D-B170-281D94A42EC2}"/>
                </a:ext>
              </a:extLst>
            </p:cNvPr>
            <p:cNvSpPr txBox="1"/>
            <p:nvPr/>
          </p:nvSpPr>
          <p:spPr>
            <a:xfrm>
              <a:off x="3150519" y="1526758"/>
              <a:ext cx="3152596" cy="15479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800" b="1" i="0" u="none" strike="noStrike" kern="1200" cap="none" spc="0" normalizeH="0" baseline="0" noProof="0" dirty="0">
                  <a:ln>
                    <a:noFill/>
                  </a:ln>
                  <a:solidFill>
                    <a:prstClr val="white"/>
                  </a:solidFill>
                  <a:effectLst/>
                  <a:uLnTx/>
                  <a:uFillTx/>
                  <a:latin typeface="Calibri"/>
                  <a:ea typeface="+mn-ea"/>
                  <a:cs typeface="+mn-cs"/>
                </a:rPr>
                <a:t>Prevention</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recognition</a:t>
              </a:r>
              <a:r>
                <a:rPr kumimoji="0" lang="fi-FI" sz="1400" b="0" i="0" u="none" strike="noStrike" kern="1200" cap="none" spc="0" normalizeH="0" baseline="0" noProof="0" dirty="0">
                  <a:ln>
                    <a:noFill/>
                  </a:ln>
                  <a:solidFill>
                    <a:prstClr val="white"/>
                  </a:solidFill>
                  <a:effectLst/>
                  <a:uLnTx/>
                  <a:uFillTx/>
                  <a:latin typeface="Calibri"/>
                  <a:ea typeface="+mn-ea"/>
                  <a:cs typeface="+mn-cs"/>
                </a:rPr>
                <a:t> of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the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400" b="0" i="0" u="none" strike="noStrike" kern="1200" cap="none" spc="0" normalizeH="0" baseline="0" noProof="0" dirty="0">
                  <a:ln>
                    <a:noFill/>
                  </a:ln>
                  <a:solidFill>
                    <a:prstClr val="white"/>
                  </a:solidFill>
                  <a:effectLst/>
                  <a:uLnTx/>
                  <a:uFillTx/>
                  <a:latin typeface="Calibri"/>
                  <a:ea typeface="+mn-ea"/>
                  <a:cs typeface="+mn-cs"/>
                </a:rPr>
                <a:t>, Help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crisis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should</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be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raedily</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available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if</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occur</a:t>
              </a: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19" name="Ryhmä 18">
            <a:extLst>
              <a:ext uri="{FF2B5EF4-FFF2-40B4-BE49-F238E27FC236}">
                <a16:creationId xmlns:a16="http://schemas.microsoft.com/office/drawing/2014/main" id="{EE7AC0BF-53E0-4709-B1DD-92508FB06742}"/>
              </a:ext>
            </a:extLst>
          </p:cNvPr>
          <p:cNvGrpSpPr/>
          <p:nvPr/>
        </p:nvGrpSpPr>
        <p:grpSpPr>
          <a:xfrm>
            <a:off x="5003881" y="1315284"/>
            <a:ext cx="2396514" cy="1448476"/>
            <a:chOff x="4422435" y="0"/>
            <a:chExt cx="2396514" cy="1448476"/>
          </a:xfrm>
        </p:grpSpPr>
        <p:sp>
          <p:nvSpPr>
            <p:cNvPr id="20" name="Puolisuunnikas 19">
              <a:extLst>
                <a:ext uri="{FF2B5EF4-FFF2-40B4-BE49-F238E27FC236}">
                  <a16:creationId xmlns:a16="http://schemas.microsoft.com/office/drawing/2014/main" id="{4204385A-7F31-4B8B-BB49-3895CD2A2D12}"/>
                </a:ext>
              </a:extLst>
            </p:cNvPr>
            <p:cNvSpPr/>
            <p:nvPr/>
          </p:nvSpPr>
          <p:spPr>
            <a:xfrm>
              <a:off x="4422435" y="0"/>
              <a:ext cx="2396514" cy="1448476"/>
            </a:xfrm>
            <a:prstGeom prst="trapezoid">
              <a:avLst>
                <a:gd name="adj" fmla="val 79602"/>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1" name="Puolisuunnikas 4">
              <a:extLst>
                <a:ext uri="{FF2B5EF4-FFF2-40B4-BE49-F238E27FC236}">
                  <a16:creationId xmlns:a16="http://schemas.microsoft.com/office/drawing/2014/main" id="{2977006E-00DB-47C5-9F7B-C8387251BD18}"/>
                </a:ext>
              </a:extLst>
            </p:cNvPr>
            <p:cNvSpPr txBox="1"/>
            <p:nvPr/>
          </p:nvSpPr>
          <p:spPr>
            <a:xfrm>
              <a:off x="4422435" y="0"/>
              <a:ext cx="2396514" cy="1448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err="1">
                  <a:ln>
                    <a:noFill/>
                  </a:ln>
                  <a:solidFill>
                    <a:srgbClr val="696E72"/>
                  </a:solidFill>
                  <a:effectLst/>
                  <a:uLnTx/>
                  <a:uFillTx/>
                  <a:latin typeface="Calibri"/>
                  <a:ea typeface="+mn-ea"/>
                  <a:cs typeface="+mn-cs"/>
                </a:rPr>
                <a:t>Psychiatric</a:t>
              </a:r>
              <a:endParaRPr kumimoji="0" lang="fi-FI" sz="1600" b="1" i="0" u="none" strike="noStrike" kern="1200" cap="none" spc="0" normalizeH="0" baseline="0" noProof="0" dirty="0">
                <a:ln>
                  <a:noFill/>
                </a:ln>
                <a:solidFill>
                  <a:srgbClr val="696E72"/>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a:ln>
                    <a:noFill/>
                  </a:ln>
                  <a:solidFill>
                    <a:srgbClr val="696E72"/>
                  </a:solidFill>
                  <a:effectLst/>
                  <a:uLnTx/>
                  <a:uFillTx/>
                  <a:latin typeface="Calibri"/>
                  <a:ea typeface="+mn-ea"/>
                  <a:cs typeface="+mn-cs"/>
                </a:rPr>
                <a:t>Services </a:t>
              </a:r>
            </a:p>
          </p:txBody>
        </p:sp>
      </p:grpSp>
      <p:sp>
        <p:nvSpPr>
          <p:cNvPr id="2" name="Tekstiruutu 1">
            <a:extLst>
              <a:ext uri="{FF2B5EF4-FFF2-40B4-BE49-F238E27FC236}">
                <a16:creationId xmlns:a16="http://schemas.microsoft.com/office/drawing/2014/main" id="{09C48BDB-A12D-4A36-9C11-767F83A219F3}"/>
              </a:ext>
            </a:extLst>
          </p:cNvPr>
          <p:cNvSpPr txBox="1"/>
          <p:nvPr/>
        </p:nvSpPr>
        <p:spPr>
          <a:xfrm>
            <a:off x="324160" y="4527012"/>
            <a:ext cx="263091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Everyone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can</a:t>
            </a:r>
            <a:r>
              <a:rPr kumimoji="0" lang="fi-FI" sz="1800" b="0" i="0" u="none" strike="noStrike" kern="1200" cap="none" spc="0" normalizeH="0" baseline="0" noProof="0" dirty="0">
                <a:ln>
                  <a:noFill/>
                </a:ln>
                <a:solidFill>
                  <a:prstClr val="black"/>
                </a:solidFill>
                <a:effectLst/>
                <a:uLnTx/>
                <a:uFillTx/>
                <a:latin typeface="Calibri"/>
                <a:ea typeface="+mn-ea"/>
                <a:cs typeface="+mn-cs"/>
              </a:rPr>
              <a:t> and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should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do</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this</a:t>
            </a:r>
            <a:r>
              <a:rPr kumimoji="0" lang="fi-FI"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stronger</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base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need</a:t>
            </a:r>
            <a:r>
              <a:rPr kumimoji="0" lang="fi-FI" sz="1800" b="0" i="0" u="none" strike="noStrike" kern="1200" cap="none" spc="0" normalizeH="0" baseline="0" noProof="0" dirty="0">
                <a:ln>
                  <a:noFill/>
                </a:ln>
                <a:solidFill>
                  <a:prstClr val="black"/>
                </a:solidFill>
                <a:effectLst/>
                <a:uLnTx/>
                <a:uFillTx/>
                <a:latin typeface="Calibri"/>
                <a:ea typeface="+mn-ea"/>
                <a:cs typeface="+mn-cs"/>
              </a:rPr>
              <a:t> for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corrective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kstiruutu 2">
            <a:extLst>
              <a:ext uri="{FF2B5EF4-FFF2-40B4-BE49-F238E27FC236}">
                <a16:creationId xmlns:a16="http://schemas.microsoft.com/office/drawing/2014/main" id="{82C48F6B-98AF-46C5-8CB0-C77DE1DA3869}"/>
              </a:ext>
            </a:extLst>
          </p:cNvPr>
          <p:cNvSpPr txBox="1"/>
          <p:nvPr/>
        </p:nvSpPr>
        <p:spPr>
          <a:xfrm>
            <a:off x="8336229" y="2389499"/>
            <a:ext cx="349962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guarantee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law</a:t>
            </a:r>
            <a:r>
              <a:rPr kumimoji="0" lang="fi-FI" sz="1800" b="0" i="0" u="none" strike="noStrike" kern="1200" cap="none" spc="0" normalizeH="0" baseline="0" noProof="0" dirty="0">
                <a:ln>
                  <a:noFill/>
                </a:ln>
                <a:solidFill>
                  <a:prstClr val="black"/>
                </a:solidFill>
                <a:effectLst/>
                <a:uLnTx/>
                <a:uFillTx/>
                <a:latin typeface="Calibri"/>
                <a:ea typeface="+mn-ea"/>
                <a:cs typeface="+mn-cs"/>
              </a:rPr>
              <a:t> is in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process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Low</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threshold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Easy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access</a:t>
            </a:r>
            <a:r>
              <a:rPr kumimoji="0" lang="fi-FI" sz="1800" b="0" i="0" u="none" strike="noStrike" kern="1200" cap="none" spc="0" normalizeH="0" baseline="0" noProof="0" dirty="0">
                <a:ln>
                  <a:noFill/>
                </a:ln>
                <a:solidFill>
                  <a:prstClr val="black"/>
                </a:solidFill>
                <a:effectLst/>
                <a:uLnTx/>
                <a:uFillTx/>
                <a:latin typeface="Calibri"/>
                <a:ea typeface="+mn-ea"/>
                <a:cs typeface="+mn-cs"/>
              </a:rPr>
              <a:t> to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Walk</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-In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Psychology</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Services in Helsinki Health Care for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ages</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13  </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kstiruutu 6">
            <a:extLst>
              <a:ext uri="{FF2B5EF4-FFF2-40B4-BE49-F238E27FC236}">
                <a16:creationId xmlns:a16="http://schemas.microsoft.com/office/drawing/2014/main" id="{E3B3D81E-F01E-463D-AD05-A2D833E62B90}"/>
              </a:ext>
            </a:extLst>
          </p:cNvPr>
          <p:cNvSpPr txBox="1"/>
          <p:nvPr/>
        </p:nvSpPr>
        <p:spPr>
          <a:xfrm>
            <a:off x="1914925" y="142314"/>
            <a:ext cx="941832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err="1">
                <a:ln>
                  <a:noFill/>
                </a:ln>
                <a:solidFill>
                  <a:srgbClr val="6A6E73"/>
                </a:solidFill>
                <a:effectLst/>
                <a:uLnTx/>
                <a:uFillTx/>
                <a:latin typeface="Georgia"/>
                <a:ea typeface="+mn-ea"/>
                <a:cs typeface="+mn-cs"/>
              </a:rPr>
              <a:t>The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importance</a:t>
            </a:r>
            <a:r>
              <a:rPr kumimoji="0" lang="fi-FI" sz="3200" b="1" i="0" u="none" strike="noStrike" kern="1200" cap="none" spc="0" normalizeH="0" baseline="0" noProof="0" dirty="0">
                <a:ln>
                  <a:noFill/>
                </a:ln>
                <a:solidFill>
                  <a:srgbClr val="6A6E73"/>
                </a:solidFill>
                <a:effectLst/>
                <a:uLnTx/>
                <a:uFillTx/>
                <a:latin typeface="Georgia"/>
                <a:ea typeface="+mn-ea"/>
                <a:cs typeface="+mn-cs"/>
              </a:rPr>
              <a:t> of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every</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day</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basic</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level</a:t>
            </a:r>
            <a:endParaRPr kumimoji="0" lang="fi-FI" sz="3200" b="1" i="0" u="none" strike="noStrike" kern="1200" cap="none" spc="0" normalizeH="0" baseline="0" noProof="0" dirty="0">
              <a:ln>
                <a:noFill/>
              </a:ln>
              <a:solidFill>
                <a:srgbClr val="6A6E73"/>
              </a:solidFill>
              <a:effectLst/>
              <a:uLnTx/>
              <a:uFillTx/>
              <a:latin typeface="Georgia"/>
              <a:ea typeface="+mn-ea"/>
              <a:cs typeface="+mn-cs"/>
            </a:endParaRPr>
          </a:p>
        </p:txBody>
      </p:sp>
      <p:sp>
        <p:nvSpPr>
          <p:cNvPr id="8" name="Tekstiruutu 7">
            <a:extLst>
              <a:ext uri="{FF2B5EF4-FFF2-40B4-BE49-F238E27FC236}">
                <a16:creationId xmlns:a16="http://schemas.microsoft.com/office/drawing/2014/main" id="{83E3C5E9-C21E-4546-A44E-A877E9B985A1}"/>
              </a:ext>
            </a:extLst>
          </p:cNvPr>
          <p:cNvSpPr txBox="1"/>
          <p:nvPr/>
        </p:nvSpPr>
        <p:spPr>
          <a:xfrm>
            <a:off x="2027981" y="853660"/>
            <a:ext cx="9217774" cy="593003"/>
          </a:xfrm>
          <a:prstGeom prst="rect">
            <a:avLst/>
          </a:prstGeom>
          <a:noFill/>
        </p:spPr>
        <p:txBody>
          <a:bodyPr wrap="square" rtlCol="0">
            <a:spAutoFit/>
          </a:bodyPr>
          <a:lstStyle/>
          <a:p>
            <a:r>
              <a:rPr kumimoji="0" lang="fi-FI" sz="3200" b="1" i="0" u="none" strike="noStrike" kern="1200" cap="none" spc="0" normalizeH="0" baseline="0" noProof="0" dirty="0" err="1">
                <a:ln>
                  <a:noFill/>
                </a:ln>
                <a:solidFill>
                  <a:srgbClr val="6A6E73"/>
                </a:solidFill>
                <a:effectLst/>
                <a:uLnTx/>
                <a:uFillTx/>
                <a:latin typeface="Georgia"/>
                <a:ea typeface="+mn-ea"/>
                <a:cs typeface="+mn-cs"/>
              </a:rPr>
              <a:t>became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visible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during</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pandemic</a:t>
            </a:r>
            <a:endParaRPr lang="fi-FI" dirty="0"/>
          </a:p>
        </p:txBody>
      </p:sp>
      <p:pic>
        <p:nvPicPr>
          <p:cNvPr id="22" name="Picture 4" descr="School Closed to Staff and Learners Today – Rowner Junior School">
            <a:extLst>
              <a:ext uri="{FF2B5EF4-FFF2-40B4-BE49-F238E27FC236}">
                <a16:creationId xmlns:a16="http://schemas.microsoft.com/office/drawing/2014/main" id="{6F4637C5-FC20-4769-B1A1-33A938DCCF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060" y="4303600"/>
            <a:ext cx="6022740" cy="256414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5399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D00A0292-F538-4838-A127-0215948372A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49324" y="2775982"/>
            <a:ext cx="2010932" cy="2828823"/>
          </a:xfrm>
          <a:prstGeom prst="rect">
            <a:avLst/>
          </a:prstGeom>
        </p:spPr>
      </p:pic>
      <p:pic>
        <p:nvPicPr>
          <p:cNvPr id="2" name="Kuva 1">
            <a:extLst>
              <a:ext uri="{FF2B5EF4-FFF2-40B4-BE49-F238E27FC236}">
                <a16:creationId xmlns:a16="http://schemas.microsoft.com/office/drawing/2014/main" id="{A23F7E50-ECC1-48B2-8BED-D609BEFF7234}"/>
              </a:ext>
            </a:extLst>
          </p:cNvPr>
          <p:cNvPicPr>
            <a:picLocks noChangeAspect="1"/>
          </p:cNvPicPr>
          <p:nvPr/>
        </p:nvPicPr>
        <p:blipFill>
          <a:blip r:embed="rId5"/>
          <a:stretch>
            <a:fillRect/>
          </a:stretch>
        </p:blipFill>
        <p:spPr>
          <a:xfrm>
            <a:off x="6240697" y="1097078"/>
            <a:ext cx="5328366" cy="4663844"/>
          </a:xfrm>
          <a:prstGeom prst="rect">
            <a:avLst/>
          </a:prstGeom>
        </p:spPr>
      </p:pic>
      <p:sp>
        <p:nvSpPr>
          <p:cNvPr id="5" name="Tekstin paikkamerkki 5">
            <a:extLst>
              <a:ext uri="{FF2B5EF4-FFF2-40B4-BE49-F238E27FC236}">
                <a16:creationId xmlns:a16="http://schemas.microsoft.com/office/drawing/2014/main" id="{C1CA2286-1D13-43D5-AD71-98B46FBEE0E9}"/>
              </a:ext>
            </a:extLst>
          </p:cNvPr>
          <p:cNvSpPr txBox="1">
            <a:spLocks/>
          </p:cNvSpPr>
          <p:nvPr/>
        </p:nvSpPr>
        <p:spPr>
          <a:xfrm>
            <a:off x="625385" y="1858471"/>
            <a:ext cx="3423939" cy="4663844"/>
          </a:xfrm>
          <a:prstGeom prst="rect">
            <a:avLst/>
          </a:prstGeom>
        </p:spPr>
        <p:txBody>
          <a:bodyPr>
            <a:normAutofit/>
          </a:bodyPr>
          <a:lstStyle>
            <a:lvl1pPr marL="171450" indent="-171450" algn="l" defTabSz="685800" rtl="0" eaLnBrk="1" latinLnBrk="0" hangingPunct="1">
              <a:lnSpc>
                <a:spcPct val="90000"/>
              </a:lnSpc>
              <a:spcBef>
                <a:spcPts val="750"/>
              </a:spcBef>
              <a:buClr>
                <a:schemeClr val="accent1"/>
              </a:buClr>
              <a:buSzPct val="120000"/>
              <a:buFont typeface="Arial" panose="020B0604020202020204" pitchFamily="34" charset="0"/>
              <a:buChar char="•"/>
              <a:defRPr sz="2100" b="0" i="0" kern="1200">
                <a:solidFill>
                  <a:schemeClr val="tx1"/>
                </a:solidFill>
                <a:latin typeface="Georgia" panose="02040502050405020303" pitchFamily="18" charset="0"/>
                <a:ea typeface="+mn-ea"/>
                <a:cs typeface="+mn-cs"/>
              </a:defRPr>
            </a:lvl1pPr>
            <a:lvl2pPr marL="514350" indent="-171450" algn="l" defTabSz="685800" rtl="0" eaLnBrk="1" latinLnBrk="0" hangingPunct="1">
              <a:lnSpc>
                <a:spcPct val="90000"/>
              </a:lnSpc>
              <a:spcBef>
                <a:spcPts val="375"/>
              </a:spcBef>
              <a:buClr>
                <a:schemeClr val="accent1"/>
              </a:buClr>
              <a:buSzPct val="120000"/>
              <a:buFont typeface="Arial" panose="020B0604020202020204" pitchFamily="34" charset="0"/>
              <a:buChar char="•"/>
              <a:defRPr sz="1800" b="0" i="0" kern="1200">
                <a:solidFill>
                  <a:schemeClr val="tx1"/>
                </a:solidFill>
                <a:latin typeface="Georgia" panose="02040502050405020303" pitchFamily="18" charset="0"/>
                <a:ea typeface="+mn-ea"/>
                <a:cs typeface="+mn-cs"/>
              </a:defRPr>
            </a:lvl2pPr>
            <a:lvl3pPr marL="857250" indent="-171450" algn="l" defTabSz="685800" rtl="0" eaLnBrk="1" latinLnBrk="0" hangingPunct="1">
              <a:lnSpc>
                <a:spcPct val="90000"/>
              </a:lnSpc>
              <a:spcBef>
                <a:spcPts val="375"/>
              </a:spcBef>
              <a:buClr>
                <a:schemeClr val="accent1"/>
              </a:buClr>
              <a:buSzPct val="120000"/>
              <a:buFont typeface="Arial" panose="020B0604020202020204" pitchFamily="34" charset="0"/>
              <a:buChar char="•"/>
              <a:defRPr sz="1500" b="0" i="0" kern="1200">
                <a:solidFill>
                  <a:schemeClr val="tx1"/>
                </a:solidFill>
                <a:latin typeface="Georgia" panose="02040502050405020303" pitchFamily="18" charset="0"/>
                <a:ea typeface="+mn-ea"/>
                <a:cs typeface="+mn-cs"/>
              </a:defRPr>
            </a:lvl3pPr>
            <a:lvl4pPr marL="1200150" indent="-171450" algn="l" defTabSz="685800" rtl="0" eaLnBrk="1" latinLnBrk="0" hangingPunct="1">
              <a:lnSpc>
                <a:spcPct val="90000"/>
              </a:lnSpc>
              <a:spcBef>
                <a:spcPts val="375"/>
              </a:spcBef>
              <a:buClr>
                <a:schemeClr val="accent1"/>
              </a:buClr>
              <a:buSzPct val="120000"/>
              <a:buFont typeface="Arial" panose="020B0604020202020204" pitchFamily="34" charset="0"/>
              <a:buChar char="•"/>
              <a:defRPr sz="1350" b="0" i="0" kern="1200">
                <a:solidFill>
                  <a:schemeClr val="tx1"/>
                </a:solidFill>
                <a:latin typeface="Georgia" panose="02040502050405020303" pitchFamily="18" charset="0"/>
                <a:ea typeface="+mn-ea"/>
                <a:cs typeface="+mn-cs"/>
              </a:defRPr>
            </a:lvl4pPr>
            <a:lvl5pPr marL="1543050" indent="-171450" algn="l" defTabSz="685800" rtl="0" eaLnBrk="1" latinLnBrk="0" hangingPunct="1">
              <a:lnSpc>
                <a:spcPct val="90000"/>
              </a:lnSpc>
              <a:spcBef>
                <a:spcPts val="375"/>
              </a:spcBef>
              <a:buClr>
                <a:schemeClr val="accent1"/>
              </a:buClr>
              <a:buSzPct val="120000"/>
              <a:buFont typeface="Arial" panose="020B0604020202020204" pitchFamily="34" charset="0"/>
              <a:buChar char="•"/>
              <a:defRPr sz="1350" b="0" i="0" kern="1200">
                <a:solidFill>
                  <a:schemeClr val="tx1"/>
                </a:solidFill>
                <a:latin typeface="Georgia" panose="02040502050405020303" pitchFamily="18"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rgbClr val="00B050"/>
              </a:buClr>
            </a:pPr>
            <a:r>
              <a:rPr lang="fi-FI" dirty="0">
                <a:solidFill>
                  <a:srgbClr val="083535"/>
                </a:solidFill>
                <a:latin typeface="Sofia Pro Soft Light" panose="020B0000000000000000" pitchFamily="34" charset="0"/>
              </a:rPr>
              <a:t>26 </a:t>
            </a:r>
            <a:r>
              <a:rPr lang="fi-FI" dirty="0" err="1">
                <a:solidFill>
                  <a:srgbClr val="083535"/>
                </a:solidFill>
                <a:latin typeface="Sofia Pro Soft Light" panose="020B0000000000000000" pitchFamily="34" charset="0"/>
              </a:rPr>
              <a:t>cards</a:t>
            </a:r>
            <a:r>
              <a:rPr lang="fi-FI" dirty="0">
                <a:solidFill>
                  <a:srgbClr val="083535"/>
                </a:solidFill>
                <a:latin typeface="Sofia Pro Soft Light" panose="020B0000000000000000" pitchFamily="34" charset="0"/>
              </a:rPr>
              <a:t>, 6 </a:t>
            </a:r>
            <a:r>
              <a:rPr lang="fi-FI" dirty="0" err="1">
                <a:solidFill>
                  <a:srgbClr val="083535"/>
                </a:solidFill>
                <a:latin typeface="Sofia Pro Soft Light" panose="020B0000000000000000" pitchFamily="34" charset="0"/>
              </a:rPr>
              <a:t>virtues</a:t>
            </a:r>
            <a:endParaRPr lang="fi-FI" dirty="0">
              <a:solidFill>
                <a:srgbClr val="083535"/>
              </a:solidFill>
              <a:latin typeface="Sofia Pro Soft Light" panose="020B0000000000000000" pitchFamily="34" charset="0"/>
            </a:endParaRPr>
          </a:p>
          <a:p>
            <a:pPr>
              <a:buClr>
                <a:srgbClr val="00B050"/>
              </a:buClr>
            </a:pPr>
            <a:r>
              <a:rPr lang="fi-FI" dirty="0" err="1">
                <a:solidFill>
                  <a:srgbClr val="083535"/>
                </a:solidFill>
                <a:latin typeface="Sofia Pro Soft Light" panose="020B0000000000000000" pitchFamily="34" charset="0"/>
              </a:rPr>
              <a:t>Information</a:t>
            </a:r>
            <a:r>
              <a:rPr lang="fi-FI" dirty="0">
                <a:solidFill>
                  <a:srgbClr val="083535"/>
                </a:solidFill>
                <a:latin typeface="Sofia Pro Soft Light" panose="020B0000000000000000" pitchFamily="34" charset="0"/>
              </a:rPr>
              <a:t> </a:t>
            </a:r>
            <a:r>
              <a:rPr lang="fi-FI" dirty="0" err="1">
                <a:solidFill>
                  <a:srgbClr val="083535"/>
                </a:solidFill>
                <a:latin typeface="Sofia Pro Soft Light" panose="020B0000000000000000" pitchFamily="34" charset="0"/>
              </a:rPr>
              <a:t>about</a:t>
            </a:r>
            <a:r>
              <a:rPr lang="fi-FI" dirty="0">
                <a:solidFill>
                  <a:srgbClr val="083535"/>
                </a:solidFill>
                <a:latin typeface="Sofia Pro Soft Light" panose="020B0000000000000000" pitchFamily="34" charset="0"/>
              </a:rPr>
              <a:t> </a:t>
            </a:r>
            <a:r>
              <a:rPr lang="fi-FI" dirty="0" err="1">
                <a:solidFill>
                  <a:srgbClr val="083535"/>
                </a:solidFill>
                <a:latin typeface="Sofia Pro Soft Light" panose="020B0000000000000000" pitchFamily="34" charset="0"/>
              </a:rPr>
              <a:t>the</a:t>
            </a:r>
            <a:r>
              <a:rPr lang="fi-FI" dirty="0">
                <a:solidFill>
                  <a:srgbClr val="083535"/>
                </a:solidFill>
                <a:latin typeface="Sofia Pro Soft Light" panose="020B0000000000000000" pitchFamily="34" charset="0"/>
              </a:rPr>
              <a:t> </a:t>
            </a:r>
            <a:r>
              <a:rPr lang="fi-FI" dirty="0" err="1">
                <a:solidFill>
                  <a:srgbClr val="083535"/>
                </a:solidFill>
                <a:latin typeface="Sofia Pro Soft Light" panose="020B0000000000000000" pitchFamily="34" charset="0"/>
              </a:rPr>
              <a:t>character</a:t>
            </a:r>
            <a:r>
              <a:rPr lang="fi-FI" dirty="0">
                <a:solidFill>
                  <a:srgbClr val="083535"/>
                </a:solidFill>
                <a:latin typeface="Sofia Pro Soft Light" panose="020B0000000000000000" pitchFamily="34" charset="0"/>
              </a:rPr>
              <a:t> </a:t>
            </a:r>
            <a:r>
              <a:rPr lang="fi-FI" dirty="0" err="1">
                <a:solidFill>
                  <a:srgbClr val="083535"/>
                </a:solidFill>
                <a:latin typeface="Sofia Pro Soft Light" panose="020B0000000000000000" pitchFamily="34" charset="0"/>
              </a:rPr>
              <a:t>strengths</a:t>
            </a:r>
            <a:r>
              <a:rPr lang="fi-FI" dirty="0">
                <a:solidFill>
                  <a:srgbClr val="083535"/>
                </a:solidFill>
                <a:latin typeface="Sofia Pro Soft Light" panose="020B0000000000000000" pitchFamily="34" charset="0"/>
              </a:rPr>
              <a:t> and </a:t>
            </a:r>
            <a:r>
              <a:rPr lang="fi-FI" dirty="0" err="1">
                <a:solidFill>
                  <a:srgbClr val="083535"/>
                </a:solidFill>
                <a:latin typeface="Sofia Pro Soft Light" panose="020B0000000000000000" pitchFamily="34" charset="0"/>
              </a:rPr>
              <a:t>the</a:t>
            </a:r>
            <a:r>
              <a:rPr lang="fi-FI" dirty="0">
                <a:solidFill>
                  <a:srgbClr val="083535"/>
                </a:solidFill>
                <a:latin typeface="Sofia Pro Soft Light" panose="020B0000000000000000" pitchFamily="34" charset="0"/>
              </a:rPr>
              <a:t> </a:t>
            </a:r>
            <a:r>
              <a:rPr lang="fi-FI" dirty="0" err="1">
                <a:solidFill>
                  <a:srgbClr val="083535"/>
                </a:solidFill>
                <a:latin typeface="Sofia Pro Soft Light" panose="020B0000000000000000" pitchFamily="34" charset="0"/>
              </a:rPr>
              <a:t>research</a:t>
            </a:r>
            <a:r>
              <a:rPr lang="fi-FI" dirty="0">
                <a:solidFill>
                  <a:srgbClr val="083535"/>
                </a:solidFill>
                <a:latin typeface="Sofia Pro Soft Light" panose="020B0000000000000000" pitchFamily="34" charset="0"/>
              </a:rPr>
              <a:t> </a:t>
            </a:r>
          </a:p>
          <a:p>
            <a:pPr>
              <a:buClr>
                <a:srgbClr val="00B050"/>
              </a:buClr>
            </a:pPr>
            <a:r>
              <a:rPr lang="fi-FI" dirty="0" err="1">
                <a:solidFill>
                  <a:srgbClr val="083535"/>
                </a:solidFill>
                <a:latin typeface="Sofia Pro Soft Light" panose="020B0000000000000000" pitchFamily="34" charset="0"/>
              </a:rPr>
              <a:t>Tips</a:t>
            </a:r>
            <a:r>
              <a:rPr lang="fi-FI" dirty="0">
                <a:solidFill>
                  <a:srgbClr val="083535"/>
                </a:solidFill>
                <a:latin typeface="Sofia Pro Soft Light" panose="020B0000000000000000" pitchFamily="34" charset="0"/>
              </a:rPr>
              <a:t> and </a:t>
            </a:r>
            <a:r>
              <a:rPr lang="fi-FI" dirty="0" err="1">
                <a:solidFill>
                  <a:srgbClr val="083535"/>
                </a:solidFill>
                <a:latin typeface="Sofia Pro Soft Light" panose="020B0000000000000000" pitchFamily="34" charset="0"/>
              </a:rPr>
              <a:t>ideas</a:t>
            </a:r>
            <a:r>
              <a:rPr lang="fi-FI" dirty="0">
                <a:solidFill>
                  <a:srgbClr val="083535"/>
                </a:solidFill>
                <a:latin typeface="Sofia Pro Soft Light" panose="020B0000000000000000" pitchFamily="34" charset="0"/>
              </a:rPr>
              <a:t> for </a:t>
            </a:r>
            <a:r>
              <a:rPr lang="fi-FI" dirty="0" err="1">
                <a:solidFill>
                  <a:srgbClr val="083535"/>
                </a:solidFill>
                <a:latin typeface="Sofia Pro Soft Light" panose="020B0000000000000000" pitchFamily="34" charset="0"/>
              </a:rPr>
              <a:t>strenghtening</a:t>
            </a:r>
            <a:r>
              <a:rPr lang="fi-FI" dirty="0">
                <a:solidFill>
                  <a:srgbClr val="083535"/>
                </a:solidFill>
                <a:latin typeface="Sofia Pro Soft Light" panose="020B0000000000000000" pitchFamily="34" charset="0"/>
              </a:rPr>
              <a:t> </a:t>
            </a:r>
            <a:r>
              <a:rPr lang="fi-FI" dirty="0" err="1">
                <a:solidFill>
                  <a:srgbClr val="083535"/>
                </a:solidFill>
                <a:latin typeface="Sofia Pro Soft Light" panose="020B0000000000000000" pitchFamily="34" charset="0"/>
              </a:rPr>
              <a:t>the</a:t>
            </a:r>
            <a:r>
              <a:rPr lang="fi-FI" dirty="0">
                <a:solidFill>
                  <a:srgbClr val="083535"/>
                </a:solidFill>
                <a:latin typeface="Sofia Pro Soft Light" panose="020B0000000000000000" pitchFamily="34" charset="0"/>
              </a:rPr>
              <a:t> </a:t>
            </a:r>
            <a:r>
              <a:rPr lang="fi-FI" dirty="0" err="1">
                <a:solidFill>
                  <a:srgbClr val="083535"/>
                </a:solidFill>
                <a:latin typeface="Sofia Pro Soft Light" panose="020B0000000000000000" pitchFamily="34" charset="0"/>
              </a:rPr>
              <a:t>strenghts</a:t>
            </a:r>
            <a:endParaRPr lang="fi-FI" dirty="0">
              <a:solidFill>
                <a:srgbClr val="083535"/>
              </a:solidFill>
              <a:latin typeface="Sofia Pro Soft Light" panose="020B0000000000000000" pitchFamily="34" charset="0"/>
            </a:endParaRPr>
          </a:p>
          <a:p>
            <a:pPr>
              <a:buClr>
                <a:srgbClr val="00B050"/>
              </a:buClr>
            </a:pPr>
            <a:r>
              <a:rPr lang="fi-FI" dirty="0">
                <a:solidFill>
                  <a:srgbClr val="00B050"/>
                </a:solidFill>
                <a:latin typeface="Sofia Pro Soft Light" panose="020B0000000000000000" pitchFamily="34" charset="0"/>
              </a:rPr>
              <a:t>VIA-</a:t>
            </a:r>
            <a:r>
              <a:rPr lang="fi-FI" dirty="0" err="1">
                <a:solidFill>
                  <a:srgbClr val="00B050"/>
                </a:solidFill>
                <a:latin typeface="Sofia Pro Soft Light" panose="020B0000000000000000" pitchFamily="34" charset="0"/>
              </a:rPr>
              <a:t>test</a:t>
            </a:r>
            <a:endParaRPr lang="fi-FI" dirty="0">
              <a:solidFill>
                <a:srgbClr val="083535"/>
              </a:solidFill>
              <a:latin typeface="Sofia Pro Soft Light" panose="020B0000000000000000" pitchFamily="34" charset="0"/>
            </a:endParaRPr>
          </a:p>
          <a:p>
            <a:pPr>
              <a:buClr>
                <a:srgbClr val="00B050"/>
              </a:buClr>
            </a:pPr>
            <a:r>
              <a:rPr lang="fi-FI" dirty="0" err="1">
                <a:solidFill>
                  <a:srgbClr val="083535"/>
                </a:solidFill>
                <a:latin typeface="Sofia Pro Soft Light" panose="020B0000000000000000" pitchFamily="34" charset="0"/>
              </a:rPr>
              <a:t>Included</a:t>
            </a:r>
            <a:r>
              <a:rPr lang="fi-FI" dirty="0">
                <a:solidFill>
                  <a:srgbClr val="083535"/>
                </a:solidFill>
                <a:latin typeface="Sofia Pro Soft Light" panose="020B0000000000000000" pitchFamily="34" charset="0"/>
              </a:rPr>
              <a:t> in </a:t>
            </a:r>
            <a:r>
              <a:rPr lang="fi-FI" dirty="0" err="1">
                <a:solidFill>
                  <a:srgbClr val="083535"/>
                </a:solidFill>
                <a:latin typeface="Sofia Pro Soft Light" panose="020B0000000000000000" pitchFamily="34" charset="0"/>
              </a:rPr>
              <a:t>training</a:t>
            </a:r>
            <a:r>
              <a:rPr lang="fi-FI" dirty="0">
                <a:solidFill>
                  <a:srgbClr val="083535"/>
                </a:solidFill>
                <a:latin typeface="Sofia Pro Soft Light" panose="020B0000000000000000" pitchFamily="34" charset="0"/>
              </a:rPr>
              <a:t> </a:t>
            </a:r>
          </a:p>
        </p:txBody>
      </p:sp>
      <p:sp>
        <p:nvSpPr>
          <p:cNvPr id="7" name="Tekstiruutu 6">
            <a:extLst>
              <a:ext uri="{FF2B5EF4-FFF2-40B4-BE49-F238E27FC236}">
                <a16:creationId xmlns:a16="http://schemas.microsoft.com/office/drawing/2014/main" id="{8D17087D-6A89-4FB0-BE05-793F6BCFFF19}"/>
              </a:ext>
            </a:extLst>
          </p:cNvPr>
          <p:cNvSpPr txBox="1"/>
          <p:nvPr/>
        </p:nvSpPr>
        <p:spPr>
          <a:xfrm rot="20439473">
            <a:off x="3266771" y="930029"/>
            <a:ext cx="3325785" cy="646331"/>
          </a:xfrm>
          <a:prstGeom prst="rect">
            <a:avLst/>
          </a:prstGeom>
          <a:noFill/>
        </p:spPr>
        <p:txBody>
          <a:bodyPr wrap="square" rtlCol="0">
            <a:spAutoFit/>
          </a:bodyPr>
          <a:lstStyle/>
          <a:p>
            <a:r>
              <a:rPr lang="fi-FI" dirty="0">
                <a:highlight>
                  <a:srgbClr val="FFFF00"/>
                </a:highlight>
              </a:rPr>
              <a:t>IN COOPERATION WITH SCHOOLS OF YOUTH WORK</a:t>
            </a:r>
          </a:p>
        </p:txBody>
      </p:sp>
    </p:spTree>
    <p:custDataLst>
      <p:tags r:id="rId1"/>
    </p:custDataLst>
    <p:extLst>
      <p:ext uri="{BB962C8B-B14F-4D97-AF65-F5344CB8AC3E}">
        <p14:creationId xmlns:p14="http://schemas.microsoft.com/office/powerpoint/2010/main" val="27681581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Päivämäärän paikkamerkki 4">
            <a:extLst>
              <a:ext uri="{FF2B5EF4-FFF2-40B4-BE49-F238E27FC236}">
                <a16:creationId xmlns:a16="http://schemas.microsoft.com/office/drawing/2014/main" id="{6441F414-E784-4715-9958-F71A36AB83E0}"/>
              </a:ext>
            </a:extLst>
          </p:cNvPr>
          <p:cNvSpPr>
            <a:spLocks noGrp="1"/>
          </p:cNvSpPr>
          <p:nvPr>
            <p:ph type="dt" sz="half" idx="10"/>
          </p:nvPr>
        </p:nvSpPr>
        <p:spPr/>
        <p:txBody>
          <a:bodyPr/>
          <a:lstStyle/>
          <a:p>
            <a:fld id="{4E2A4D0D-FFCB-4B07-AFD4-1C80C8C80D8C}" type="datetime1">
              <a:rPr lang="fi-FI">
                <a:latin typeface="Calibri"/>
              </a:rPr>
              <a:pPr/>
              <a:t>22.9.2022</a:t>
            </a:fld>
            <a:endParaRPr lang="fi-FI">
              <a:latin typeface="Calibri"/>
            </a:endParaRPr>
          </a:p>
        </p:txBody>
      </p:sp>
      <p:sp>
        <p:nvSpPr>
          <p:cNvPr id="6" name="Alatunnisteen paikkamerkki 5">
            <a:extLst>
              <a:ext uri="{FF2B5EF4-FFF2-40B4-BE49-F238E27FC236}">
                <a16:creationId xmlns:a16="http://schemas.microsoft.com/office/drawing/2014/main" id="{7FF022E4-0CF9-4254-83E4-AD449E382159}"/>
              </a:ext>
            </a:extLst>
          </p:cNvPr>
          <p:cNvSpPr>
            <a:spLocks noGrp="1"/>
          </p:cNvSpPr>
          <p:nvPr>
            <p:ph type="ftr" sz="quarter" idx="11"/>
          </p:nvPr>
        </p:nvSpPr>
        <p:spPr/>
        <p:txBody>
          <a:bodyPr/>
          <a:lstStyle/>
          <a:p>
            <a:r>
              <a:rPr lang="fi-FI">
                <a:latin typeface="Calibri"/>
              </a:rPr>
              <a:t>mielenterveysseura.fi</a:t>
            </a:r>
          </a:p>
        </p:txBody>
      </p:sp>
      <p:sp>
        <p:nvSpPr>
          <p:cNvPr id="7" name="Dian numeron paikkamerkki 6">
            <a:extLst>
              <a:ext uri="{FF2B5EF4-FFF2-40B4-BE49-F238E27FC236}">
                <a16:creationId xmlns:a16="http://schemas.microsoft.com/office/drawing/2014/main" id="{3D150046-B9A5-4A9C-B9C7-0DE6E7C29A21}"/>
              </a:ext>
            </a:extLst>
          </p:cNvPr>
          <p:cNvSpPr>
            <a:spLocks noGrp="1"/>
          </p:cNvSpPr>
          <p:nvPr>
            <p:ph type="sldNum" sz="quarter" idx="12"/>
          </p:nvPr>
        </p:nvSpPr>
        <p:spPr/>
        <p:txBody>
          <a:bodyPr/>
          <a:lstStyle/>
          <a:p>
            <a:fld id="{29F13F21-89A0-4E12-8E58-753F65C13159}" type="slidenum">
              <a:rPr lang="fi-FI">
                <a:latin typeface="Calibri"/>
              </a:rPr>
              <a:pPr/>
              <a:t>41</a:t>
            </a:fld>
            <a:endParaRPr lang="fi-FI">
              <a:latin typeface="Calibri"/>
            </a:endParaRPr>
          </a:p>
        </p:txBody>
      </p:sp>
      <p:pic>
        <p:nvPicPr>
          <p:cNvPr id="15" name="Kuva 14">
            <a:extLst>
              <a:ext uri="{FF2B5EF4-FFF2-40B4-BE49-F238E27FC236}">
                <a16:creationId xmlns:a16="http://schemas.microsoft.com/office/drawing/2014/main" id="{B804FA47-35F4-46D5-8CC6-2823ED847E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8570" y="203501"/>
            <a:ext cx="4476158" cy="6450997"/>
          </a:xfrm>
          <a:prstGeom prst="rect">
            <a:avLst/>
          </a:prstGeom>
        </p:spPr>
      </p:pic>
      <p:pic>
        <p:nvPicPr>
          <p:cNvPr id="11" name="Kuva 10">
            <a:extLst>
              <a:ext uri="{FF2B5EF4-FFF2-40B4-BE49-F238E27FC236}">
                <a16:creationId xmlns:a16="http://schemas.microsoft.com/office/drawing/2014/main" id="{8CD62636-ECC3-48A7-99A2-0B844E09FE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3698" y="203500"/>
            <a:ext cx="4476158" cy="6450998"/>
          </a:xfrm>
          <a:prstGeom prst="rect">
            <a:avLst/>
          </a:prstGeom>
        </p:spPr>
      </p:pic>
    </p:spTree>
    <p:custDataLst>
      <p:tags r:id="rId1"/>
    </p:custDataLst>
    <p:extLst>
      <p:ext uri="{BB962C8B-B14F-4D97-AF65-F5344CB8AC3E}">
        <p14:creationId xmlns:p14="http://schemas.microsoft.com/office/powerpoint/2010/main" val="2578609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Sisällön paikkamerkki 7">
            <a:extLst>
              <a:ext uri="{FF2B5EF4-FFF2-40B4-BE49-F238E27FC236}">
                <a16:creationId xmlns:a16="http://schemas.microsoft.com/office/drawing/2014/main" id="{0DAD4A09-B895-4724-83BD-D9A277D8EED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74720" y="478962"/>
            <a:ext cx="8496349" cy="5900075"/>
          </a:xfrm>
        </p:spPr>
      </p:pic>
      <p:sp>
        <p:nvSpPr>
          <p:cNvPr id="5" name="Alatunnisteen paikkamerkki 4">
            <a:extLst>
              <a:ext uri="{FF2B5EF4-FFF2-40B4-BE49-F238E27FC236}">
                <a16:creationId xmlns:a16="http://schemas.microsoft.com/office/drawing/2014/main" id="{A0C0D7C6-1649-455A-B11A-3EB495A8278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825" b="0" i="0" u="none" strike="noStrike" kern="1200" cap="none" spc="0" normalizeH="0" baseline="0" noProof="0">
                <a:ln>
                  <a:noFill/>
                </a:ln>
                <a:solidFill>
                  <a:srgbClr val="6A6E73"/>
                </a:solidFill>
                <a:effectLst/>
                <a:uLnTx/>
                <a:uFillTx/>
                <a:latin typeface="Calibri"/>
                <a:ea typeface="+mn-ea"/>
                <a:cs typeface="+mn-cs"/>
              </a:rPr>
              <a:t>mielenterveysseura.fi</a:t>
            </a:r>
          </a:p>
        </p:txBody>
      </p:sp>
      <p:sp>
        <p:nvSpPr>
          <p:cNvPr id="6" name="Dian numeron paikkamerkki 5">
            <a:extLst>
              <a:ext uri="{FF2B5EF4-FFF2-40B4-BE49-F238E27FC236}">
                <a16:creationId xmlns:a16="http://schemas.microsoft.com/office/drawing/2014/main" id="{A8B6F18E-32BB-4925-8417-2F81BCB886C5}"/>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825"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fi-FI" sz="825" b="0" i="0" u="none" strike="noStrike" kern="1200" cap="none" spc="0" normalizeH="0" baseline="0" noProof="0">
              <a:ln>
                <a:noFill/>
              </a:ln>
              <a:solidFill>
                <a:srgbClr val="6A6E73"/>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505172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Sisällön paikkamerkki 7">
            <a:extLst>
              <a:ext uri="{FF2B5EF4-FFF2-40B4-BE49-F238E27FC236}">
                <a16:creationId xmlns:a16="http://schemas.microsoft.com/office/drawing/2014/main" id="{0DAD4A09-B895-4724-83BD-D9A277D8EED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196230"/>
            <a:ext cx="6029416" cy="4186976"/>
          </a:xfrm>
        </p:spPr>
      </p:pic>
      <p:sp>
        <p:nvSpPr>
          <p:cNvPr id="4" name="Päivämäärän paikkamerkki 3">
            <a:extLst>
              <a:ext uri="{FF2B5EF4-FFF2-40B4-BE49-F238E27FC236}">
                <a16:creationId xmlns:a16="http://schemas.microsoft.com/office/drawing/2014/main" id="{3D7ECED6-3FED-498B-98EA-895B757F6666}"/>
              </a:ext>
            </a:extLst>
          </p:cNvPr>
          <p:cNvSpPr>
            <a:spLocks noGrp="1"/>
          </p:cNvSpPr>
          <p:nvPr>
            <p:ph type="dt" sz="half" idx="10"/>
          </p:nvPr>
        </p:nvSpPr>
        <p:spPr/>
        <p:txBody>
          <a:bodyPr/>
          <a:lstStyle/>
          <a:p>
            <a:fld id="{65C636E2-698F-47E2-8421-3C7C3D6C8957}" type="datetime1">
              <a:rPr lang="fi-FI" smtClean="0"/>
              <a:pPr/>
              <a:t>22.9.2022</a:t>
            </a:fld>
            <a:endParaRPr lang="fi-FI"/>
          </a:p>
        </p:txBody>
      </p:sp>
      <p:sp>
        <p:nvSpPr>
          <p:cNvPr id="5" name="Alatunnisteen paikkamerkki 4">
            <a:extLst>
              <a:ext uri="{FF2B5EF4-FFF2-40B4-BE49-F238E27FC236}">
                <a16:creationId xmlns:a16="http://schemas.microsoft.com/office/drawing/2014/main" id="{A0C0D7C6-1649-455A-B11A-3EB495A82781}"/>
              </a:ext>
            </a:extLst>
          </p:cNvPr>
          <p:cNvSpPr>
            <a:spLocks noGrp="1"/>
          </p:cNvSpPr>
          <p:nvPr>
            <p:ph type="ftr" sz="quarter" idx="11"/>
          </p:nvPr>
        </p:nvSpPr>
        <p:spPr/>
        <p:txBody>
          <a:bodyPr/>
          <a:lstStyle/>
          <a:p>
            <a:r>
              <a:rPr lang="fi-FI"/>
              <a:t>mielenterveysseura.fi</a:t>
            </a:r>
          </a:p>
        </p:txBody>
      </p:sp>
      <p:sp>
        <p:nvSpPr>
          <p:cNvPr id="6" name="Dian numeron paikkamerkki 5">
            <a:extLst>
              <a:ext uri="{FF2B5EF4-FFF2-40B4-BE49-F238E27FC236}">
                <a16:creationId xmlns:a16="http://schemas.microsoft.com/office/drawing/2014/main" id="{A8B6F18E-32BB-4925-8417-2F81BCB886C5}"/>
              </a:ext>
            </a:extLst>
          </p:cNvPr>
          <p:cNvSpPr>
            <a:spLocks noGrp="1"/>
          </p:cNvSpPr>
          <p:nvPr>
            <p:ph type="sldNum" sz="quarter" idx="12"/>
          </p:nvPr>
        </p:nvSpPr>
        <p:spPr/>
        <p:txBody>
          <a:bodyPr/>
          <a:lstStyle/>
          <a:p>
            <a:fld id="{29F13F21-89A0-4E12-8E58-753F65C13159}" type="slidenum">
              <a:rPr lang="fi-FI" smtClean="0"/>
              <a:pPr/>
              <a:t>43</a:t>
            </a:fld>
            <a:endParaRPr lang="fi-FI"/>
          </a:p>
        </p:txBody>
      </p:sp>
      <p:sp>
        <p:nvSpPr>
          <p:cNvPr id="9" name="Tekstiruutu 8">
            <a:extLst>
              <a:ext uri="{FF2B5EF4-FFF2-40B4-BE49-F238E27FC236}">
                <a16:creationId xmlns:a16="http://schemas.microsoft.com/office/drawing/2014/main" id="{C7C08140-A58F-468E-9773-BAA781B6FCF8}"/>
              </a:ext>
            </a:extLst>
          </p:cNvPr>
          <p:cNvSpPr txBox="1"/>
          <p:nvPr/>
        </p:nvSpPr>
        <p:spPr>
          <a:xfrm>
            <a:off x="3469914" y="273343"/>
            <a:ext cx="6408712" cy="584775"/>
          </a:xfrm>
          <a:prstGeom prst="rect">
            <a:avLst/>
          </a:prstGeom>
          <a:noFill/>
        </p:spPr>
        <p:txBody>
          <a:bodyPr wrap="square" rtlCol="0">
            <a:spAutoFit/>
          </a:bodyPr>
          <a:lstStyle/>
          <a:p>
            <a:r>
              <a:rPr lang="fi-FI" sz="3200" dirty="0" err="1">
                <a:solidFill>
                  <a:srgbClr val="6A6E73"/>
                </a:solidFill>
                <a:latin typeface="+mj-lt"/>
              </a:rPr>
              <a:t>Emotional</a:t>
            </a:r>
            <a:r>
              <a:rPr lang="fi-FI" sz="3200" dirty="0">
                <a:solidFill>
                  <a:srgbClr val="6A6E73"/>
                </a:solidFill>
                <a:latin typeface="+mj-lt"/>
              </a:rPr>
              <a:t> </a:t>
            </a:r>
            <a:r>
              <a:rPr lang="fi-FI" sz="3200" dirty="0" err="1">
                <a:solidFill>
                  <a:srgbClr val="6A6E73"/>
                </a:solidFill>
                <a:latin typeface="+mj-lt"/>
              </a:rPr>
              <a:t>skills</a:t>
            </a:r>
            <a:r>
              <a:rPr lang="fi-FI" sz="3200" dirty="0">
                <a:solidFill>
                  <a:srgbClr val="6A6E73"/>
                </a:solidFill>
                <a:latin typeface="+mj-lt"/>
              </a:rPr>
              <a:t> </a:t>
            </a:r>
            <a:r>
              <a:rPr lang="fi-FI" sz="3200" dirty="0" err="1">
                <a:solidFill>
                  <a:srgbClr val="6A6E73"/>
                </a:solidFill>
                <a:latin typeface="+mj-lt"/>
              </a:rPr>
              <a:t>poster</a:t>
            </a:r>
            <a:endParaRPr lang="fi-FI" sz="3200" dirty="0">
              <a:solidFill>
                <a:srgbClr val="6A6E73"/>
              </a:solidFill>
              <a:latin typeface="+mj-lt"/>
            </a:endParaRPr>
          </a:p>
        </p:txBody>
      </p:sp>
      <p:pic>
        <p:nvPicPr>
          <p:cNvPr id="7" name="Sisällön paikkamerkki 7">
            <a:extLst>
              <a:ext uri="{FF2B5EF4-FFF2-40B4-BE49-F238E27FC236}">
                <a16:creationId xmlns:a16="http://schemas.microsoft.com/office/drawing/2014/main" id="{463FA4FC-3844-4240-A9B2-59DF6F571C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5999" y="1076368"/>
            <a:ext cx="6150323" cy="4267528"/>
          </a:xfrm>
          <a:prstGeom prst="rect">
            <a:avLst/>
          </a:prstGeom>
        </p:spPr>
      </p:pic>
    </p:spTree>
    <p:custDataLst>
      <p:tags r:id="rId1"/>
    </p:custDataLst>
    <p:extLst>
      <p:ext uri="{BB962C8B-B14F-4D97-AF65-F5344CB8AC3E}">
        <p14:creationId xmlns:p14="http://schemas.microsoft.com/office/powerpoint/2010/main" val="19045038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tsikko 7"/>
          <p:cNvSpPr>
            <a:spLocks noGrp="1"/>
          </p:cNvSpPr>
          <p:nvPr>
            <p:ph type="title"/>
          </p:nvPr>
        </p:nvSpPr>
        <p:spPr>
          <a:xfrm>
            <a:off x="2280567" y="548681"/>
            <a:ext cx="8229600" cy="1028147"/>
          </a:xfrm>
        </p:spPr>
        <p:txBody>
          <a:bodyPr/>
          <a:lstStyle/>
          <a:p>
            <a:r>
              <a:rPr lang="fi-FI" dirty="0" err="1">
                <a:solidFill>
                  <a:srgbClr val="6A6E73"/>
                </a:solidFill>
              </a:rPr>
              <a:t>Impacting</a:t>
            </a:r>
            <a:r>
              <a:rPr lang="fi-FI" dirty="0">
                <a:solidFill>
                  <a:srgbClr val="6A6E73"/>
                </a:solidFill>
              </a:rPr>
              <a:t> on </a:t>
            </a:r>
            <a:r>
              <a:rPr lang="fi-FI" dirty="0" err="1">
                <a:solidFill>
                  <a:srgbClr val="6A6E73"/>
                </a:solidFill>
              </a:rPr>
              <a:t>different</a:t>
            </a:r>
            <a:r>
              <a:rPr lang="fi-FI" dirty="0">
                <a:solidFill>
                  <a:srgbClr val="6A6E73"/>
                </a:solidFill>
              </a:rPr>
              <a:t> </a:t>
            </a:r>
            <a:r>
              <a:rPr lang="fi-FI" dirty="0" err="1">
                <a:solidFill>
                  <a:srgbClr val="6A6E73"/>
                </a:solidFill>
              </a:rPr>
              <a:t>levels</a:t>
            </a:r>
            <a:endParaRPr lang="fi-FI" dirty="0">
              <a:solidFill>
                <a:srgbClr val="6A6E73"/>
              </a:solidFill>
            </a:endParaRPr>
          </a:p>
        </p:txBody>
      </p:sp>
      <p:sp>
        <p:nvSpPr>
          <p:cNvPr id="15" name="Sisällön paikkamerkki 14"/>
          <p:cNvSpPr>
            <a:spLocks noGrp="1"/>
          </p:cNvSpPr>
          <p:nvPr>
            <p:ph idx="1"/>
          </p:nvPr>
        </p:nvSpPr>
        <p:spPr>
          <a:xfrm>
            <a:off x="1160059" y="1412360"/>
            <a:ext cx="9553433" cy="4890647"/>
          </a:xfrm>
        </p:spPr>
        <p:txBody>
          <a:bodyPr>
            <a:normAutofit fontScale="92500" lnSpcReduction="20000"/>
          </a:bodyPr>
          <a:lstStyle/>
          <a:p>
            <a:pPr marL="457200" indent="-457200">
              <a:buFont typeface="+mj-lt"/>
              <a:buAutoNum type="arabicPeriod"/>
            </a:pPr>
            <a:r>
              <a:rPr lang="en-US" sz="2400" dirty="0">
                <a:sym typeface="Wingdings" panose="05000000000000000000" pitchFamily="2" charset="2"/>
              </a:rPr>
              <a:t>Professional growth of youth workers’</a:t>
            </a:r>
          </a:p>
          <a:p>
            <a:pPr marL="457200" indent="-457200">
              <a:buFont typeface="+mj-lt"/>
              <a:buAutoNum type="arabicPeriod"/>
            </a:pPr>
            <a:r>
              <a:rPr lang="en-US" sz="2400" dirty="0">
                <a:sym typeface="Wingdings" panose="05000000000000000000" pitchFamily="2" charset="2"/>
              </a:rPr>
              <a:t>Creating environments that promote mental health;</a:t>
            </a:r>
          </a:p>
          <a:p>
            <a:pPr marL="457200" indent="-457200">
              <a:buFont typeface="+mj-lt"/>
              <a:buAutoNum type="arabicPeriod"/>
            </a:pPr>
            <a:r>
              <a:rPr lang="fi-FI" sz="2400" dirty="0" err="1"/>
              <a:t>Cooperation</a:t>
            </a:r>
            <a:r>
              <a:rPr lang="fi-FI" sz="2400" dirty="0"/>
              <a:t> </a:t>
            </a:r>
            <a:r>
              <a:rPr lang="fi-FI" sz="2400" dirty="0" err="1"/>
              <a:t>with</a:t>
            </a:r>
            <a:r>
              <a:rPr lang="fi-FI" sz="2400" dirty="0"/>
              <a:t> </a:t>
            </a:r>
            <a:r>
              <a:rPr lang="fi-FI" sz="2400" dirty="0" err="1"/>
              <a:t>vocational</a:t>
            </a:r>
            <a:r>
              <a:rPr lang="fi-FI" sz="2400" dirty="0"/>
              <a:t> </a:t>
            </a:r>
            <a:r>
              <a:rPr lang="fi-FI" sz="2400" dirty="0" err="1"/>
              <a:t>schools</a:t>
            </a:r>
            <a:r>
              <a:rPr lang="fi-FI" sz="2400" dirty="0"/>
              <a:t> and </a:t>
            </a:r>
            <a:r>
              <a:rPr lang="fi-FI" sz="2400" dirty="0" err="1"/>
              <a:t>university</a:t>
            </a:r>
            <a:r>
              <a:rPr lang="fi-FI" sz="2400" dirty="0"/>
              <a:t> </a:t>
            </a:r>
            <a:r>
              <a:rPr lang="fi-FI" sz="2400" dirty="0" err="1"/>
              <a:t>level</a:t>
            </a:r>
            <a:r>
              <a:rPr lang="fi-FI" sz="2400" dirty="0"/>
              <a:t> </a:t>
            </a:r>
            <a:r>
              <a:rPr lang="fi-FI" sz="2400" dirty="0" err="1"/>
              <a:t>education</a:t>
            </a:r>
            <a:r>
              <a:rPr lang="fi-FI" sz="2400" dirty="0"/>
              <a:t> of </a:t>
            </a:r>
            <a:r>
              <a:rPr lang="fi-FI" sz="2400" dirty="0" err="1"/>
              <a:t>youth</a:t>
            </a:r>
            <a:r>
              <a:rPr lang="fi-FI" sz="2400" dirty="0"/>
              <a:t> </a:t>
            </a:r>
            <a:r>
              <a:rPr lang="fi-FI" sz="2400" dirty="0" err="1"/>
              <a:t>workers</a:t>
            </a:r>
            <a:r>
              <a:rPr lang="fi-FI" sz="2400" dirty="0"/>
              <a:t> </a:t>
            </a:r>
          </a:p>
          <a:p>
            <a:pPr lvl="1"/>
            <a:r>
              <a:rPr lang="fi-FI" sz="1900" dirty="0" err="1">
                <a:sym typeface="Wingdings" panose="05000000000000000000" pitchFamily="2" charset="2"/>
              </a:rPr>
              <a:t>Impacting</a:t>
            </a:r>
            <a:r>
              <a:rPr lang="fi-FI" sz="1900" dirty="0">
                <a:sym typeface="Wingdings" panose="05000000000000000000" pitchFamily="2" charset="2"/>
              </a:rPr>
              <a:t> </a:t>
            </a:r>
            <a:r>
              <a:rPr lang="fi-FI" sz="1900" dirty="0" err="1">
                <a:sym typeface="Wingdings" panose="05000000000000000000" pitchFamily="2" charset="2"/>
              </a:rPr>
              <a:t>the</a:t>
            </a:r>
            <a:r>
              <a:rPr lang="fi-FI" sz="1900" dirty="0">
                <a:sym typeface="Wingdings" panose="05000000000000000000" pitchFamily="2" charset="2"/>
              </a:rPr>
              <a:t> </a:t>
            </a:r>
            <a:r>
              <a:rPr lang="fi-FI" sz="1900" dirty="0" err="1">
                <a:sym typeface="Wingdings" panose="05000000000000000000" pitchFamily="2" charset="2"/>
              </a:rPr>
              <a:t>c</a:t>
            </a:r>
            <a:r>
              <a:rPr lang="fi-FI" sz="1900" dirty="0" err="1"/>
              <a:t>urriculum</a:t>
            </a:r>
            <a:r>
              <a:rPr lang="fi-FI" sz="1900" dirty="0"/>
              <a:t> </a:t>
            </a:r>
          </a:p>
          <a:p>
            <a:pPr lvl="1"/>
            <a:r>
              <a:rPr lang="fi-FI" sz="1900" b="1" dirty="0" err="1"/>
              <a:t>Thesis</a:t>
            </a:r>
            <a:r>
              <a:rPr lang="fi-FI" sz="1900" dirty="0"/>
              <a:t> </a:t>
            </a:r>
            <a:r>
              <a:rPr lang="fi-FI" sz="1900" dirty="0" err="1"/>
              <a:t>work</a:t>
            </a:r>
            <a:r>
              <a:rPr lang="fi-FI" sz="1900" dirty="0"/>
              <a:t> </a:t>
            </a:r>
            <a:r>
              <a:rPr lang="fi-FI" sz="1900" dirty="0" err="1"/>
              <a:t>about</a:t>
            </a:r>
            <a:r>
              <a:rPr lang="fi-FI" sz="1900" dirty="0"/>
              <a:t> </a:t>
            </a:r>
            <a:r>
              <a:rPr lang="fi-FI" sz="1900" dirty="0" err="1"/>
              <a:t>mental</a:t>
            </a:r>
            <a:r>
              <a:rPr lang="fi-FI" sz="1900" dirty="0"/>
              <a:t> </a:t>
            </a:r>
            <a:r>
              <a:rPr lang="fi-FI" sz="1900" dirty="0" err="1"/>
              <a:t>health</a:t>
            </a:r>
            <a:r>
              <a:rPr lang="fi-FI" sz="1900" dirty="0"/>
              <a:t> </a:t>
            </a:r>
            <a:r>
              <a:rPr lang="fi-FI" sz="1900" dirty="0" err="1"/>
              <a:t>promotion</a:t>
            </a:r>
            <a:r>
              <a:rPr lang="fi-FI" sz="1900" dirty="0"/>
              <a:t> and </a:t>
            </a:r>
            <a:r>
              <a:rPr lang="fi-FI" sz="1900" dirty="0" err="1"/>
              <a:t>youth</a:t>
            </a:r>
            <a:r>
              <a:rPr lang="fi-FI" sz="1900" dirty="0"/>
              <a:t> </a:t>
            </a:r>
            <a:r>
              <a:rPr lang="fi-FI" sz="1900" dirty="0" err="1"/>
              <a:t>work</a:t>
            </a:r>
            <a:endParaRPr lang="fi-FI" sz="1900" dirty="0"/>
          </a:p>
          <a:p>
            <a:pPr lvl="1"/>
            <a:r>
              <a:rPr lang="fi-FI" sz="1900" dirty="0" err="1"/>
              <a:t>Students</a:t>
            </a:r>
            <a:r>
              <a:rPr lang="fi-FI" sz="1900" dirty="0"/>
              <a:t> </a:t>
            </a:r>
            <a:r>
              <a:rPr lang="fi-FI" sz="1900" dirty="0" err="1"/>
              <a:t>practical</a:t>
            </a:r>
            <a:r>
              <a:rPr lang="fi-FI" sz="1900" dirty="0"/>
              <a:t> </a:t>
            </a:r>
            <a:r>
              <a:rPr lang="fi-FI" sz="1900" dirty="0" err="1"/>
              <a:t>training</a:t>
            </a:r>
            <a:r>
              <a:rPr lang="fi-FI" sz="1900" dirty="0"/>
              <a:t> </a:t>
            </a:r>
            <a:r>
              <a:rPr lang="fi-FI" sz="1900" dirty="0" err="1"/>
              <a:t>within</a:t>
            </a:r>
            <a:r>
              <a:rPr lang="fi-FI" sz="1900" dirty="0"/>
              <a:t> MIELI Mental Health Finland </a:t>
            </a:r>
          </a:p>
          <a:p>
            <a:pPr lvl="1"/>
            <a:r>
              <a:rPr lang="fi-FI" sz="1900" b="1" u="sng" dirty="0"/>
              <a:t>One </a:t>
            </a:r>
            <a:r>
              <a:rPr lang="fi-FI" sz="1900" b="1" u="sng" dirty="0" err="1"/>
              <a:t>example</a:t>
            </a:r>
            <a:r>
              <a:rPr lang="fi-FI" sz="1900" dirty="0"/>
              <a:t>: </a:t>
            </a:r>
            <a:r>
              <a:rPr lang="fi-FI" sz="1900" dirty="0" err="1"/>
              <a:t>mental</a:t>
            </a:r>
            <a:r>
              <a:rPr lang="fi-FI" sz="1900" dirty="0"/>
              <a:t> </a:t>
            </a:r>
            <a:r>
              <a:rPr lang="fi-FI" sz="1900" dirty="0" err="1"/>
              <a:t>health</a:t>
            </a:r>
            <a:r>
              <a:rPr lang="fi-FI" sz="1900" dirty="0"/>
              <a:t> </a:t>
            </a:r>
            <a:r>
              <a:rPr lang="fi-FI" sz="1900" dirty="0" err="1"/>
              <a:t>skills</a:t>
            </a:r>
            <a:r>
              <a:rPr lang="fi-FI" sz="1900" dirty="0"/>
              <a:t> </a:t>
            </a:r>
            <a:r>
              <a:rPr lang="fi-FI" sz="1900" dirty="0" err="1"/>
              <a:t>training</a:t>
            </a:r>
            <a:r>
              <a:rPr lang="fi-FI" sz="1900" dirty="0"/>
              <a:t> for </a:t>
            </a:r>
            <a:r>
              <a:rPr lang="fi-FI" sz="1900" dirty="0" err="1"/>
              <a:t>young</a:t>
            </a:r>
            <a:r>
              <a:rPr lang="fi-FI" sz="1900" dirty="0"/>
              <a:t> </a:t>
            </a:r>
            <a:r>
              <a:rPr lang="fi-FI" sz="1900" dirty="0" err="1"/>
              <a:t>people</a:t>
            </a:r>
            <a:r>
              <a:rPr lang="fi-FI" sz="1900" dirty="0"/>
              <a:t> in </a:t>
            </a:r>
            <a:r>
              <a:rPr lang="fi-FI" sz="1900" dirty="0" err="1"/>
              <a:t>prison</a:t>
            </a:r>
            <a:r>
              <a:rPr lang="fi-FI" sz="1900" dirty="0"/>
              <a:t> </a:t>
            </a:r>
            <a:r>
              <a:rPr lang="fi-FI" sz="1900" dirty="0" err="1"/>
              <a:t>by</a:t>
            </a:r>
            <a:r>
              <a:rPr lang="fi-FI" sz="1900" dirty="0"/>
              <a:t> a </a:t>
            </a:r>
            <a:r>
              <a:rPr lang="fi-FI" sz="1900" dirty="0" err="1"/>
              <a:t>youth</a:t>
            </a:r>
            <a:r>
              <a:rPr lang="fi-FI" sz="1900" dirty="0"/>
              <a:t> </a:t>
            </a:r>
            <a:r>
              <a:rPr lang="fi-FI" sz="1900" dirty="0" err="1"/>
              <a:t>work</a:t>
            </a:r>
            <a:r>
              <a:rPr lang="fi-FI" sz="1900" dirty="0"/>
              <a:t> </a:t>
            </a:r>
            <a:r>
              <a:rPr lang="fi-FI" sz="1900" dirty="0" err="1"/>
              <a:t>student</a:t>
            </a:r>
            <a:r>
              <a:rPr lang="fi-FI" sz="1900" dirty="0"/>
              <a:t> </a:t>
            </a:r>
            <a:r>
              <a:rPr lang="fi-FI" sz="1900" dirty="0" err="1"/>
              <a:t>who</a:t>
            </a:r>
            <a:r>
              <a:rPr lang="fi-FI" sz="1900" dirty="0"/>
              <a:t> </a:t>
            </a:r>
            <a:r>
              <a:rPr lang="fi-FI" sz="1900" dirty="0" err="1"/>
              <a:t>then</a:t>
            </a:r>
            <a:r>
              <a:rPr lang="fi-FI" sz="1900" dirty="0"/>
              <a:t> </a:t>
            </a:r>
            <a:r>
              <a:rPr lang="fi-FI" sz="1900" dirty="0" err="1"/>
              <a:t>did</a:t>
            </a:r>
            <a:r>
              <a:rPr lang="fi-FI" sz="1900" dirty="0"/>
              <a:t> </a:t>
            </a:r>
            <a:r>
              <a:rPr lang="fi-FI" sz="1900" dirty="0" err="1"/>
              <a:t>her</a:t>
            </a:r>
            <a:r>
              <a:rPr lang="fi-FI" sz="1900" dirty="0"/>
              <a:t> </a:t>
            </a:r>
            <a:r>
              <a:rPr lang="fi-FI" sz="1900" dirty="0" err="1"/>
              <a:t>third</a:t>
            </a:r>
            <a:r>
              <a:rPr lang="fi-FI" sz="1900" dirty="0"/>
              <a:t> </a:t>
            </a:r>
            <a:r>
              <a:rPr lang="fi-FI" sz="1900" dirty="0" err="1"/>
              <a:t>training</a:t>
            </a:r>
            <a:r>
              <a:rPr lang="fi-FI" sz="1900" dirty="0"/>
              <a:t> </a:t>
            </a:r>
            <a:r>
              <a:rPr lang="fi-FI" sz="1900" dirty="0" err="1"/>
              <a:t>period</a:t>
            </a:r>
            <a:r>
              <a:rPr lang="fi-FI" sz="1900" dirty="0"/>
              <a:t> in </a:t>
            </a:r>
            <a:r>
              <a:rPr lang="fi-FI" sz="1900" dirty="0" err="1"/>
              <a:t>prison</a:t>
            </a:r>
            <a:r>
              <a:rPr lang="fi-FI" sz="1900" dirty="0"/>
              <a:t> </a:t>
            </a:r>
            <a:r>
              <a:rPr lang="fi-FI" sz="1900" dirty="0" err="1"/>
              <a:t>with</a:t>
            </a:r>
            <a:r>
              <a:rPr lang="fi-FI" sz="1900" dirty="0"/>
              <a:t> </a:t>
            </a:r>
            <a:r>
              <a:rPr lang="fi-FI" sz="1900" dirty="0" err="1"/>
              <a:t>young</a:t>
            </a:r>
            <a:r>
              <a:rPr lang="fi-FI" sz="1900" dirty="0"/>
              <a:t> </a:t>
            </a:r>
            <a:r>
              <a:rPr lang="fi-FI" sz="1900" dirty="0" err="1"/>
              <a:t>people</a:t>
            </a:r>
            <a:r>
              <a:rPr lang="fi-FI" sz="1900" dirty="0"/>
              <a:t>. </a:t>
            </a:r>
          </a:p>
          <a:p>
            <a:pPr marL="457200" indent="-457200">
              <a:buFont typeface="+mj-lt"/>
              <a:buAutoNum type="arabicPeriod"/>
            </a:pPr>
            <a:r>
              <a:rPr lang="fi-FI" sz="2400" dirty="0"/>
              <a:t>Web-</a:t>
            </a:r>
            <a:r>
              <a:rPr lang="fi-FI" sz="2400" dirty="0" err="1"/>
              <a:t>based</a:t>
            </a:r>
            <a:r>
              <a:rPr lang="fi-FI" sz="2400" dirty="0"/>
              <a:t> </a:t>
            </a:r>
            <a:r>
              <a:rPr lang="fi-FI" sz="2400" dirty="0" err="1"/>
              <a:t>training</a:t>
            </a:r>
            <a:r>
              <a:rPr lang="fi-FI" sz="2400" dirty="0"/>
              <a:t> and </a:t>
            </a:r>
            <a:r>
              <a:rPr lang="fi-FI" sz="2400" dirty="0" err="1"/>
              <a:t>online</a:t>
            </a:r>
            <a:r>
              <a:rPr lang="fi-FI" sz="2400" dirty="0"/>
              <a:t> </a:t>
            </a:r>
            <a:r>
              <a:rPr lang="fi-FI" sz="2400" dirty="0" err="1"/>
              <a:t>courses</a:t>
            </a:r>
            <a:r>
              <a:rPr lang="fi-FI" sz="2400" dirty="0"/>
              <a:t> </a:t>
            </a:r>
            <a:br>
              <a:rPr lang="fi-FI" sz="1800" dirty="0"/>
            </a:br>
            <a:endParaRPr lang="en-US" sz="2100" dirty="0">
              <a:solidFill>
                <a:prstClr val="black"/>
              </a:solidFill>
              <a:sym typeface="Wingdings" panose="05000000000000000000" pitchFamily="2" charset="2"/>
            </a:endParaRPr>
          </a:p>
        </p:txBody>
      </p:sp>
      <p:sp>
        <p:nvSpPr>
          <p:cNvPr id="5" name="Päivämäärän paikkamerkki 4"/>
          <p:cNvSpPr>
            <a:spLocks noGrp="1"/>
          </p:cNvSpPr>
          <p:nvPr>
            <p:ph type="dt" sz="half" idx="10"/>
          </p:nvPr>
        </p:nvSpPr>
        <p:spPr/>
        <p:txBody>
          <a:bodyPr/>
          <a:lstStyle/>
          <a:p>
            <a:fld id="{4E2A4D0D-FFCB-4B07-AFD4-1C80C8C80D8C}" type="datetime1">
              <a:rPr lang="fi-FI" smtClean="0"/>
              <a:t>22.9.2022</a:t>
            </a:fld>
            <a:endParaRPr lang="fi-FI"/>
          </a:p>
        </p:txBody>
      </p:sp>
      <p:sp>
        <p:nvSpPr>
          <p:cNvPr id="6" name="Alatunnisteen paikkamerkki 5"/>
          <p:cNvSpPr>
            <a:spLocks noGrp="1"/>
          </p:cNvSpPr>
          <p:nvPr>
            <p:ph type="ftr" sz="quarter" idx="11"/>
          </p:nvPr>
        </p:nvSpPr>
        <p:spPr/>
        <p:txBody>
          <a:bodyPr/>
          <a:lstStyle/>
          <a:p>
            <a:r>
              <a:rPr lang="fi-FI" dirty="0"/>
              <a:t>mielenterveysseura.fi</a:t>
            </a:r>
          </a:p>
        </p:txBody>
      </p:sp>
      <p:sp>
        <p:nvSpPr>
          <p:cNvPr id="7" name="Dian numeron paikkamerkki 6"/>
          <p:cNvSpPr>
            <a:spLocks noGrp="1"/>
          </p:cNvSpPr>
          <p:nvPr>
            <p:ph type="sldNum" sz="quarter" idx="12"/>
          </p:nvPr>
        </p:nvSpPr>
        <p:spPr/>
        <p:txBody>
          <a:bodyPr/>
          <a:lstStyle/>
          <a:p>
            <a:fld id="{29F13F21-89A0-4E12-8E58-753F65C13159}" type="slidenum">
              <a:rPr lang="fi-FI" smtClean="0"/>
              <a:t>44</a:t>
            </a:fld>
            <a:endParaRPr lang="fi-FI"/>
          </a:p>
        </p:txBody>
      </p:sp>
    </p:spTree>
    <p:custDataLst>
      <p:tags r:id="rId1"/>
    </p:custDataLst>
    <p:extLst>
      <p:ext uri="{BB962C8B-B14F-4D97-AF65-F5344CB8AC3E}">
        <p14:creationId xmlns:p14="http://schemas.microsoft.com/office/powerpoint/2010/main" val="9012013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161794" y="419592"/>
            <a:ext cx="10163110" cy="695030"/>
          </a:xfrm>
        </p:spPr>
        <p:txBody>
          <a:bodyPr vert="horz" lIns="91440" tIns="45720" rIns="91440" bIns="45720" rtlCol="0" anchor="t" anchorCtr="0">
            <a:normAutofit fontScale="90000"/>
          </a:bodyPr>
          <a:lstStyle/>
          <a:p>
            <a:r>
              <a:rPr lang="fi-FI" b="1" kern="1200" cap="none" spc="0" baseline="0" dirty="0">
                <a:solidFill>
                  <a:schemeClr val="accent2"/>
                </a:solidFill>
                <a:latin typeface="+mj-lt"/>
                <a:ea typeface="+mj-ea"/>
                <a:cs typeface="+mj-cs"/>
                <a:sym typeface="Wingdings" panose="05000000000000000000" pitchFamily="2" charset="2"/>
              </a:rPr>
              <a:t> THIS CREATES</a:t>
            </a:r>
            <a:r>
              <a:rPr lang="fi-FI" b="1" kern="1200" cap="none" spc="0" dirty="0">
                <a:solidFill>
                  <a:schemeClr val="accent2"/>
                </a:solidFill>
                <a:latin typeface="+mj-lt"/>
                <a:ea typeface="+mj-ea"/>
                <a:cs typeface="+mj-cs"/>
                <a:sym typeface="Wingdings" panose="05000000000000000000" pitchFamily="2" charset="2"/>
              </a:rPr>
              <a:t> </a:t>
            </a:r>
            <a:r>
              <a:rPr lang="fi-FI" b="1" kern="1200" cap="none" spc="0" baseline="0" dirty="0">
                <a:solidFill>
                  <a:schemeClr val="accent2"/>
                </a:solidFill>
                <a:latin typeface="+mj-lt"/>
                <a:ea typeface="+mj-ea"/>
                <a:cs typeface="+mj-cs"/>
              </a:rPr>
              <a:t>GROWTH MINDSET ABOUT MENTAL HEALTH</a:t>
            </a:r>
          </a:p>
        </p:txBody>
      </p:sp>
      <p:sp>
        <p:nvSpPr>
          <p:cNvPr id="6" name="Tekstiruutu 5"/>
          <p:cNvSpPr txBox="1"/>
          <p:nvPr/>
        </p:nvSpPr>
        <p:spPr>
          <a:xfrm>
            <a:off x="1161794" y="2198618"/>
            <a:ext cx="2739646" cy="4404510"/>
          </a:xfrm>
          <a:prstGeom prst="rect">
            <a:avLst/>
          </a:prstGeom>
        </p:spPr>
        <p:txBody>
          <a:bodyPr vert="horz" lIns="91440" tIns="45720" rIns="91440" bIns="45720" rtlCol="0">
            <a:normAutofit/>
          </a:bodyPr>
          <a:lstStyle/>
          <a:p>
            <a:pPr marL="0" marR="0" lvl="0" indent="0" fontAlgn="auto">
              <a:lnSpc>
                <a:spcPct val="120000"/>
              </a:lnSpc>
              <a:spcAft>
                <a:spcPts val="600"/>
              </a:spcAft>
              <a:buClr>
                <a:srgbClr val="00E13C"/>
              </a:buClr>
              <a:buSzTx/>
              <a:tabLst/>
              <a:defRPr/>
            </a:pPr>
            <a:r>
              <a:rPr kumimoji="0" lang="en-US" sz="2800" b="1" i="0" u="none" strike="noStrike" cap="none" spc="0" normalizeH="0" baseline="0" noProof="0" dirty="0">
                <a:ln>
                  <a:noFill/>
                </a:ln>
                <a:solidFill>
                  <a:srgbClr val="6A6E73"/>
                </a:solidFill>
                <a:effectLst/>
                <a:uLnTx/>
                <a:uFillTx/>
              </a:rPr>
              <a:t> </a:t>
            </a:r>
            <a:r>
              <a:rPr kumimoji="0" lang="en-US" sz="3300" b="1" i="0" u="none" strike="noStrike" cap="none" spc="0" normalizeH="0" baseline="0" noProof="0" dirty="0">
                <a:ln>
                  <a:noFill/>
                </a:ln>
                <a:solidFill>
                  <a:srgbClr val="6A6E73"/>
                </a:solidFill>
                <a:effectLst/>
                <a:uLnTx/>
                <a:uFillTx/>
              </a:rPr>
              <a:t>I can:</a:t>
            </a:r>
          </a:p>
          <a:p>
            <a:pPr marL="0" marR="0" lvl="0" indent="0" fontAlgn="auto">
              <a:lnSpc>
                <a:spcPct val="120000"/>
              </a:lnSpc>
              <a:spcAft>
                <a:spcPts val="600"/>
              </a:spcAft>
              <a:buClr>
                <a:srgbClr val="00E13C"/>
              </a:buClr>
              <a:buSzTx/>
              <a:buFont typeface="Arial" panose="020B0604020202020204" pitchFamily="34" charset="0"/>
              <a:buChar char="•"/>
              <a:tabLst/>
              <a:defRPr/>
            </a:pPr>
            <a:r>
              <a:rPr kumimoji="0" lang="en-US" sz="2000" i="0" u="none" strike="noStrike" cap="none" spc="0" normalizeH="0" baseline="0" noProof="0" dirty="0">
                <a:ln>
                  <a:noFill/>
                </a:ln>
                <a:solidFill>
                  <a:srgbClr val="6A6E73"/>
                </a:solidFill>
                <a:effectLst/>
                <a:uLnTx/>
                <a:uFillTx/>
              </a:rPr>
              <a:t> teach </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sz="2000" noProof="0" dirty="0">
                <a:solidFill>
                  <a:srgbClr val="6A6E73"/>
                </a:solidFill>
              </a:rPr>
              <a:t> learn</a:t>
            </a:r>
          </a:p>
          <a:p>
            <a:pPr marL="0" marR="0" lvl="0" indent="0" fontAlgn="auto">
              <a:lnSpc>
                <a:spcPct val="120000"/>
              </a:lnSpc>
              <a:spcAft>
                <a:spcPts val="600"/>
              </a:spcAft>
              <a:buClr>
                <a:srgbClr val="00E13C"/>
              </a:buClr>
              <a:buSzTx/>
              <a:buFont typeface="Arial" panose="020B0604020202020204" pitchFamily="34" charset="0"/>
              <a:buChar char="•"/>
              <a:tabLst/>
              <a:defRPr/>
            </a:pPr>
            <a:r>
              <a:rPr kumimoji="0" lang="en-US" sz="2000" i="0" u="none" strike="noStrike" cap="none" spc="0" normalizeH="0" dirty="0">
                <a:ln>
                  <a:noFill/>
                </a:ln>
                <a:solidFill>
                  <a:srgbClr val="6A6E73"/>
                </a:solidFill>
                <a:effectLst/>
                <a:uLnTx/>
                <a:uFillTx/>
              </a:rPr>
              <a:t> support </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sz="2000" noProof="0" dirty="0">
                <a:solidFill>
                  <a:srgbClr val="6A6E73"/>
                </a:solidFill>
              </a:rPr>
              <a:t> strengthen</a:t>
            </a:r>
          </a:p>
          <a:p>
            <a:pPr>
              <a:lnSpc>
                <a:spcPct val="120000"/>
              </a:lnSpc>
              <a:spcAft>
                <a:spcPts val="600"/>
              </a:spcAft>
              <a:buClr>
                <a:srgbClr val="00E13C"/>
              </a:buClr>
              <a:buFont typeface="Arial" panose="020B0604020202020204" pitchFamily="34" charset="0"/>
              <a:buChar char="•"/>
              <a:defRPr/>
            </a:pPr>
            <a:r>
              <a:rPr lang="en-US" sz="2000" dirty="0">
                <a:solidFill>
                  <a:srgbClr val="6A6E73"/>
                </a:solidFill>
              </a:rPr>
              <a:t> make a difference </a:t>
            </a:r>
          </a:p>
          <a:p>
            <a:pPr lvl="0">
              <a:lnSpc>
                <a:spcPct val="120000"/>
              </a:lnSpc>
              <a:spcAft>
                <a:spcPts val="600"/>
              </a:spcAft>
              <a:buClr>
                <a:srgbClr val="00E13C"/>
              </a:buClr>
              <a:buFont typeface="Arial" panose="020B0604020202020204" pitchFamily="34" charset="0"/>
              <a:buChar char="•"/>
              <a:defRPr/>
            </a:pPr>
            <a:r>
              <a:rPr lang="en-US" sz="2000" dirty="0">
                <a:solidFill>
                  <a:srgbClr val="6A6E73"/>
                </a:solidFill>
              </a:rPr>
              <a:t> ask ”How are you?”</a:t>
            </a:r>
          </a:p>
          <a:p>
            <a:pPr marL="0" marR="0" lvl="0" indent="0" fontAlgn="auto">
              <a:lnSpc>
                <a:spcPct val="120000"/>
              </a:lnSpc>
              <a:spcAft>
                <a:spcPts val="600"/>
              </a:spcAft>
              <a:buClr>
                <a:srgbClr val="00E13C"/>
              </a:buClr>
              <a:buSzTx/>
              <a:buFont typeface="Arial" panose="020B0604020202020204" pitchFamily="34" charset="0"/>
              <a:buChar char="•"/>
              <a:tabLst/>
              <a:defRPr/>
            </a:pPr>
            <a:endParaRPr kumimoji="0" lang="fi-FI" sz="2300" b="1" i="0" u="none" strike="noStrike" cap="none" spc="0" normalizeH="0" baseline="0" noProof="0" dirty="0">
              <a:ln>
                <a:noFill/>
              </a:ln>
              <a:solidFill>
                <a:srgbClr val="6A6E73"/>
              </a:solidFill>
              <a:effectLst/>
              <a:uLnTx/>
              <a:uFillTx/>
            </a:endParaRPr>
          </a:p>
          <a:p>
            <a:pPr marL="0" marR="0" lvl="0" indent="0" fontAlgn="auto">
              <a:lnSpc>
                <a:spcPct val="120000"/>
              </a:lnSpc>
              <a:spcAft>
                <a:spcPts val="600"/>
              </a:spcAft>
              <a:buClr>
                <a:srgbClr val="00E13C"/>
              </a:buClr>
              <a:buSzTx/>
              <a:buFont typeface="Arial" panose="020B0604020202020204" pitchFamily="34" charset="0"/>
              <a:buChar char="•"/>
              <a:tabLst/>
              <a:defRPr/>
            </a:pPr>
            <a:endParaRPr kumimoji="0" lang="fi-FI" sz="2300" b="0" i="0" u="none" strike="noStrike" cap="none" spc="0" normalizeH="0" baseline="0" noProof="0" dirty="0">
              <a:ln>
                <a:noFill/>
              </a:ln>
              <a:solidFill>
                <a:srgbClr val="6A6E73"/>
              </a:solidFill>
              <a:effectLst/>
              <a:uLnTx/>
              <a:uFillTx/>
            </a:endParaRPr>
          </a:p>
        </p:txBody>
      </p:sp>
      <p:pic>
        <p:nvPicPr>
          <p:cNvPr id="8" name="Kuva 7" descr="Kuva, joka sisältää kohteen rakennus, henkilö, ulko, seinä&#10;&#10;Kuvaus luotu automaattisesti">
            <a:extLst>
              <a:ext uri="{FF2B5EF4-FFF2-40B4-BE49-F238E27FC236}">
                <a16:creationId xmlns:a16="http://schemas.microsoft.com/office/drawing/2014/main" id="{62E237E5-37B0-4025-8F28-0017A8153635}"/>
              </a:ext>
            </a:extLst>
          </p:cNvPr>
          <p:cNvPicPr>
            <a:picLocks noChangeAspect="1"/>
          </p:cNvPicPr>
          <p:nvPr/>
        </p:nvPicPr>
        <p:blipFill rotWithShape="1">
          <a:blip r:embed="rId4">
            <a:extLst>
              <a:ext uri="{28A0092B-C50C-407E-A947-70E740481C1C}">
                <a14:useLocalDpi xmlns:a14="http://schemas.microsoft.com/office/drawing/2010/main" val="0"/>
              </a:ext>
            </a:extLst>
          </a:blip>
          <a:srcRect b="2832"/>
          <a:stretch/>
        </p:blipFill>
        <p:spPr>
          <a:xfrm>
            <a:off x="6628620" y="1843890"/>
            <a:ext cx="4822360" cy="4053228"/>
          </a:xfrm>
          <a:prstGeom prst="rect">
            <a:avLst/>
          </a:prstGeom>
          <a:noFill/>
        </p:spPr>
      </p:pic>
      <p:sp>
        <p:nvSpPr>
          <p:cNvPr id="3" name="Päivämäärän paikkamerkki 2"/>
          <p:cNvSpPr>
            <a:spLocks noGrp="1"/>
          </p:cNvSpPr>
          <p:nvPr>
            <p:ph type="dt" sz="half" idx="10"/>
          </p:nvPr>
        </p:nvSpPr>
        <p:spPr>
          <a:xfrm>
            <a:off x="609600" y="6467475"/>
            <a:ext cx="1357941" cy="28476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EAC61F32-6966-4227-9A7F-DD49B38BED1C}" type="datetime1">
              <a:rPr kumimoji="0" lang="fi-FI" b="0" i="0" u="none" strike="noStrike" cap="none" spc="0" normalizeH="0" baseline="0" noProof="0">
                <a:ln>
                  <a:noFill/>
                </a:ln>
                <a:effectLst/>
                <a:uLnTx/>
                <a:uFillTx/>
              </a:rPr>
              <a:pPr marR="0" lvl="0" indent="0" fontAlgn="auto">
                <a:spcBef>
                  <a:spcPts val="0"/>
                </a:spcBef>
                <a:spcAft>
                  <a:spcPts val="600"/>
                </a:spcAft>
                <a:buClrTx/>
                <a:buSzTx/>
                <a:buFontTx/>
                <a:buNone/>
                <a:tabLst/>
                <a:defRPr/>
              </a:pPr>
              <a:t>22.9.2022</a:t>
            </a:fld>
            <a:endParaRPr kumimoji="0" lang="fi-FI" b="0" i="0" u="none" strike="noStrike" cap="none" spc="0" normalizeH="0" baseline="0" noProof="0">
              <a:ln>
                <a:noFill/>
              </a:ln>
              <a:effectLst/>
              <a:uLnTx/>
              <a:uFillTx/>
            </a:endParaRPr>
          </a:p>
        </p:txBody>
      </p:sp>
      <p:sp>
        <p:nvSpPr>
          <p:cNvPr id="5" name="Dian numeron paikkamerkki 4"/>
          <p:cNvSpPr>
            <a:spLocks noGrp="1"/>
          </p:cNvSpPr>
          <p:nvPr>
            <p:ph type="sldNum" sz="quarter" idx="12"/>
          </p:nvPr>
        </p:nvSpPr>
        <p:spPr>
          <a:xfrm>
            <a:off x="1967542" y="6467475"/>
            <a:ext cx="1294837" cy="28476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29F13F21-89A0-4E12-8E58-753F65C13159}" type="slidenum">
              <a:rPr kumimoji="0" lang="fi-FI" b="0" i="0" u="none" strike="noStrike" cap="none" spc="0" normalizeH="0" baseline="0" noProof="0">
                <a:ln>
                  <a:noFill/>
                </a:ln>
                <a:effectLst/>
                <a:uLnTx/>
                <a:uFillTx/>
              </a:rPr>
              <a:pPr marR="0" lvl="0" indent="0" fontAlgn="auto">
                <a:spcBef>
                  <a:spcPts val="0"/>
                </a:spcBef>
                <a:spcAft>
                  <a:spcPts val="600"/>
                </a:spcAft>
                <a:buClrTx/>
                <a:buSzTx/>
                <a:buFontTx/>
                <a:buNone/>
                <a:tabLst/>
                <a:defRPr/>
              </a:pPr>
              <a:t>45</a:t>
            </a:fld>
            <a:endParaRPr kumimoji="0" lang="fi-FI" b="0" i="0" u="none" strike="noStrike" cap="none" spc="0" normalizeH="0" baseline="0" noProof="0">
              <a:ln>
                <a:noFill/>
              </a:ln>
              <a:effectLst/>
              <a:uLnTx/>
              <a:uFillTx/>
            </a:endParaRPr>
          </a:p>
        </p:txBody>
      </p:sp>
      <p:sp>
        <p:nvSpPr>
          <p:cNvPr id="9" name="Puhekupla: Soikea 8">
            <a:extLst>
              <a:ext uri="{FF2B5EF4-FFF2-40B4-BE49-F238E27FC236}">
                <a16:creationId xmlns:a16="http://schemas.microsoft.com/office/drawing/2014/main" id="{111536B3-6BE7-4AA9-A036-575A90534BDA}"/>
              </a:ext>
            </a:extLst>
          </p:cNvPr>
          <p:cNvSpPr/>
          <p:nvPr/>
        </p:nvSpPr>
        <p:spPr>
          <a:xfrm>
            <a:off x="9705407" y="1114622"/>
            <a:ext cx="2115670" cy="1375549"/>
          </a:xfrm>
          <a:prstGeom prst="wedgeEllipseCallout">
            <a:avLst>
              <a:gd name="adj1" fmla="val -51235"/>
              <a:gd name="adj2" fmla="val 672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b="1" dirty="0" err="1"/>
              <a:t>Joy</a:t>
            </a:r>
            <a:r>
              <a:rPr lang="fi-FI" sz="2000" b="1" dirty="0"/>
              <a:t> and </a:t>
            </a:r>
            <a:r>
              <a:rPr lang="fi-FI" sz="2000" b="1" dirty="0" err="1"/>
              <a:t>optimism</a:t>
            </a:r>
            <a:r>
              <a:rPr lang="fi-FI" sz="2000" b="1" dirty="0"/>
              <a:t> </a:t>
            </a:r>
            <a:r>
              <a:rPr lang="fi-FI" sz="2000" b="1" dirty="0" err="1"/>
              <a:t>increases</a:t>
            </a:r>
            <a:endParaRPr lang="fi-FI" sz="2000" b="1" dirty="0"/>
          </a:p>
        </p:txBody>
      </p:sp>
      <p:sp>
        <p:nvSpPr>
          <p:cNvPr id="7" name="Tekstiruutu 6">
            <a:extLst>
              <a:ext uri="{FF2B5EF4-FFF2-40B4-BE49-F238E27FC236}">
                <a16:creationId xmlns:a16="http://schemas.microsoft.com/office/drawing/2014/main" id="{A0935CD6-5C17-4DE5-97E2-8F070526B91E}"/>
              </a:ext>
            </a:extLst>
          </p:cNvPr>
          <p:cNvSpPr txBox="1"/>
          <p:nvPr/>
        </p:nvSpPr>
        <p:spPr>
          <a:xfrm>
            <a:off x="3720404" y="2213708"/>
            <a:ext cx="2908216" cy="3372590"/>
          </a:xfrm>
          <a:prstGeom prst="rect">
            <a:avLst/>
          </a:prstGeom>
          <a:noFill/>
        </p:spPr>
        <p:txBody>
          <a:bodyPr wrap="square" rtlCol="0">
            <a:spAutoFit/>
          </a:bodyPr>
          <a:lstStyle/>
          <a:p>
            <a:pPr lvl="0">
              <a:lnSpc>
                <a:spcPct val="120000"/>
              </a:lnSpc>
              <a:spcAft>
                <a:spcPts val="600"/>
              </a:spcAft>
              <a:buClr>
                <a:srgbClr val="00E13C"/>
              </a:buClr>
              <a:defRPr/>
            </a:pPr>
            <a:r>
              <a:rPr kumimoji="0" lang="en-US" sz="3200" b="1" i="0" u="none" strike="noStrike" cap="none" spc="0" normalizeH="0" dirty="0">
                <a:ln>
                  <a:noFill/>
                </a:ln>
                <a:solidFill>
                  <a:srgbClr val="6A6E73"/>
                </a:solidFill>
                <a:effectLst/>
                <a:uLnTx/>
                <a:uFillTx/>
              </a:rPr>
              <a:t>I am: </a:t>
            </a:r>
          </a:p>
          <a:p>
            <a:pPr lvl="0">
              <a:lnSpc>
                <a:spcPct val="120000"/>
              </a:lnSpc>
              <a:spcAft>
                <a:spcPts val="600"/>
              </a:spcAft>
              <a:buClr>
                <a:srgbClr val="00E13C"/>
              </a:buClr>
              <a:buFont typeface="Arial" panose="020B0604020202020204" pitchFamily="34" charset="0"/>
              <a:buChar char="•"/>
              <a:defRPr/>
            </a:pPr>
            <a:r>
              <a:rPr kumimoji="0" lang="en-US" sz="1800" i="0" u="none" strike="noStrike" cap="none" spc="0" normalizeH="0" dirty="0">
                <a:ln>
                  <a:noFill/>
                </a:ln>
                <a:solidFill>
                  <a:srgbClr val="6A6E73"/>
                </a:solidFill>
                <a:effectLst/>
                <a:uLnTx/>
                <a:uFillTx/>
              </a:rPr>
              <a:t> m</a:t>
            </a:r>
            <a:r>
              <a:rPr lang="en-US" sz="1800" dirty="0">
                <a:solidFill>
                  <a:srgbClr val="6A6E73"/>
                </a:solidFill>
              </a:rPr>
              <a:t>otivated </a:t>
            </a:r>
            <a:r>
              <a:rPr lang="en-US" dirty="0">
                <a:solidFill>
                  <a:srgbClr val="6A6E73"/>
                </a:solidFill>
              </a:rPr>
              <a:t>to promote mental health</a:t>
            </a:r>
            <a:endParaRPr lang="en-US" sz="1800" dirty="0">
              <a:solidFill>
                <a:srgbClr val="6A6E73"/>
              </a:solidFill>
            </a:endParaRPr>
          </a:p>
          <a:p>
            <a:pPr>
              <a:lnSpc>
                <a:spcPct val="120000"/>
              </a:lnSpc>
              <a:spcAft>
                <a:spcPts val="600"/>
              </a:spcAft>
              <a:buClr>
                <a:srgbClr val="00E13C"/>
              </a:buClr>
              <a:buFont typeface="Arial" panose="020B0604020202020204" pitchFamily="34" charset="0"/>
              <a:buChar char="•"/>
              <a:defRPr/>
            </a:pPr>
            <a:r>
              <a:rPr kumimoji="0" lang="en-US" sz="1800" i="0" u="none" strike="noStrike" cap="none" spc="0" normalizeH="0" noProof="0" dirty="0">
                <a:ln>
                  <a:noFill/>
                </a:ln>
                <a:solidFill>
                  <a:srgbClr val="6A6E73"/>
                </a:solidFill>
                <a:effectLst/>
                <a:uLnTx/>
                <a:uFillTx/>
              </a:rPr>
              <a:t> hopeful and feel optimistic</a:t>
            </a:r>
          </a:p>
          <a:p>
            <a:pPr marL="0" marR="0" lvl="0" indent="0" fontAlgn="auto">
              <a:lnSpc>
                <a:spcPct val="120000"/>
              </a:lnSpc>
              <a:spcAft>
                <a:spcPts val="600"/>
              </a:spcAft>
              <a:buClr>
                <a:srgbClr val="00E13C"/>
              </a:buClr>
              <a:buSzTx/>
              <a:buFont typeface="Arial" panose="020B0604020202020204" pitchFamily="34" charset="0"/>
              <a:buChar char="•"/>
              <a:tabLst/>
              <a:defRPr/>
            </a:pPr>
            <a:r>
              <a:rPr kumimoji="0" lang="en-US" sz="1800" i="0" u="none" strike="noStrike" cap="none" spc="0" normalizeH="0" noProof="0" dirty="0">
                <a:ln>
                  <a:noFill/>
                </a:ln>
                <a:solidFill>
                  <a:srgbClr val="6A6E73"/>
                </a:solidFill>
                <a:effectLst/>
                <a:uLnTx/>
                <a:uFillTx/>
              </a:rPr>
              <a:t> </a:t>
            </a:r>
            <a:r>
              <a:rPr lang="en-US" dirty="0">
                <a:solidFill>
                  <a:srgbClr val="6A6E73"/>
                </a:solidFill>
              </a:rPr>
              <a:t>caring</a:t>
            </a:r>
            <a:endParaRPr kumimoji="0" lang="en-US" sz="1800" i="0" u="none" strike="noStrike" cap="none" spc="0" normalizeH="0" noProof="0" dirty="0">
              <a:ln>
                <a:noFill/>
              </a:ln>
              <a:solidFill>
                <a:srgbClr val="6A6E73"/>
              </a:solidFill>
              <a:effectLst/>
              <a:uLnTx/>
              <a:uFillTx/>
            </a:endParaRPr>
          </a:p>
          <a:p>
            <a:pPr marL="0" marR="0" lvl="0" indent="0" fontAlgn="auto">
              <a:lnSpc>
                <a:spcPct val="120000"/>
              </a:lnSpc>
              <a:spcAft>
                <a:spcPts val="600"/>
              </a:spcAft>
              <a:buClr>
                <a:srgbClr val="00E13C"/>
              </a:buClr>
              <a:buSzTx/>
              <a:buFont typeface="Arial" panose="020B0604020202020204" pitchFamily="34" charset="0"/>
              <a:buChar char="•"/>
              <a:tabLst/>
              <a:defRPr/>
            </a:pPr>
            <a:r>
              <a:rPr lang="en-US" dirty="0">
                <a:solidFill>
                  <a:srgbClr val="6A6E73"/>
                </a:solidFill>
              </a:rPr>
              <a:t> focused on the solutions</a:t>
            </a:r>
          </a:p>
          <a:p>
            <a:pPr marL="0" marR="0" lvl="0" indent="0" fontAlgn="auto">
              <a:lnSpc>
                <a:spcPct val="120000"/>
              </a:lnSpc>
              <a:spcAft>
                <a:spcPts val="600"/>
              </a:spcAft>
              <a:buClr>
                <a:srgbClr val="00E13C"/>
              </a:buClr>
              <a:buSzTx/>
              <a:buFont typeface="Arial" panose="020B0604020202020204" pitchFamily="34" charset="0"/>
              <a:buChar char="•"/>
              <a:tabLst/>
              <a:defRPr/>
            </a:pPr>
            <a:r>
              <a:rPr lang="en-US" dirty="0">
                <a:solidFill>
                  <a:srgbClr val="6A6E73"/>
                </a:solidFill>
              </a:rPr>
              <a:t>Motivated to take care of my own mental health skills </a:t>
            </a:r>
            <a:endParaRPr lang="fi-FI" dirty="0"/>
          </a:p>
        </p:txBody>
      </p:sp>
    </p:spTree>
    <p:custDataLst>
      <p:tags r:id="rId1"/>
    </p:custDataLst>
    <p:extLst>
      <p:ext uri="{BB962C8B-B14F-4D97-AF65-F5344CB8AC3E}">
        <p14:creationId xmlns:p14="http://schemas.microsoft.com/office/powerpoint/2010/main" val="1513935660"/>
      </p:ext>
    </p:extLst>
  </p:cSld>
  <p:clrMapOvr>
    <a:masterClrMapping/>
  </p:clrMapOvr>
  <mc:AlternateContent xmlns:mc="http://schemas.openxmlformats.org/markup-compatibility/2006" xmlns:p14="http://schemas.microsoft.com/office/powerpoint/2010/main">
    <mc:Choice Requires="p14">
      <p:transition spd="slow" p14:dur="2000" advTm="17981"/>
    </mc:Choice>
    <mc:Fallback xmlns="">
      <p:transition spd="slow" advTm="179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Kuva 16" descr="Kuva, joka sisältää kohteen rakennus, henkilö, ulko, seinä&#10;&#10;Kuvaus luotu automaattisesti">
            <a:extLst>
              <a:ext uri="{FF2B5EF4-FFF2-40B4-BE49-F238E27FC236}">
                <a16:creationId xmlns:a16="http://schemas.microsoft.com/office/drawing/2014/main" id="{EE21CBF1-C506-447A-8AEE-B639893DCA11}"/>
              </a:ext>
            </a:extLst>
          </p:cNvPr>
          <p:cNvPicPr>
            <a:picLocks noChangeAspect="1"/>
          </p:cNvPicPr>
          <p:nvPr/>
        </p:nvPicPr>
        <p:blipFill rotWithShape="1">
          <a:blip r:embed="rId4">
            <a:extLst>
              <a:ext uri="{28A0092B-C50C-407E-A947-70E740481C1C}">
                <a14:useLocalDpi xmlns:a14="http://schemas.microsoft.com/office/drawing/2010/main" val="0"/>
              </a:ext>
            </a:extLst>
          </a:blip>
          <a:srcRect b="2832"/>
          <a:stretch/>
        </p:blipFill>
        <p:spPr>
          <a:xfrm>
            <a:off x="3931463" y="105760"/>
            <a:ext cx="8066581" cy="6780019"/>
          </a:xfrm>
          <a:prstGeom prst="rect">
            <a:avLst/>
          </a:prstGeom>
          <a:noFill/>
        </p:spPr>
      </p:pic>
      <p:sp>
        <p:nvSpPr>
          <p:cNvPr id="3" name="Date Placeholder 2"/>
          <p:cNvSpPr>
            <a:spLocks noGrp="1"/>
          </p:cNvSpPr>
          <p:nvPr>
            <p:ph type="dt" sz="half" idx="10"/>
          </p:nvPr>
        </p:nvSpPr>
        <p:spPr/>
        <p:txBody>
          <a:bodyPr/>
          <a:lstStyle/>
          <a:p>
            <a:pPr>
              <a:defRPr/>
            </a:pPr>
            <a:r>
              <a:rPr lang="en-US">
                <a:latin typeface="Calibri"/>
              </a:rPr>
              <a:t>2-4.11.2016</a:t>
            </a:r>
            <a:endParaRPr lang="fi-FI">
              <a:latin typeface="Calibri"/>
            </a:endParaRPr>
          </a:p>
        </p:txBody>
      </p:sp>
      <p:sp>
        <p:nvSpPr>
          <p:cNvPr id="4" name="Footer Placeholder 3"/>
          <p:cNvSpPr>
            <a:spLocks noGrp="1"/>
          </p:cNvSpPr>
          <p:nvPr>
            <p:ph type="ftr" sz="quarter" idx="11"/>
          </p:nvPr>
        </p:nvSpPr>
        <p:spPr/>
        <p:txBody>
          <a:bodyPr/>
          <a:lstStyle/>
          <a:p>
            <a:pPr>
              <a:defRPr/>
            </a:pPr>
            <a:r>
              <a:rPr lang="fi-FI" dirty="0">
                <a:latin typeface="Calibri"/>
              </a:rPr>
              <a:t>mielenterveysseura.fi</a:t>
            </a:r>
          </a:p>
        </p:txBody>
      </p:sp>
      <p:sp>
        <p:nvSpPr>
          <p:cNvPr id="5" name="Slide Number Placeholder 4"/>
          <p:cNvSpPr>
            <a:spLocks noGrp="1"/>
          </p:cNvSpPr>
          <p:nvPr>
            <p:ph type="sldNum" sz="quarter" idx="12"/>
          </p:nvPr>
        </p:nvSpPr>
        <p:spPr/>
        <p:txBody>
          <a:bodyPr/>
          <a:lstStyle/>
          <a:p>
            <a:pPr>
              <a:defRPr/>
            </a:pPr>
            <a:fld id="{29F13F21-89A0-4E12-8E58-753F65C13159}" type="slidenum">
              <a:rPr lang="fi-FI">
                <a:latin typeface="Calibri"/>
              </a:rPr>
              <a:pPr>
                <a:defRPr/>
              </a:pPr>
              <a:t>46</a:t>
            </a:fld>
            <a:endParaRPr lang="fi-FI">
              <a:latin typeface="Calibri"/>
            </a:endParaRPr>
          </a:p>
        </p:txBody>
      </p:sp>
      <p:sp>
        <p:nvSpPr>
          <p:cNvPr id="7" name="Pyöristetty kuvaselitesuorakulmio 3"/>
          <p:cNvSpPr/>
          <p:nvPr/>
        </p:nvSpPr>
        <p:spPr>
          <a:xfrm>
            <a:off x="1561038" y="5159903"/>
            <a:ext cx="2666210" cy="1307571"/>
          </a:xfrm>
          <a:prstGeom prst="wedgeRoundRectCallout">
            <a:avLst>
              <a:gd name="adj1" fmla="val 102761"/>
              <a:gd name="adj2" fmla="val -118144"/>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b="1" dirty="0">
                <a:solidFill>
                  <a:srgbClr val="1F497D"/>
                </a:solidFill>
                <a:latin typeface="Calibri"/>
              </a:rPr>
              <a:t>Widened my perspective about mental health</a:t>
            </a:r>
            <a:endParaRPr lang="fi-FI" dirty="0">
              <a:solidFill>
                <a:prstClr val="black"/>
              </a:solidFill>
              <a:latin typeface="Calibri"/>
            </a:endParaRPr>
          </a:p>
        </p:txBody>
      </p:sp>
      <p:sp>
        <p:nvSpPr>
          <p:cNvPr id="8" name="Pyöristetty kuvaselitesuorakulmio 7"/>
          <p:cNvSpPr/>
          <p:nvPr/>
        </p:nvSpPr>
        <p:spPr>
          <a:xfrm>
            <a:off x="8255203" y="2417756"/>
            <a:ext cx="2456409" cy="1496014"/>
          </a:xfrm>
          <a:prstGeom prst="wedgeRoundRectCallout">
            <a:avLst>
              <a:gd name="adj1" fmla="val -74522"/>
              <a:gd name="adj2" fmla="val -8051"/>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dirty="0">
                <a:solidFill>
                  <a:prstClr val="black"/>
                </a:solidFill>
                <a:latin typeface="Calibri"/>
              </a:rPr>
              <a:t>Reminded me of the </a:t>
            </a:r>
            <a:r>
              <a:rPr lang="en-GB" b="1" dirty="0">
                <a:solidFill>
                  <a:srgbClr val="0070C0"/>
                </a:solidFill>
                <a:latin typeface="Calibri"/>
              </a:rPr>
              <a:t>importance of taking care of my own mental health skills.</a:t>
            </a:r>
            <a:endParaRPr lang="fi-FI" b="1" dirty="0">
              <a:solidFill>
                <a:srgbClr val="0070C0"/>
              </a:solidFill>
              <a:latin typeface="Calibri"/>
            </a:endParaRPr>
          </a:p>
        </p:txBody>
      </p:sp>
      <p:sp>
        <p:nvSpPr>
          <p:cNvPr id="9" name="Pyöristetty kuvaselitesuorakulmio 8"/>
          <p:cNvSpPr/>
          <p:nvPr/>
        </p:nvSpPr>
        <p:spPr>
          <a:xfrm>
            <a:off x="4736337" y="505550"/>
            <a:ext cx="2719135" cy="1026647"/>
          </a:xfrm>
          <a:prstGeom prst="wedgeRoundRectCallout">
            <a:avLst>
              <a:gd name="adj1" fmla="val 12633"/>
              <a:gd name="adj2" fmla="val 137399"/>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000" dirty="0">
                <a:solidFill>
                  <a:prstClr val="black"/>
                </a:solidFill>
                <a:latin typeface="Calibri"/>
              </a:rPr>
              <a:t>Empowerment: my </a:t>
            </a:r>
            <a:r>
              <a:rPr lang="en-GB" sz="2000" b="1" dirty="0">
                <a:solidFill>
                  <a:srgbClr val="00B050"/>
                </a:solidFill>
                <a:latin typeface="Calibri"/>
              </a:rPr>
              <a:t>work is important </a:t>
            </a:r>
            <a:endParaRPr lang="fi-FI" sz="2000" b="1" dirty="0">
              <a:solidFill>
                <a:srgbClr val="00B050"/>
              </a:solidFill>
              <a:latin typeface="Calibri"/>
            </a:endParaRPr>
          </a:p>
        </p:txBody>
      </p:sp>
      <p:sp>
        <p:nvSpPr>
          <p:cNvPr id="10" name="Pyöristetty kuvaselitesuorakulmio 9"/>
          <p:cNvSpPr/>
          <p:nvPr/>
        </p:nvSpPr>
        <p:spPr>
          <a:xfrm>
            <a:off x="1561038" y="3725471"/>
            <a:ext cx="2625601" cy="996039"/>
          </a:xfrm>
          <a:prstGeom prst="wedgeRoundRectCallout">
            <a:avLst>
              <a:gd name="adj1" fmla="val 67897"/>
              <a:gd name="adj2" fmla="val -51857"/>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000" dirty="0">
                <a:solidFill>
                  <a:prstClr val="black"/>
                </a:solidFill>
                <a:latin typeface="Calibri"/>
              </a:rPr>
              <a:t>I got new ideas and vision for my work</a:t>
            </a:r>
          </a:p>
        </p:txBody>
      </p:sp>
      <p:sp>
        <p:nvSpPr>
          <p:cNvPr id="11" name="Pyöristetty kuvaselitesuorakulmio 13"/>
          <p:cNvSpPr/>
          <p:nvPr/>
        </p:nvSpPr>
        <p:spPr>
          <a:xfrm>
            <a:off x="8615975" y="627142"/>
            <a:ext cx="2523453" cy="1027523"/>
          </a:xfrm>
          <a:prstGeom prst="wedgeRoundRectCallout">
            <a:avLst>
              <a:gd name="adj1" fmla="val -72734"/>
              <a:gd name="adj2" fmla="val 120850"/>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000" b="1" dirty="0">
                <a:solidFill>
                  <a:srgbClr val="1F497D"/>
                </a:solidFill>
                <a:latin typeface="Calibri"/>
              </a:rPr>
              <a:t>I got concrete tools which I can use </a:t>
            </a:r>
            <a:endParaRPr lang="fi-FI" sz="2000" dirty="0">
              <a:solidFill>
                <a:prstClr val="black"/>
              </a:solidFill>
              <a:latin typeface="Calibri"/>
            </a:endParaRPr>
          </a:p>
        </p:txBody>
      </p:sp>
      <p:sp>
        <p:nvSpPr>
          <p:cNvPr id="12" name="Pyöristetty kuvaselitesuorakulmio 14"/>
          <p:cNvSpPr/>
          <p:nvPr/>
        </p:nvSpPr>
        <p:spPr>
          <a:xfrm>
            <a:off x="1509233" y="493163"/>
            <a:ext cx="3016499" cy="1073327"/>
          </a:xfrm>
          <a:prstGeom prst="wedgeRoundRectCallout">
            <a:avLst>
              <a:gd name="adj1" fmla="val 50802"/>
              <a:gd name="adj2" fmla="val 101885"/>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000" dirty="0">
                <a:solidFill>
                  <a:prstClr val="black"/>
                </a:solidFill>
                <a:latin typeface="Calibri"/>
              </a:rPr>
              <a:t>I got information about the</a:t>
            </a:r>
            <a:r>
              <a:rPr lang="en-GB" sz="2000" dirty="0">
                <a:solidFill>
                  <a:srgbClr val="696E73"/>
                </a:solidFill>
                <a:latin typeface="Calibri"/>
              </a:rPr>
              <a:t> </a:t>
            </a:r>
            <a:r>
              <a:rPr lang="en-GB" sz="2000" b="1" dirty="0">
                <a:solidFill>
                  <a:srgbClr val="0070C0"/>
                </a:solidFill>
                <a:latin typeface="Calibri"/>
              </a:rPr>
              <a:t>skills that strengthen mental health</a:t>
            </a:r>
            <a:endParaRPr lang="fi-FI" sz="2000" dirty="0">
              <a:solidFill>
                <a:prstClr val="black">
                  <a:lumMod val="65000"/>
                  <a:lumOff val="35000"/>
                </a:prstClr>
              </a:solidFill>
              <a:latin typeface="Calibri"/>
            </a:endParaRPr>
          </a:p>
        </p:txBody>
      </p:sp>
      <p:sp>
        <p:nvSpPr>
          <p:cNvPr id="13" name="Pyöristetty kuvaselitesuorakulmio 15"/>
          <p:cNvSpPr/>
          <p:nvPr/>
        </p:nvSpPr>
        <p:spPr>
          <a:xfrm>
            <a:off x="1601647" y="2180994"/>
            <a:ext cx="2625601" cy="1128918"/>
          </a:xfrm>
          <a:prstGeom prst="wedgeRoundRectCallout">
            <a:avLst>
              <a:gd name="adj1" fmla="val 62965"/>
              <a:gd name="adj2" fmla="val 19756"/>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000" dirty="0">
                <a:solidFill>
                  <a:prstClr val="black"/>
                </a:solidFill>
                <a:latin typeface="Calibri"/>
              </a:rPr>
              <a:t>Reminded me of the </a:t>
            </a:r>
            <a:r>
              <a:rPr lang="en-GB" sz="2000" b="1" dirty="0">
                <a:solidFill>
                  <a:srgbClr val="00B050"/>
                </a:solidFill>
                <a:latin typeface="Calibri"/>
              </a:rPr>
              <a:t>value of my work</a:t>
            </a:r>
            <a:endParaRPr lang="fi-FI" sz="2000" b="1" dirty="0">
              <a:solidFill>
                <a:srgbClr val="00B050"/>
              </a:solidFill>
              <a:latin typeface="Calibri"/>
            </a:endParaRPr>
          </a:p>
        </p:txBody>
      </p:sp>
      <p:sp>
        <p:nvSpPr>
          <p:cNvPr id="14" name="Pyöristetty kuvaselitesuorakulmio 16"/>
          <p:cNvSpPr/>
          <p:nvPr/>
        </p:nvSpPr>
        <p:spPr>
          <a:xfrm>
            <a:off x="8414929" y="4837922"/>
            <a:ext cx="2456409" cy="1496014"/>
          </a:xfrm>
          <a:prstGeom prst="wedgeRoundRectCallout">
            <a:avLst>
              <a:gd name="adj1" fmla="val -75571"/>
              <a:gd name="adj2" fmla="val -83827"/>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000" dirty="0">
                <a:solidFill>
                  <a:prstClr val="black"/>
                </a:solidFill>
                <a:latin typeface="Calibri"/>
              </a:rPr>
              <a:t>Our </a:t>
            </a:r>
            <a:r>
              <a:rPr lang="en-GB" sz="2000" b="1" dirty="0">
                <a:solidFill>
                  <a:srgbClr val="1F497D"/>
                </a:solidFill>
                <a:latin typeface="Calibri"/>
              </a:rPr>
              <a:t>youth workers wellbeing </a:t>
            </a:r>
            <a:r>
              <a:rPr lang="en-GB" sz="2000" dirty="0">
                <a:solidFill>
                  <a:prstClr val="black"/>
                </a:solidFill>
                <a:latin typeface="Calibri"/>
              </a:rPr>
              <a:t>at work is important</a:t>
            </a:r>
          </a:p>
        </p:txBody>
      </p:sp>
      <p:sp>
        <p:nvSpPr>
          <p:cNvPr id="15" name="Pyöristetty kuvaselitesuorakulmio 17"/>
          <p:cNvSpPr/>
          <p:nvPr/>
        </p:nvSpPr>
        <p:spPr>
          <a:xfrm>
            <a:off x="4806921" y="5226378"/>
            <a:ext cx="2938924" cy="1217756"/>
          </a:xfrm>
          <a:prstGeom prst="wedgeRoundRectCallout">
            <a:avLst>
              <a:gd name="adj1" fmla="val -9347"/>
              <a:gd name="adj2" fmla="val -127329"/>
              <a:gd name="adj3" fmla="val 1666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GB" sz="2000" dirty="0">
                <a:solidFill>
                  <a:prstClr val="black"/>
                </a:solidFill>
                <a:latin typeface="Calibri"/>
              </a:rPr>
              <a:t>I feel that promoting mental health </a:t>
            </a:r>
            <a:r>
              <a:rPr lang="en-GB" sz="2000" b="1" dirty="0">
                <a:solidFill>
                  <a:srgbClr val="00B050"/>
                </a:solidFill>
                <a:latin typeface="Calibri"/>
              </a:rPr>
              <a:t>is not complicated. It is easy.</a:t>
            </a:r>
            <a:endParaRPr lang="fi-FI" sz="2000" b="1" dirty="0">
              <a:solidFill>
                <a:srgbClr val="00B050"/>
              </a:solidFill>
              <a:latin typeface="Calibri"/>
            </a:endParaRPr>
          </a:p>
        </p:txBody>
      </p:sp>
      <p:sp>
        <p:nvSpPr>
          <p:cNvPr id="16" name="Pyöristetty suorakulmio 6"/>
          <p:cNvSpPr/>
          <p:nvPr/>
        </p:nvSpPr>
        <p:spPr>
          <a:xfrm>
            <a:off x="4736337" y="2494734"/>
            <a:ext cx="2799158" cy="1454792"/>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i-FI" sz="2400" b="1" dirty="0">
                <a:solidFill>
                  <a:srgbClr val="1F497D"/>
                </a:solidFill>
                <a:latin typeface="Calibri"/>
              </a:rPr>
              <a:t>Feedback </a:t>
            </a:r>
            <a:r>
              <a:rPr lang="fi-FI" sz="2400" b="1" dirty="0" err="1">
                <a:solidFill>
                  <a:srgbClr val="1F497D"/>
                </a:solidFill>
                <a:latin typeface="Calibri"/>
              </a:rPr>
              <a:t>from</a:t>
            </a:r>
            <a:r>
              <a:rPr lang="fi-FI" sz="2400" b="1" dirty="0">
                <a:solidFill>
                  <a:srgbClr val="1F497D"/>
                </a:solidFill>
                <a:latin typeface="Calibri"/>
              </a:rPr>
              <a:t> </a:t>
            </a:r>
            <a:r>
              <a:rPr lang="fi-FI" sz="2400" b="1" dirty="0" err="1">
                <a:solidFill>
                  <a:srgbClr val="1F497D"/>
                </a:solidFill>
                <a:latin typeface="Calibri"/>
              </a:rPr>
              <a:t>the</a:t>
            </a:r>
            <a:r>
              <a:rPr lang="fi-FI" sz="2400" b="1" dirty="0">
                <a:solidFill>
                  <a:srgbClr val="1F497D"/>
                </a:solidFill>
                <a:latin typeface="Calibri"/>
              </a:rPr>
              <a:t> </a:t>
            </a:r>
            <a:r>
              <a:rPr lang="fi-FI" sz="2400" b="1" dirty="0" err="1">
                <a:solidFill>
                  <a:srgbClr val="1F497D"/>
                </a:solidFill>
                <a:latin typeface="Calibri"/>
              </a:rPr>
              <a:t>professionals</a:t>
            </a:r>
            <a:r>
              <a:rPr lang="fi-FI" sz="2400" b="1" dirty="0">
                <a:solidFill>
                  <a:srgbClr val="1F497D"/>
                </a:solidFill>
                <a:latin typeface="Calibri"/>
              </a:rPr>
              <a:t> </a:t>
            </a:r>
          </a:p>
        </p:txBody>
      </p:sp>
    </p:spTree>
    <p:custDataLst>
      <p:tags r:id="rId1"/>
    </p:custDataLst>
    <p:extLst>
      <p:ext uri="{BB962C8B-B14F-4D97-AF65-F5344CB8AC3E}">
        <p14:creationId xmlns:p14="http://schemas.microsoft.com/office/powerpoint/2010/main" val="13546065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C3E66D9E-3500-45B2-BF16-727259D381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1B36C-3D8D-4F41-85B1-1094ACA59989}"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6" name="Dian numeron paikkamerkki 5">
            <a:extLst>
              <a:ext uri="{FF2B5EF4-FFF2-40B4-BE49-F238E27FC236}">
                <a16:creationId xmlns:a16="http://schemas.microsoft.com/office/drawing/2014/main" id="{88F1F283-A4B8-4DA7-AAAC-DF433028D3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grpSp>
        <p:nvGrpSpPr>
          <p:cNvPr id="8" name="Ryhmä 7">
            <a:extLst>
              <a:ext uri="{FF2B5EF4-FFF2-40B4-BE49-F238E27FC236}">
                <a16:creationId xmlns:a16="http://schemas.microsoft.com/office/drawing/2014/main" id="{6DD747FF-8772-468F-9EB0-102309C005C6}"/>
              </a:ext>
            </a:extLst>
          </p:cNvPr>
          <p:cNvGrpSpPr/>
          <p:nvPr/>
        </p:nvGrpSpPr>
        <p:grpSpPr>
          <a:xfrm>
            <a:off x="1885951" y="514350"/>
            <a:ext cx="9166860" cy="6065904"/>
            <a:chOff x="1896139" y="1315284"/>
            <a:chExt cx="8509326" cy="5264970"/>
          </a:xfrm>
        </p:grpSpPr>
        <p:grpSp>
          <p:nvGrpSpPr>
            <p:cNvPr id="13" name="Ryhmä 12">
              <a:extLst>
                <a:ext uri="{FF2B5EF4-FFF2-40B4-BE49-F238E27FC236}">
                  <a16:creationId xmlns:a16="http://schemas.microsoft.com/office/drawing/2014/main" id="{207B695B-26DD-40A9-B87E-C7BEE59FE17F}"/>
                </a:ext>
              </a:extLst>
            </p:cNvPr>
            <p:cNvGrpSpPr/>
            <p:nvPr/>
          </p:nvGrpSpPr>
          <p:grpSpPr>
            <a:xfrm>
              <a:off x="1896139" y="4290125"/>
              <a:ext cx="8509326" cy="2290129"/>
              <a:chOff x="-128658" y="3011094"/>
              <a:chExt cx="8509326" cy="2290129"/>
            </a:xfrm>
          </p:grpSpPr>
          <p:sp>
            <p:nvSpPr>
              <p:cNvPr id="14" name="Puolisuunnikas 13">
                <a:extLst>
                  <a:ext uri="{FF2B5EF4-FFF2-40B4-BE49-F238E27FC236}">
                    <a16:creationId xmlns:a16="http://schemas.microsoft.com/office/drawing/2014/main" id="{E49E44E8-C278-42BA-9D20-8438FA853964}"/>
                  </a:ext>
                </a:extLst>
              </p:cNvPr>
              <p:cNvSpPr/>
              <p:nvPr/>
            </p:nvSpPr>
            <p:spPr>
              <a:xfrm>
                <a:off x="-128658" y="3011094"/>
                <a:ext cx="8509326" cy="2202933"/>
              </a:xfrm>
              <a:prstGeom prst="trapezoid">
                <a:avLst>
                  <a:gd name="adj" fmla="val 79602"/>
                </a:avLst>
              </a:prstGeom>
              <a:solidFill>
                <a:srgbClr val="6A6E73"/>
              </a:solidFill>
            </p:spPr>
            <p:style>
              <a:lnRef idx="2">
                <a:schemeClr val="lt1">
                  <a:hueOff val="0"/>
                  <a:satOff val="0"/>
                  <a:lumOff val="0"/>
                  <a:alphaOff val="0"/>
                </a:schemeClr>
              </a:lnRef>
              <a:fillRef idx="1">
                <a:scrgbClr r="0" g="0" b="0"/>
              </a:fillRef>
              <a:effectRef idx="0">
                <a:schemeClr val="accent4">
                  <a:hueOff val="-9244759"/>
                  <a:satOff val="95454"/>
                  <a:lumOff val="13726"/>
                  <a:alphaOff val="0"/>
                </a:schemeClr>
              </a:effectRef>
              <a:fontRef idx="minor">
                <a:schemeClr val="lt1"/>
              </a:fontRef>
            </p:style>
          </p:sp>
          <p:sp>
            <p:nvSpPr>
              <p:cNvPr id="15" name="Puolisuunnikas 4">
                <a:extLst>
                  <a:ext uri="{FF2B5EF4-FFF2-40B4-BE49-F238E27FC236}">
                    <a16:creationId xmlns:a16="http://schemas.microsoft.com/office/drawing/2014/main" id="{89E20781-D151-49E4-87C2-74DC0678961A}"/>
                  </a:ext>
                </a:extLst>
              </p:cNvPr>
              <p:cNvSpPr txBox="1"/>
              <p:nvPr/>
            </p:nvSpPr>
            <p:spPr>
              <a:xfrm>
                <a:off x="1318415" y="3123455"/>
                <a:ext cx="5877904" cy="2177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800" b="1" i="0" u="none" strike="noStrike" kern="1200" cap="none" spc="0" normalizeH="0" baseline="0" noProof="0" dirty="0" err="1">
                    <a:ln>
                      <a:noFill/>
                    </a:ln>
                    <a:solidFill>
                      <a:prstClr val="white"/>
                    </a:solidFill>
                    <a:effectLst/>
                    <a:uLnTx/>
                    <a:uFillTx/>
                    <a:latin typeface="Calibri"/>
                    <a:ea typeface="+mn-ea"/>
                    <a:cs typeface="+mn-cs"/>
                  </a:rPr>
                  <a:t>Promotion</a:t>
                </a:r>
                <a:r>
                  <a:rPr kumimoji="0" lang="fi-FI" sz="2800" b="1" i="0" u="none" strike="noStrike" kern="1200" cap="none" spc="0" normalizeH="0" baseline="0" noProof="0" dirty="0">
                    <a:ln>
                      <a:noFill/>
                    </a:ln>
                    <a:solidFill>
                      <a:prstClr val="white"/>
                    </a:solidFill>
                    <a:effectLst/>
                    <a:uLnTx/>
                    <a:uFillTx/>
                    <a:latin typeface="Calibri"/>
                    <a:ea typeface="+mn-ea"/>
                    <a:cs typeface="+mn-cs"/>
                  </a:rPr>
                  <a:t>; </a:t>
                </a:r>
              </a:p>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400" b="0" i="0" u="none" strike="noStrike" kern="1200" cap="none" spc="0" normalizeH="0" baseline="0" noProof="0" dirty="0" err="1">
                    <a:ln>
                      <a:noFill/>
                    </a:ln>
                    <a:solidFill>
                      <a:prstClr val="white"/>
                    </a:solidFill>
                    <a:effectLst/>
                    <a:uLnTx/>
                    <a:uFillTx/>
                    <a:latin typeface="Calibri"/>
                    <a:ea typeface="+mn-ea"/>
                    <a:cs typeface="+mn-cs"/>
                  </a:rPr>
                  <a:t>Parents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education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Schools, Youth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work</a:t>
                </a:r>
                <a:r>
                  <a:rPr kumimoji="0" lang="fi-FI" sz="2400" b="0" i="0" u="none" strike="noStrike" kern="1200" cap="none" spc="0" normalizeH="0" baseline="0" noProof="0" dirty="0">
                    <a:ln>
                      <a:noFill/>
                    </a:ln>
                    <a:solidFill>
                      <a:prstClr val="white"/>
                    </a:solidFill>
                    <a:effectLst/>
                    <a:uLnTx/>
                    <a:uFillTx/>
                    <a:latin typeface="Calibri"/>
                    <a:ea typeface="+mn-ea"/>
                    <a:cs typeface="+mn-cs"/>
                  </a:rPr>
                  <a:t>, Libraries,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Communal</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places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Swimming</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halls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Hobbies</a:t>
                </a:r>
                <a:r>
                  <a:rPr kumimoji="0" lang="fi-FI" sz="2400" b="0" i="0" u="none" strike="noStrike" kern="1200" cap="none" spc="0" normalizeH="0" baseline="0" noProof="0" dirty="0">
                    <a:ln>
                      <a:noFill/>
                    </a:ln>
                    <a:solidFill>
                      <a:prstClr val="white"/>
                    </a:solidFill>
                    <a:effectLst/>
                    <a:uLnTx/>
                    <a:uFillTx/>
                    <a:latin typeface="Calibri"/>
                    <a:ea typeface="+mn-ea"/>
                    <a:cs typeface="+mn-cs"/>
                  </a:rPr>
                  <a:t>, Sports,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Rehabilitation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Day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etc.</a:t>
                </a:r>
              </a:p>
            </p:txBody>
          </p:sp>
        </p:grpSp>
        <p:grpSp>
          <p:nvGrpSpPr>
            <p:cNvPr id="16" name="Ryhmä 15">
              <a:extLst>
                <a:ext uri="{FF2B5EF4-FFF2-40B4-BE49-F238E27FC236}">
                  <a16:creationId xmlns:a16="http://schemas.microsoft.com/office/drawing/2014/main" id="{24019752-F285-4868-89C0-717068626FE3}"/>
                </a:ext>
              </a:extLst>
            </p:cNvPr>
            <p:cNvGrpSpPr/>
            <p:nvPr/>
          </p:nvGrpSpPr>
          <p:grpSpPr>
            <a:xfrm>
              <a:off x="3777064" y="2742211"/>
              <a:ext cx="4850148" cy="1547915"/>
              <a:chOff x="2301743" y="1526757"/>
              <a:chExt cx="4850148" cy="1547916"/>
            </a:xfrm>
          </p:grpSpPr>
          <p:sp>
            <p:nvSpPr>
              <p:cNvPr id="17" name="Puolisuunnikas 16">
                <a:extLst>
                  <a:ext uri="{FF2B5EF4-FFF2-40B4-BE49-F238E27FC236}">
                    <a16:creationId xmlns:a16="http://schemas.microsoft.com/office/drawing/2014/main" id="{24CB8995-6385-4AC3-8039-D57C957DC19E}"/>
                  </a:ext>
                </a:extLst>
              </p:cNvPr>
              <p:cNvSpPr/>
              <p:nvPr/>
            </p:nvSpPr>
            <p:spPr>
              <a:xfrm>
                <a:off x="2301743" y="1526757"/>
                <a:ext cx="4850148" cy="1547915"/>
              </a:xfrm>
              <a:prstGeom prst="trapezoid">
                <a:avLst>
                  <a:gd name="adj" fmla="val 79602"/>
                </a:avLst>
              </a:prstGeom>
              <a:solidFill>
                <a:srgbClr val="00B050"/>
              </a:solidFill>
            </p:spPr>
            <p:style>
              <a:lnRef idx="2">
                <a:schemeClr val="lt1">
                  <a:hueOff val="0"/>
                  <a:satOff val="0"/>
                  <a:lumOff val="0"/>
                  <a:alphaOff val="0"/>
                </a:schemeClr>
              </a:lnRef>
              <a:fillRef idx="1">
                <a:scrgbClr r="0" g="0" b="0"/>
              </a:fillRef>
              <a:effectRef idx="0">
                <a:schemeClr val="accent4">
                  <a:hueOff val="-4622379"/>
                  <a:satOff val="47727"/>
                  <a:lumOff val="6863"/>
                  <a:alphaOff val="0"/>
                </a:schemeClr>
              </a:effectRef>
              <a:fontRef idx="minor">
                <a:schemeClr val="lt1"/>
              </a:fontRef>
            </p:style>
          </p:sp>
          <p:sp>
            <p:nvSpPr>
              <p:cNvPr id="18" name="Puolisuunnikas 4">
                <a:extLst>
                  <a:ext uri="{FF2B5EF4-FFF2-40B4-BE49-F238E27FC236}">
                    <a16:creationId xmlns:a16="http://schemas.microsoft.com/office/drawing/2014/main" id="{91B38DFB-EF11-4B8D-B170-281D94A42EC2}"/>
                  </a:ext>
                </a:extLst>
              </p:cNvPr>
              <p:cNvSpPr txBox="1"/>
              <p:nvPr/>
            </p:nvSpPr>
            <p:spPr>
              <a:xfrm>
                <a:off x="3150519" y="1526758"/>
                <a:ext cx="3152596" cy="15479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800" b="1" i="0" u="none" strike="noStrike" kern="1200" cap="none" spc="0" normalizeH="0" baseline="0" noProof="0" dirty="0">
                    <a:ln>
                      <a:noFill/>
                    </a:ln>
                    <a:solidFill>
                      <a:prstClr val="white"/>
                    </a:solidFill>
                    <a:effectLst/>
                    <a:uLnTx/>
                    <a:uFillTx/>
                    <a:latin typeface="Calibri"/>
                    <a:ea typeface="+mn-ea"/>
                    <a:cs typeface="+mn-cs"/>
                  </a:rPr>
                  <a:t>Prevention</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6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recognition</a:t>
                </a:r>
                <a:r>
                  <a:rPr kumimoji="0" lang="fi-FI" sz="1600" b="0" i="0" u="none" strike="noStrike" kern="1200" cap="none" spc="0" normalizeH="0" baseline="0" noProof="0" dirty="0">
                    <a:ln>
                      <a:noFill/>
                    </a:ln>
                    <a:solidFill>
                      <a:prstClr val="white"/>
                    </a:solidFill>
                    <a:effectLst/>
                    <a:uLnTx/>
                    <a:uFillTx/>
                    <a:latin typeface="Calibri"/>
                    <a:ea typeface="+mn-ea"/>
                    <a:cs typeface="+mn-cs"/>
                  </a:rPr>
                  <a:t> of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the</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600" b="0" i="0" u="none" strike="noStrike" kern="1200" cap="none" spc="0" normalizeH="0" baseline="0" noProof="0" dirty="0">
                    <a:ln>
                      <a:noFill/>
                    </a:ln>
                    <a:solidFill>
                      <a:prstClr val="white"/>
                    </a:solidFill>
                    <a:effectLst/>
                    <a:uLnTx/>
                    <a:uFillTx/>
                    <a:latin typeface="Calibri"/>
                    <a:ea typeface="+mn-ea"/>
                    <a:cs typeface="+mn-cs"/>
                  </a:rPr>
                  <a:t>, Help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crisis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should</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be</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raedily</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available</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if</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occur</a:t>
                </a:r>
                <a:endParaRPr kumimoji="0" lang="fi-FI" sz="16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19" name="Ryhmä 18">
              <a:extLst>
                <a:ext uri="{FF2B5EF4-FFF2-40B4-BE49-F238E27FC236}">
                  <a16:creationId xmlns:a16="http://schemas.microsoft.com/office/drawing/2014/main" id="{EE7AC0BF-53E0-4709-B1DD-92508FB06742}"/>
                </a:ext>
              </a:extLst>
            </p:cNvPr>
            <p:cNvGrpSpPr/>
            <p:nvPr/>
          </p:nvGrpSpPr>
          <p:grpSpPr>
            <a:xfrm>
              <a:off x="5003881" y="1315284"/>
              <a:ext cx="2396514" cy="1448476"/>
              <a:chOff x="4422435" y="0"/>
              <a:chExt cx="2396514" cy="1448476"/>
            </a:xfrm>
          </p:grpSpPr>
          <p:sp>
            <p:nvSpPr>
              <p:cNvPr id="20" name="Puolisuunnikas 19">
                <a:extLst>
                  <a:ext uri="{FF2B5EF4-FFF2-40B4-BE49-F238E27FC236}">
                    <a16:creationId xmlns:a16="http://schemas.microsoft.com/office/drawing/2014/main" id="{4204385A-7F31-4B8B-BB49-3895CD2A2D12}"/>
                  </a:ext>
                </a:extLst>
              </p:cNvPr>
              <p:cNvSpPr/>
              <p:nvPr/>
            </p:nvSpPr>
            <p:spPr>
              <a:xfrm>
                <a:off x="4422435" y="0"/>
                <a:ext cx="2396514" cy="1448476"/>
              </a:xfrm>
              <a:prstGeom prst="trapezoid">
                <a:avLst>
                  <a:gd name="adj" fmla="val 79602"/>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1" name="Puolisuunnikas 4">
                <a:extLst>
                  <a:ext uri="{FF2B5EF4-FFF2-40B4-BE49-F238E27FC236}">
                    <a16:creationId xmlns:a16="http://schemas.microsoft.com/office/drawing/2014/main" id="{2977006E-00DB-47C5-9F7B-C8387251BD18}"/>
                  </a:ext>
                </a:extLst>
              </p:cNvPr>
              <p:cNvSpPr txBox="1"/>
              <p:nvPr/>
            </p:nvSpPr>
            <p:spPr>
              <a:xfrm>
                <a:off x="4422435" y="0"/>
                <a:ext cx="2396514" cy="1448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err="1">
                    <a:ln>
                      <a:noFill/>
                    </a:ln>
                    <a:solidFill>
                      <a:srgbClr val="696E72"/>
                    </a:solidFill>
                    <a:effectLst/>
                    <a:uLnTx/>
                    <a:uFillTx/>
                    <a:latin typeface="Calibri"/>
                    <a:ea typeface="+mn-ea"/>
                    <a:cs typeface="+mn-cs"/>
                  </a:rPr>
                  <a:t>Psychiatric</a:t>
                </a:r>
                <a:endParaRPr kumimoji="0" lang="fi-FI" sz="1600" b="1" i="0" u="none" strike="noStrike" kern="1200" cap="none" spc="0" normalizeH="0" baseline="0" noProof="0" dirty="0">
                  <a:ln>
                    <a:noFill/>
                  </a:ln>
                  <a:solidFill>
                    <a:srgbClr val="696E72"/>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a:ln>
                      <a:noFill/>
                    </a:ln>
                    <a:solidFill>
                      <a:srgbClr val="696E72"/>
                    </a:solidFill>
                    <a:effectLst/>
                    <a:uLnTx/>
                    <a:uFillTx/>
                    <a:latin typeface="Calibri"/>
                    <a:ea typeface="+mn-ea"/>
                    <a:cs typeface="+mn-cs"/>
                  </a:rPr>
                  <a:t>Services </a:t>
                </a:r>
              </a:p>
            </p:txBody>
          </p:sp>
        </p:grpSp>
      </p:grpSp>
      <p:sp>
        <p:nvSpPr>
          <p:cNvPr id="2" name="Tekstiruutu 1">
            <a:extLst>
              <a:ext uri="{FF2B5EF4-FFF2-40B4-BE49-F238E27FC236}">
                <a16:creationId xmlns:a16="http://schemas.microsoft.com/office/drawing/2014/main" id="{09C48BDB-A12D-4A36-9C11-767F83A219F3}"/>
              </a:ext>
            </a:extLst>
          </p:cNvPr>
          <p:cNvSpPr txBox="1"/>
          <p:nvPr/>
        </p:nvSpPr>
        <p:spPr>
          <a:xfrm>
            <a:off x="282619" y="4332278"/>
            <a:ext cx="263091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stronger</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base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need</a:t>
            </a:r>
            <a:r>
              <a:rPr kumimoji="0" lang="fi-FI" sz="1800" b="0" i="0" u="none" strike="noStrike" kern="1200" cap="none" spc="0" normalizeH="0" baseline="0" noProof="0" dirty="0">
                <a:ln>
                  <a:noFill/>
                </a:ln>
                <a:solidFill>
                  <a:prstClr val="black"/>
                </a:solidFill>
                <a:effectLst/>
                <a:uLnTx/>
                <a:uFillTx/>
                <a:latin typeface="Calibri"/>
                <a:ea typeface="+mn-ea"/>
                <a:cs typeface="+mn-cs"/>
              </a:rPr>
              <a:t> for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corrective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945936578"/>
      </p:ext>
    </p:extLst>
  </p:cSld>
  <p:clrMapOvr>
    <a:masterClrMapping/>
  </p:clrMapOvr>
  <mc:AlternateContent xmlns:mc="http://schemas.openxmlformats.org/markup-compatibility/2006" xmlns:p14="http://schemas.microsoft.com/office/powerpoint/2010/main">
    <mc:Choice Requires="p14">
      <p:transition spd="slow" p14:dur="2000" advTm="15434"/>
    </mc:Choice>
    <mc:Fallback xmlns="">
      <p:transition spd="slow" advTm="15434"/>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48CFE374-A17E-435B-9BFE-BA4FDC505BA7}"/>
              </a:ext>
            </a:extLst>
          </p:cNvPr>
          <p:cNvSpPr txBox="1"/>
          <p:nvPr/>
        </p:nvSpPr>
        <p:spPr>
          <a:xfrm>
            <a:off x="928744" y="685096"/>
            <a:ext cx="10903865" cy="2743903"/>
          </a:xfrm>
          <a:prstGeom prst="rect">
            <a:avLst/>
          </a:prstGeom>
        </p:spPr>
        <p:txBody>
          <a:bodyPr vert="horz" lIns="91440" tIns="45720" rIns="91440" bIns="45720" rtlCol="0" anchor="ctr">
            <a:normAutofit fontScale="85000" lnSpcReduction="20000"/>
          </a:bodyPr>
          <a:lstStyle/>
          <a:p>
            <a:pPr>
              <a:spcBef>
                <a:spcPct val="20000"/>
              </a:spcBef>
              <a:buFont typeface="Arial" panose="020B0604020202020204" pitchFamily="34" charset="0"/>
            </a:pPr>
            <a:r>
              <a:rPr lang="fi-FI" sz="4400" b="1" dirty="0">
                <a:solidFill>
                  <a:schemeClr val="tx1">
                    <a:lumMod val="50000"/>
                    <a:lumOff val="50000"/>
                  </a:schemeClr>
                </a:solidFill>
                <a:latin typeface="Georgia" panose="02040502050405020303" pitchFamily="18" charset="0"/>
              </a:rPr>
              <a:t>Mental </a:t>
            </a:r>
            <a:r>
              <a:rPr lang="fi-FI" sz="4400" b="1" dirty="0" err="1">
                <a:solidFill>
                  <a:schemeClr val="tx1">
                    <a:lumMod val="50000"/>
                    <a:lumOff val="50000"/>
                  </a:schemeClr>
                </a:solidFill>
                <a:latin typeface="Georgia" panose="02040502050405020303" pitchFamily="18" charset="0"/>
              </a:rPr>
              <a:t>health</a:t>
            </a:r>
            <a:r>
              <a:rPr lang="fi-FI" sz="4400" b="1" dirty="0">
                <a:solidFill>
                  <a:schemeClr val="tx1">
                    <a:lumMod val="50000"/>
                    <a:lumOff val="50000"/>
                  </a:schemeClr>
                </a:solidFill>
                <a:latin typeface="Georgia" panose="02040502050405020303" pitchFamily="18" charset="0"/>
              </a:rPr>
              <a:t> </a:t>
            </a:r>
            <a:r>
              <a:rPr lang="fi-FI" sz="4400" b="1" dirty="0" err="1">
                <a:solidFill>
                  <a:schemeClr val="tx1">
                    <a:lumMod val="50000"/>
                    <a:lumOff val="50000"/>
                  </a:schemeClr>
                </a:solidFill>
                <a:latin typeface="Georgia" panose="02040502050405020303" pitchFamily="18" charset="0"/>
              </a:rPr>
              <a:t>promotion</a:t>
            </a:r>
            <a:r>
              <a:rPr lang="fi-FI" sz="4400" b="1" dirty="0">
                <a:solidFill>
                  <a:schemeClr val="tx1">
                    <a:lumMod val="50000"/>
                    <a:lumOff val="50000"/>
                  </a:schemeClr>
                </a:solidFill>
                <a:latin typeface="Georgia" panose="02040502050405020303" pitchFamily="18" charset="0"/>
              </a:rPr>
              <a:t> is </a:t>
            </a:r>
            <a:r>
              <a:rPr lang="fi-FI" sz="4400" b="1" dirty="0" err="1">
                <a:solidFill>
                  <a:schemeClr val="tx1">
                    <a:lumMod val="50000"/>
                    <a:lumOff val="50000"/>
                  </a:schemeClr>
                </a:solidFill>
                <a:latin typeface="Georgia" panose="02040502050405020303" pitchFamily="18" charset="0"/>
              </a:rPr>
              <a:t>not</a:t>
            </a:r>
            <a:r>
              <a:rPr lang="fi-FI" sz="4400" b="1" dirty="0">
                <a:solidFill>
                  <a:schemeClr val="tx1">
                    <a:lumMod val="50000"/>
                    <a:lumOff val="50000"/>
                  </a:schemeClr>
                </a:solidFill>
                <a:latin typeface="Georgia" panose="02040502050405020303" pitchFamily="18" charset="0"/>
              </a:rPr>
              <a:t> a </a:t>
            </a:r>
            <a:r>
              <a:rPr lang="fi-FI" sz="4400" b="1" dirty="0" err="1">
                <a:solidFill>
                  <a:schemeClr val="tx1">
                    <a:lumMod val="50000"/>
                    <a:lumOff val="50000"/>
                  </a:schemeClr>
                </a:solidFill>
                <a:latin typeface="Georgia" panose="02040502050405020303" pitchFamily="18" charset="0"/>
              </a:rPr>
              <a:t>sprint</a:t>
            </a:r>
            <a:r>
              <a:rPr lang="fi-FI" sz="4400" b="1" dirty="0">
                <a:solidFill>
                  <a:schemeClr val="tx1">
                    <a:lumMod val="50000"/>
                    <a:lumOff val="50000"/>
                  </a:schemeClr>
                </a:solidFill>
                <a:latin typeface="Georgia" panose="02040502050405020303" pitchFamily="18" charset="0"/>
              </a:rPr>
              <a:t>: </a:t>
            </a:r>
            <a:r>
              <a:rPr lang="fi-FI" sz="4400" b="1" dirty="0" err="1">
                <a:solidFill>
                  <a:schemeClr val="tx1">
                    <a:lumMod val="50000"/>
                    <a:lumOff val="50000"/>
                  </a:schemeClr>
                </a:solidFill>
                <a:latin typeface="Georgia" panose="02040502050405020303" pitchFamily="18" charset="0"/>
              </a:rPr>
              <a:t>patience</a:t>
            </a:r>
            <a:r>
              <a:rPr lang="fi-FI" sz="4400" b="1" dirty="0">
                <a:solidFill>
                  <a:schemeClr val="tx1">
                    <a:lumMod val="50000"/>
                    <a:lumOff val="50000"/>
                  </a:schemeClr>
                </a:solidFill>
                <a:latin typeface="Georgia" panose="02040502050405020303" pitchFamily="18" charset="0"/>
              </a:rPr>
              <a:t>, </a:t>
            </a:r>
            <a:r>
              <a:rPr lang="fi-FI" sz="4400" b="1" dirty="0" err="1">
                <a:solidFill>
                  <a:schemeClr val="tx1">
                    <a:lumMod val="50000"/>
                    <a:lumOff val="50000"/>
                  </a:schemeClr>
                </a:solidFill>
                <a:latin typeface="Georgia" panose="02040502050405020303" pitchFamily="18" charset="0"/>
              </a:rPr>
              <a:t>patience</a:t>
            </a:r>
            <a:r>
              <a:rPr lang="fi-FI" sz="4400" b="1" dirty="0">
                <a:solidFill>
                  <a:schemeClr val="tx1">
                    <a:lumMod val="50000"/>
                    <a:lumOff val="50000"/>
                  </a:schemeClr>
                </a:solidFill>
                <a:latin typeface="Georgia" panose="02040502050405020303" pitchFamily="18" charset="0"/>
              </a:rPr>
              <a:t>, </a:t>
            </a:r>
            <a:r>
              <a:rPr lang="fi-FI" sz="4400" b="1" dirty="0" err="1">
                <a:solidFill>
                  <a:schemeClr val="tx1">
                    <a:lumMod val="50000"/>
                    <a:lumOff val="50000"/>
                  </a:schemeClr>
                </a:solidFill>
                <a:latin typeface="Georgia" panose="02040502050405020303" pitchFamily="18" charset="0"/>
              </a:rPr>
              <a:t>patience</a:t>
            </a:r>
            <a:endParaRPr lang="fi-FI" sz="4400" b="1" dirty="0">
              <a:solidFill>
                <a:schemeClr val="tx1">
                  <a:lumMod val="50000"/>
                  <a:lumOff val="50000"/>
                </a:schemeClr>
              </a:solidFill>
              <a:latin typeface="Georgia" panose="02040502050405020303" pitchFamily="18" charset="0"/>
            </a:endParaRPr>
          </a:p>
          <a:p>
            <a:pPr>
              <a:spcBef>
                <a:spcPct val="20000"/>
              </a:spcBef>
              <a:buFont typeface="Arial" panose="020B0604020202020204" pitchFamily="34" charset="0"/>
            </a:pPr>
            <a:r>
              <a:rPr lang="fi-FI" sz="4400" b="1" dirty="0">
                <a:solidFill>
                  <a:schemeClr val="tx1">
                    <a:lumMod val="50000"/>
                    <a:lumOff val="50000"/>
                  </a:schemeClr>
                </a:solidFill>
                <a:latin typeface="Georgia" panose="02040502050405020303" pitchFamily="18" charset="0"/>
              </a:rPr>
              <a:t>Long </a:t>
            </a:r>
            <a:r>
              <a:rPr lang="fi-FI" sz="4400" b="1" dirty="0" err="1">
                <a:solidFill>
                  <a:schemeClr val="tx1">
                    <a:lumMod val="50000"/>
                    <a:lumOff val="50000"/>
                  </a:schemeClr>
                </a:solidFill>
                <a:latin typeface="Georgia" panose="02040502050405020303" pitchFamily="18" charset="0"/>
              </a:rPr>
              <a:t>term</a:t>
            </a:r>
            <a:r>
              <a:rPr lang="fi-FI" sz="4400" b="1" dirty="0">
                <a:solidFill>
                  <a:schemeClr val="tx1">
                    <a:lumMod val="50000"/>
                    <a:lumOff val="50000"/>
                  </a:schemeClr>
                </a:solidFill>
                <a:latin typeface="Georgia" panose="02040502050405020303" pitchFamily="18" charset="0"/>
              </a:rPr>
              <a:t> </a:t>
            </a:r>
            <a:r>
              <a:rPr lang="fi-FI" sz="4400" b="1" dirty="0" err="1">
                <a:solidFill>
                  <a:schemeClr val="tx1">
                    <a:lumMod val="50000"/>
                    <a:lumOff val="50000"/>
                  </a:schemeClr>
                </a:solidFill>
                <a:latin typeface="Georgia" panose="02040502050405020303" pitchFamily="18" charset="0"/>
              </a:rPr>
              <a:t>results</a:t>
            </a:r>
            <a:r>
              <a:rPr lang="fi-FI" sz="4400" b="1" dirty="0">
                <a:solidFill>
                  <a:schemeClr val="tx1">
                    <a:lumMod val="50000"/>
                    <a:lumOff val="50000"/>
                  </a:schemeClr>
                </a:solidFill>
                <a:latin typeface="Georgia" panose="02040502050405020303" pitchFamily="18" charset="0"/>
              </a:rPr>
              <a:t> of </a:t>
            </a:r>
            <a:r>
              <a:rPr lang="fi-FI" sz="4400" b="1" dirty="0" err="1">
                <a:solidFill>
                  <a:schemeClr val="tx1">
                    <a:lumMod val="50000"/>
                    <a:lumOff val="50000"/>
                  </a:schemeClr>
                </a:solidFill>
                <a:latin typeface="Georgia" panose="02040502050405020303" pitchFamily="18" charset="0"/>
              </a:rPr>
              <a:t>promotion</a:t>
            </a:r>
            <a:r>
              <a:rPr lang="fi-FI" sz="4400" b="1" dirty="0">
                <a:solidFill>
                  <a:schemeClr val="tx1">
                    <a:lumMod val="50000"/>
                    <a:lumOff val="50000"/>
                  </a:schemeClr>
                </a:solidFill>
                <a:latin typeface="Georgia" panose="02040502050405020303" pitchFamily="18" charset="0"/>
              </a:rPr>
              <a:t>: </a:t>
            </a:r>
          </a:p>
          <a:p>
            <a:pPr>
              <a:spcBef>
                <a:spcPct val="20000"/>
              </a:spcBef>
              <a:buFont typeface="Arial" panose="020B0604020202020204" pitchFamily="34" charset="0"/>
            </a:pPr>
            <a:endParaRPr lang="fi-FI" sz="4400" b="1" dirty="0">
              <a:solidFill>
                <a:schemeClr val="tx1">
                  <a:lumMod val="50000"/>
                  <a:lumOff val="50000"/>
                </a:schemeClr>
              </a:solidFill>
              <a:latin typeface="Georgia" panose="02040502050405020303" pitchFamily="18" charset="0"/>
            </a:endParaRPr>
          </a:p>
          <a:p>
            <a:pPr>
              <a:spcBef>
                <a:spcPct val="20000"/>
              </a:spcBef>
              <a:buFont typeface="Arial" panose="020B0604020202020204" pitchFamily="34" charset="0"/>
            </a:pPr>
            <a:r>
              <a:rPr lang="fi-FI" sz="4400" b="1" dirty="0">
                <a:solidFill>
                  <a:schemeClr val="tx1">
                    <a:lumMod val="50000"/>
                    <a:lumOff val="50000"/>
                  </a:schemeClr>
                </a:solidFill>
                <a:latin typeface="Georgia" panose="02040502050405020303" pitchFamily="18" charset="0"/>
              </a:rPr>
              <a:t>			</a:t>
            </a:r>
          </a:p>
        </p:txBody>
      </p:sp>
      <p:sp>
        <p:nvSpPr>
          <p:cNvPr id="3" name="Tekstiruutu 2">
            <a:extLst>
              <a:ext uri="{FF2B5EF4-FFF2-40B4-BE49-F238E27FC236}">
                <a16:creationId xmlns:a16="http://schemas.microsoft.com/office/drawing/2014/main" id="{9C843E00-70AC-4038-B26E-B4B80172C2A8}"/>
              </a:ext>
            </a:extLst>
          </p:cNvPr>
          <p:cNvSpPr txBox="1"/>
          <p:nvPr/>
        </p:nvSpPr>
        <p:spPr>
          <a:xfrm>
            <a:off x="928744" y="2829744"/>
            <a:ext cx="10334512" cy="3343160"/>
          </a:xfrm>
          <a:prstGeom prst="rect">
            <a:avLst/>
          </a:prstGeom>
        </p:spPr>
        <p:txBody>
          <a:bodyPr vert="horz" lIns="91440" tIns="45720" rIns="91440" bIns="45720" rtlCol="0">
            <a:normAutofit/>
          </a:bodyPr>
          <a:lstStyle/>
          <a:p>
            <a:pPr>
              <a:spcBef>
                <a:spcPct val="20000"/>
              </a:spcBef>
              <a:buFont typeface="Arial" panose="020B0604020202020204" pitchFamily="34" charset="0"/>
            </a:pPr>
            <a:r>
              <a:rPr lang="fi-FI" sz="2800" u="sng" dirty="0"/>
              <a:t>Total N = 260.000 </a:t>
            </a:r>
            <a:r>
              <a:rPr lang="fi-FI" sz="2800" u="sng" dirty="0" err="1"/>
              <a:t>students</a:t>
            </a:r>
            <a:endParaRPr lang="fi-FI" sz="2800" u="sng" dirty="0"/>
          </a:p>
          <a:p>
            <a:pPr marL="457200" indent="-457200">
              <a:spcBef>
                <a:spcPct val="20000"/>
              </a:spcBef>
              <a:buFont typeface="Arial" panose="020B0604020202020204" pitchFamily="34" charset="0"/>
              <a:buChar char="•"/>
            </a:pPr>
            <a:r>
              <a:rPr lang="fi-FI" dirty="0"/>
              <a:t>4th </a:t>
            </a:r>
            <a:r>
              <a:rPr lang="fi-FI" dirty="0" err="1"/>
              <a:t>grade</a:t>
            </a:r>
            <a:r>
              <a:rPr lang="fi-FI" dirty="0"/>
              <a:t> 10 </a:t>
            </a:r>
            <a:r>
              <a:rPr lang="fi-FI" dirty="0" err="1"/>
              <a:t>years</a:t>
            </a:r>
            <a:r>
              <a:rPr lang="fi-FI" dirty="0"/>
              <a:t> (87%) of </a:t>
            </a:r>
            <a:r>
              <a:rPr lang="fi-FI" dirty="0" err="1"/>
              <a:t>all</a:t>
            </a:r>
            <a:endParaRPr lang="fi-FI" dirty="0"/>
          </a:p>
          <a:p>
            <a:pPr marL="457200" indent="-457200">
              <a:spcBef>
                <a:spcPct val="20000"/>
              </a:spcBef>
              <a:buFont typeface="Arial" panose="020B0604020202020204" pitchFamily="34" charset="0"/>
              <a:buChar char="•"/>
            </a:pPr>
            <a:r>
              <a:rPr lang="fi-FI" dirty="0"/>
              <a:t>5th </a:t>
            </a:r>
            <a:r>
              <a:rPr lang="fi-FI" dirty="0" err="1"/>
              <a:t>grade</a:t>
            </a:r>
            <a:r>
              <a:rPr lang="fi-FI" dirty="0"/>
              <a:t> 11 </a:t>
            </a:r>
            <a:r>
              <a:rPr lang="fi-FI" dirty="0" err="1"/>
              <a:t>years</a:t>
            </a:r>
            <a:r>
              <a:rPr lang="fi-FI" dirty="0"/>
              <a:t> (87 %) </a:t>
            </a:r>
          </a:p>
          <a:p>
            <a:pPr marL="457200" indent="-457200">
              <a:spcBef>
                <a:spcPct val="20000"/>
              </a:spcBef>
              <a:buFont typeface="Arial" panose="020B0604020202020204" pitchFamily="34" charset="0"/>
              <a:buChar char="•"/>
            </a:pPr>
            <a:r>
              <a:rPr lang="fi-FI" dirty="0"/>
              <a:t>8th </a:t>
            </a:r>
            <a:r>
              <a:rPr lang="fi-FI" dirty="0" err="1"/>
              <a:t>grade</a:t>
            </a:r>
            <a:r>
              <a:rPr lang="fi-FI" dirty="0"/>
              <a:t> 14 </a:t>
            </a:r>
            <a:r>
              <a:rPr lang="fi-FI" dirty="0" err="1"/>
              <a:t>years</a:t>
            </a:r>
            <a:r>
              <a:rPr lang="fi-FI" dirty="0"/>
              <a:t> (77 %)</a:t>
            </a:r>
          </a:p>
          <a:p>
            <a:pPr marL="457200" indent="-457200">
              <a:spcBef>
                <a:spcPct val="20000"/>
              </a:spcBef>
              <a:buFont typeface="Arial" panose="020B0604020202020204" pitchFamily="34" charset="0"/>
              <a:buChar char="•"/>
            </a:pPr>
            <a:r>
              <a:rPr lang="fi-FI" dirty="0"/>
              <a:t>9th </a:t>
            </a:r>
            <a:r>
              <a:rPr lang="fi-FI" dirty="0" err="1"/>
              <a:t>grade</a:t>
            </a:r>
            <a:r>
              <a:rPr lang="fi-FI" dirty="0"/>
              <a:t> 15 </a:t>
            </a:r>
            <a:r>
              <a:rPr lang="fi-FI" dirty="0" err="1"/>
              <a:t>years</a:t>
            </a:r>
            <a:r>
              <a:rPr lang="fi-FI" dirty="0"/>
              <a:t> (77 %)</a:t>
            </a:r>
          </a:p>
          <a:p>
            <a:pPr marL="457200" indent="-457200">
              <a:spcBef>
                <a:spcPct val="20000"/>
              </a:spcBef>
              <a:buFont typeface="Arial" panose="020B0604020202020204" pitchFamily="34" charset="0"/>
              <a:buChar char="•"/>
            </a:pPr>
            <a:r>
              <a:rPr lang="fi-FI" dirty="0"/>
              <a:t>Gymnasium; 16 and 17 </a:t>
            </a:r>
            <a:r>
              <a:rPr lang="fi-FI" dirty="0" err="1"/>
              <a:t>years</a:t>
            </a:r>
            <a:endParaRPr lang="fi-FI" dirty="0"/>
          </a:p>
          <a:p>
            <a:pPr marL="457200" indent="-457200">
              <a:spcBef>
                <a:spcPct val="20000"/>
              </a:spcBef>
              <a:buFont typeface="Arial" panose="020B0604020202020204" pitchFamily="34" charset="0"/>
              <a:buChar char="•"/>
            </a:pPr>
            <a:r>
              <a:rPr lang="fi-FI" dirty="0" err="1"/>
              <a:t>Vocational</a:t>
            </a:r>
            <a:r>
              <a:rPr lang="fi-FI" dirty="0"/>
              <a:t> </a:t>
            </a:r>
            <a:r>
              <a:rPr lang="fi-FI" dirty="0" err="1"/>
              <a:t>school</a:t>
            </a:r>
            <a:r>
              <a:rPr lang="fi-FI" dirty="0"/>
              <a:t> 16 + </a:t>
            </a:r>
            <a:r>
              <a:rPr lang="fi-FI" dirty="0" err="1"/>
              <a:t>all</a:t>
            </a:r>
            <a:r>
              <a:rPr lang="fi-FI" dirty="0"/>
              <a:t> </a:t>
            </a:r>
            <a:r>
              <a:rPr lang="fi-FI" dirty="0" err="1"/>
              <a:t>who</a:t>
            </a:r>
            <a:r>
              <a:rPr lang="fi-FI" dirty="0"/>
              <a:t> </a:t>
            </a:r>
            <a:r>
              <a:rPr lang="fi-FI" dirty="0" err="1"/>
              <a:t>are</a:t>
            </a:r>
            <a:r>
              <a:rPr lang="fi-FI" dirty="0"/>
              <a:t> </a:t>
            </a:r>
            <a:r>
              <a:rPr lang="fi-FI" dirty="0" err="1"/>
              <a:t>under</a:t>
            </a:r>
            <a:r>
              <a:rPr lang="fi-FI" dirty="0"/>
              <a:t> 21 </a:t>
            </a:r>
            <a:r>
              <a:rPr lang="fi-FI" dirty="0" err="1"/>
              <a:t>years</a:t>
            </a:r>
            <a:r>
              <a:rPr lang="fi-FI" dirty="0"/>
              <a:t> of </a:t>
            </a:r>
            <a:r>
              <a:rPr lang="fi-FI" dirty="0" err="1"/>
              <a:t>age</a:t>
            </a:r>
            <a:r>
              <a:rPr lang="fi-FI" dirty="0"/>
              <a:t> (34%)</a:t>
            </a:r>
          </a:p>
          <a:p>
            <a:pPr marL="457200" indent="-457200">
              <a:spcBef>
                <a:spcPct val="20000"/>
              </a:spcBef>
              <a:buFont typeface="Arial" panose="020B0604020202020204" pitchFamily="34" charset="0"/>
              <a:buChar char="•"/>
            </a:pPr>
            <a:endParaRPr lang="fi-FI" dirty="0"/>
          </a:p>
          <a:p>
            <a:pPr marL="457200" indent="-457200">
              <a:spcBef>
                <a:spcPct val="20000"/>
              </a:spcBef>
              <a:buFont typeface="Arial" panose="020B0604020202020204" pitchFamily="34" charset="0"/>
              <a:buChar char="•"/>
            </a:pPr>
            <a:r>
              <a:rPr lang="fi-FI" sz="2400" b="1" dirty="0">
                <a:solidFill>
                  <a:schemeClr val="tx1">
                    <a:lumMod val="50000"/>
                    <a:lumOff val="50000"/>
                  </a:schemeClr>
                </a:solidFill>
                <a:latin typeface="Georgia" panose="02040502050405020303" pitchFamily="18" charset="0"/>
              </a:rPr>
              <a:t>School </a:t>
            </a:r>
            <a:r>
              <a:rPr lang="fi-FI" sz="2400" b="1" dirty="0" err="1">
                <a:solidFill>
                  <a:schemeClr val="tx1">
                    <a:lumMod val="50000"/>
                    <a:lumOff val="50000"/>
                  </a:schemeClr>
                </a:solidFill>
                <a:latin typeface="Georgia" panose="02040502050405020303" pitchFamily="18" charset="0"/>
              </a:rPr>
              <a:t>health</a:t>
            </a:r>
            <a:r>
              <a:rPr lang="fi-FI" sz="2400" b="1" dirty="0">
                <a:solidFill>
                  <a:schemeClr val="tx1">
                    <a:lumMod val="50000"/>
                    <a:lumOff val="50000"/>
                  </a:schemeClr>
                </a:solidFill>
                <a:latin typeface="Georgia" panose="02040502050405020303" pitchFamily="18" charset="0"/>
              </a:rPr>
              <a:t> </a:t>
            </a:r>
            <a:r>
              <a:rPr lang="fi-FI" sz="2400" b="1" dirty="0" err="1">
                <a:solidFill>
                  <a:schemeClr val="tx1">
                    <a:lumMod val="50000"/>
                    <a:lumOff val="50000"/>
                  </a:schemeClr>
                </a:solidFill>
                <a:latin typeface="Georgia" panose="02040502050405020303" pitchFamily="18" charset="0"/>
              </a:rPr>
              <a:t>surveys</a:t>
            </a:r>
            <a:r>
              <a:rPr lang="fi-FI" sz="2400" b="1" dirty="0">
                <a:solidFill>
                  <a:schemeClr val="tx1">
                    <a:lumMod val="50000"/>
                    <a:lumOff val="50000"/>
                  </a:schemeClr>
                </a:solidFill>
                <a:latin typeface="Georgia" panose="02040502050405020303" pitchFamily="18" charset="0"/>
              </a:rPr>
              <a:t> in Finland  (</a:t>
            </a:r>
            <a:r>
              <a:rPr lang="fi-FI" sz="2400" b="1" dirty="0" err="1">
                <a:solidFill>
                  <a:schemeClr val="tx1">
                    <a:lumMod val="50000"/>
                    <a:lumOff val="50000"/>
                  </a:schemeClr>
                </a:solidFill>
                <a:latin typeface="Georgia" panose="02040502050405020303" pitchFamily="18" charset="0"/>
              </a:rPr>
              <a:t>done</a:t>
            </a:r>
            <a:r>
              <a:rPr lang="fi-FI" sz="2400" b="1" dirty="0">
                <a:solidFill>
                  <a:schemeClr val="tx1">
                    <a:lumMod val="50000"/>
                    <a:lumOff val="50000"/>
                  </a:schemeClr>
                </a:solidFill>
                <a:latin typeface="Georgia" panose="02040502050405020303" pitchFamily="18" charset="0"/>
              </a:rPr>
              <a:t> </a:t>
            </a:r>
            <a:r>
              <a:rPr lang="fi-FI" sz="2400" b="1" dirty="0" err="1">
                <a:solidFill>
                  <a:schemeClr val="tx1">
                    <a:lumMod val="50000"/>
                    <a:lumOff val="50000"/>
                  </a:schemeClr>
                </a:solidFill>
                <a:latin typeface="Georgia" panose="02040502050405020303" pitchFamily="18" charset="0"/>
              </a:rPr>
              <a:t>every</a:t>
            </a:r>
            <a:r>
              <a:rPr lang="fi-FI" sz="2400" b="1" dirty="0">
                <a:solidFill>
                  <a:schemeClr val="tx1">
                    <a:lumMod val="50000"/>
                    <a:lumOff val="50000"/>
                  </a:schemeClr>
                </a:solidFill>
                <a:latin typeface="Georgia" panose="02040502050405020303" pitchFamily="18" charset="0"/>
              </a:rPr>
              <a:t> other </a:t>
            </a:r>
            <a:r>
              <a:rPr lang="fi-FI" sz="2400" b="1" dirty="0" err="1">
                <a:solidFill>
                  <a:schemeClr val="tx1">
                    <a:lumMod val="50000"/>
                    <a:lumOff val="50000"/>
                  </a:schemeClr>
                </a:solidFill>
                <a:latin typeface="Georgia" panose="02040502050405020303" pitchFamily="18" charset="0"/>
              </a:rPr>
              <a:t>year</a:t>
            </a:r>
            <a:r>
              <a:rPr lang="fi-FI" sz="2400" b="1" dirty="0">
                <a:solidFill>
                  <a:schemeClr val="tx1">
                    <a:lumMod val="50000"/>
                    <a:lumOff val="50000"/>
                  </a:schemeClr>
                </a:solidFill>
                <a:latin typeface="Georgia" panose="02040502050405020303" pitchFamily="18" charset="0"/>
              </a:rPr>
              <a:t>).</a:t>
            </a:r>
            <a:endParaRPr lang="fi-FI" sz="2400" dirty="0"/>
          </a:p>
          <a:p>
            <a:pPr>
              <a:spcBef>
                <a:spcPct val="20000"/>
              </a:spcBef>
              <a:buFont typeface="Arial" panose="020B0604020202020204" pitchFamily="34" charset="0"/>
            </a:pPr>
            <a:endParaRPr lang="fi-FI" sz="2800" dirty="0"/>
          </a:p>
        </p:txBody>
      </p:sp>
    </p:spTree>
    <p:custDataLst>
      <p:tags r:id="rId1"/>
    </p:custDataLst>
    <p:extLst>
      <p:ext uri="{BB962C8B-B14F-4D97-AF65-F5344CB8AC3E}">
        <p14:creationId xmlns:p14="http://schemas.microsoft.com/office/powerpoint/2010/main" val="29015275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Ryhmä 2">
            <a:extLst>
              <a:ext uri="{FF2B5EF4-FFF2-40B4-BE49-F238E27FC236}">
                <a16:creationId xmlns:a16="http://schemas.microsoft.com/office/drawing/2014/main" id="{C4E28665-2A77-446F-BEE2-017E29FB912B}"/>
              </a:ext>
            </a:extLst>
          </p:cNvPr>
          <p:cNvGrpSpPr/>
          <p:nvPr/>
        </p:nvGrpSpPr>
        <p:grpSpPr>
          <a:xfrm>
            <a:off x="557289" y="332656"/>
            <a:ext cx="11077421" cy="6329955"/>
            <a:chOff x="557289" y="528045"/>
            <a:chExt cx="11077421" cy="6329955"/>
          </a:xfrm>
        </p:grpSpPr>
        <p:pic>
          <p:nvPicPr>
            <p:cNvPr id="4" name="Kuva 3">
              <a:extLst>
                <a:ext uri="{FF2B5EF4-FFF2-40B4-BE49-F238E27FC236}">
                  <a16:creationId xmlns:a16="http://schemas.microsoft.com/office/drawing/2014/main" id="{47CB51A6-B319-40E5-9C08-76767729C6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289" y="528045"/>
              <a:ext cx="11077421" cy="6329955"/>
            </a:xfrm>
            <a:prstGeom prst="rect">
              <a:avLst/>
            </a:prstGeom>
          </p:spPr>
        </p:pic>
        <p:sp>
          <p:nvSpPr>
            <p:cNvPr id="2" name="Tekstiruutu 1">
              <a:extLst>
                <a:ext uri="{FF2B5EF4-FFF2-40B4-BE49-F238E27FC236}">
                  <a16:creationId xmlns:a16="http://schemas.microsoft.com/office/drawing/2014/main" id="{B3CF119A-F3DE-46E5-80E7-B99AB3FB293C}"/>
                </a:ext>
              </a:extLst>
            </p:cNvPr>
            <p:cNvSpPr txBox="1"/>
            <p:nvPr/>
          </p:nvSpPr>
          <p:spPr>
            <a:xfrm>
              <a:off x="5443538" y="6156012"/>
              <a:ext cx="2428875" cy="307777"/>
            </a:xfrm>
            <a:prstGeom prst="rect">
              <a:avLst/>
            </a:prstGeom>
            <a:solidFill>
              <a:schemeClr val="bg1"/>
            </a:solidFill>
          </p:spPr>
          <p:txBody>
            <a:bodyPr wrap="square" rtlCol="0">
              <a:spAutoFit/>
            </a:bodyPr>
            <a:lstStyle/>
            <a:p>
              <a:r>
                <a:rPr lang="fi-FI" sz="1400" dirty="0" err="1"/>
                <a:t>Vocational</a:t>
              </a:r>
              <a:r>
                <a:rPr lang="fi-FI" sz="1400" dirty="0"/>
                <a:t> </a:t>
              </a:r>
              <a:r>
                <a:rPr lang="fi-FI" sz="1400" dirty="0" err="1"/>
                <a:t>school</a:t>
              </a:r>
              <a:endParaRPr lang="fi-FI" sz="1400" dirty="0"/>
            </a:p>
          </p:txBody>
        </p:sp>
        <p:sp>
          <p:nvSpPr>
            <p:cNvPr id="5" name="Tekstiruutu 4">
              <a:extLst>
                <a:ext uri="{FF2B5EF4-FFF2-40B4-BE49-F238E27FC236}">
                  <a16:creationId xmlns:a16="http://schemas.microsoft.com/office/drawing/2014/main" id="{84317FED-E017-4926-B150-79C05A14DCB4}"/>
                </a:ext>
              </a:extLst>
            </p:cNvPr>
            <p:cNvSpPr txBox="1"/>
            <p:nvPr/>
          </p:nvSpPr>
          <p:spPr>
            <a:xfrm>
              <a:off x="3390861" y="6155396"/>
              <a:ext cx="1519237" cy="307777"/>
            </a:xfrm>
            <a:prstGeom prst="rect">
              <a:avLst/>
            </a:prstGeom>
            <a:solidFill>
              <a:schemeClr val="bg1"/>
            </a:solidFill>
          </p:spPr>
          <p:txBody>
            <a:bodyPr wrap="square" rtlCol="0">
              <a:spAutoFit/>
            </a:bodyPr>
            <a:lstStyle/>
            <a:p>
              <a:r>
                <a:rPr lang="fi-FI" sz="1400" dirty="0"/>
                <a:t>Gymnasium</a:t>
              </a:r>
            </a:p>
          </p:txBody>
        </p:sp>
        <p:sp>
          <p:nvSpPr>
            <p:cNvPr id="6" name="Tekstiruutu 5">
              <a:extLst>
                <a:ext uri="{FF2B5EF4-FFF2-40B4-BE49-F238E27FC236}">
                  <a16:creationId xmlns:a16="http://schemas.microsoft.com/office/drawing/2014/main" id="{4BA85D02-080B-41DD-BC29-36281CB62183}"/>
                </a:ext>
              </a:extLst>
            </p:cNvPr>
            <p:cNvSpPr txBox="1"/>
            <p:nvPr/>
          </p:nvSpPr>
          <p:spPr>
            <a:xfrm>
              <a:off x="1106898" y="6119336"/>
              <a:ext cx="1893515" cy="738664"/>
            </a:xfrm>
            <a:prstGeom prst="rect">
              <a:avLst/>
            </a:prstGeom>
            <a:solidFill>
              <a:schemeClr val="bg1"/>
            </a:solidFill>
          </p:spPr>
          <p:txBody>
            <a:bodyPr wrap="square" rtlCol="0">
              <a:spAutoFit/>
            </a:bodyPr>
            <a:lstStyle/>
            <a:p>
              <a:r>
                <a:rPr lang="fi-FI" sz="1400" dirty="0"/>
                <a:t>Basic </a:t>
              </a:r>
              <a:r>
                <a:rPr lang="fi-FI" sz="1400" dirty="0" err="1"/>
                <a:t>education</a:t>
              </a:r>
              <a:r>
                <a:rPr lang="fi-FI" sz="1400" dirty="0"/>
                <a:t>: 14 and 15 </a:t>
              </a:r>
              <a:r>
                <a:rPr lang="fi-FI" sz="1400" dirty="0" err="1"/>
                <a:t>yrs</a:t>
              </a:r>
              <a:r>
                <a:rPr lang="fi-FI" sz="1400" dirty="0"/>
                <a:t> </a:t>
              </a:r>
              <a:r>
                <a:rPr lang="fi-FI" sz="1400" dirty="0" err="1"/>
                <a:t>young</a:t>
              </a:r>
              <a:r>
                <a:rPr lang="fi-FI" sz="1400" dirty="0"/>
                <a:t> </a:t>
              </a:r>
              <a:r>
                <a:rPr lang="fi-FI" sz="1400" dirty="0" err="1"/>
                <a:t>people</a:t>
              </a:r>
              <a:endParaRPr lang="fi-FI" sz="1400" dirty="0"/>
            </a:p>
          </p:txBody>
        </p:sp>
      </p:grpSp>
      <p:sp>
        <p:nvSpPr>
          <p:cNvPr id="8" name="Tekstiruutu 7">
            <a:extLst>
              <a:ext uri="{FF2B5EF4-FFF2-40B4-BE49-F238E27FC236}">
                <a16:creationId xmlns:a16="http://schemas.microsoft.com/office/drawing/2014/main" id="{473DE0F5-0FD8-4DF4-9298-1DE5E9CAD7AE}"/>
              </a:ext>
            </a:extLst>
          </p:cNvPr>
          <p:cNvSpPr txBox="1"/>
          <p:nvPr/>
        </p:nvSpPr>
        <p:spPr>
          <a:xfrm>
            <a:off x="1293316" y="332656"/>
            <a:ext cx="9605365" cy="523220"/>
          </a:xfrm>
          <a:prstGeom prst="rect">
            <a:avLst/>
          </a:prstGeom>
          <a:noFill/>
        </p:spPr>
        <p:txBody>
          <a:bodyPr wrap="square" rtlCol="0">
            <a:spAutoFit/>
          </a:bodyPr>
          <a:lstStyle/>
          <a:p>
            <a:pPr>
              <a:defRPr/>
            </a:pPr>
            <a:r>
              <a:rPr lang="fi-FI" sz="2800" b="1" dirty="0">
                <a:solidFill>
                  <a:srgbClr val="6A6E73"/>
                </a:solidFill>
                <a:latin typeface="Georgia"/>
              </a:rPr>
              <a:t>”I </a:t>
            </a:r>
            <a:r>
              <a:rPr lang="fi-FI" sz="2800" b="1" dirty="0" err="1">
                <a:solidFill>
                  <a:srgbClr val="6A6E73"/>
                </a:solidFill>
                <a:latin typeface="Georgia"/>
              </a:rPr>
              <a:t>feel</a:t>
            </a:r>
            <a:r>
              <a:rPr lang="fi-FI" sz="2800" b="1" dirty="0">
                <a:solidFill>
                  <a:srgbClr val="6A6E73"/>
                </a:solidFill>
                <a:latin typeface="Georgia"/>
              </a:rPr>
              <a:t> </a:t>
            </a:r>
            <a:r>
              <a:rPr lang="fi-FI" sz="2800" b="1" dirty="0" err="1">
                <a:solidFill>
                  <a:srgbClr val="6A6E73"/>
                </a:solidFill>
                <a:latin typeface="Georgia"/>
              </a:rPr>
              <a:t>that</a:t>
            </a:r>
            <a:r>
              <a:rPr lang="fi-FI" sz="2800" b="1" dirty="0">
                <a:solidFill>
                  <a:srgbClr val="6A6E73"/>
                </a:solidFill>
                <a:latin typeface="Georgia"/>
              </a:rPr>
              <a:t> </a:t>
            </a:r>
            <a:r>
              <a:rPr lang="fi-FI" sz="2800" b="1" dirty="0" err="1">
                <a:solidFill>
                  <a:srgbClr val="6A6E73"/>
                </a:solidFill>
                <a:latin typeface="Georgia"/>
              </a:rPr>
              <a:t>the</a:t>
            </a:r>
            <a:r>
              <a:rPr lang="fi-FI" sz="2800" b="1" dirty="0">
                <a:solidFill>
                  <a:srgbClr val="6A6E73"/>
                </a:solidFill>
                <a:latin typeface="Georgia"/>
              </a:rPr>
              <a:t> </a:t>
            </a:r>
            <a:r>
              <a:rPr lang="fi-FI" sz="2800" b="1" dirty="0" err="1">
                <a:solidFill>
                  <a:srgbClr val="6A6E73"/>
                </a:solidFill>
                <a:latin typeface="Georgia"/>
              </a:rPr>
              <a:t>teachers</a:t>
            </a:r>
            <a:r>
              <a:rPr lang="fi-FI" sz="2800" b="1" dirty="0">
                <a:solidFill>
                  <a:srgbClr val="6A6E73"/>
                </a:solidFill>
                <a:latin typeface="Georgia"/>
              </a:rPr>
              <a:t> </a:t>
            </a:r>
            <a:r>
              <a:rPr lang="fi-FI" sz="2800" b="1" dirty="0" err="1">
                <a:solidFill>
                  <a:srgbClr val="6A6E73"/>
                </a:solidFill>
                <a:latin typeface="Georgia"/>
              </a:rPr>
              <a:t>care</a:t>
            </a:r>
            <a:r>
              <a:rPr lang="fi-FI" sz="2800" b="1" dirty="0">
                <a:solidFill>
                  <a:srgbClr val="6A6E73"/>
                </a:solidFill>
                <a:latin typeface="Georgia"/>
              </a:rPr>
              <a:t> </a:t>
            </a:r>
            <a:r>
              <a:rPr lang="fi-FI" sz="2800" b="1" dirty="0" err="1">
                <a:solidFill>
                  <a:srgbClr val="6A6E73"/>
                </a:solidFill>
                <a:latin typeface="Georgia"/>
              </a:rPr>
              <a:t>about</a:t>
            </a:r>
            <a:r>
              <a:rPr lang="fi-FI" sz="2800" b="1" dirty="0">
                <a:solidFill>
                  <a:srgbClr val="6A6E73"/>
                </a:solidFill>
                <a:latin typeface="Georgia"/>
              </a:rPr>
              <a:t> me” 2006–2021</a:t>
            </a:r>
          </a:p>
        </p:txBody>
      </p:sp>
      <p:sp>
        <p:nvSpPr>
          <p:cNvPr id="7" name="Tekstiruutu 6">
            <a:extLst>
              <a:ext uri="{FF2B5EF4-FFF2-40B4-BE49-F238E27FC236}">
                <a16:creationId xmlns:a16="http://schemas.microsoft.com/office/drawing/2014/main" id="{CFB44F8D-D786-4C76-8EF9-BF8F3F15CF48}"/>
              </a:ext>
            </a:extLst>
          </p:cNvPr>
          <p:cNvSpPr txBox="1"/>
          <p:nvPr/>
        </p:nvSpPr>
        <p:spPr>
          <a:xfrm>
            <a:off x="10016523" y="2867771"/>
            <a:ext cx="1391479" cy="646331"/>
          </a:xfrm>
          <a:prstGeom prst="rect">
            <a:avLst/>
          </a:prstGeom>
          <a:noFill/>
        </p:spPr>
        <p:txBody>
          <a:bodyPr wrap="square" rtlCol="0">
            <a:spAutoFit/>
          </a:bodyPr>
          <a:lstStyle/>
          <a:p>
            <a:r>
              <a:rPr lang="fi-FI" dirty="0"/>
              <a:t>52,5% of 14 and 15 </a:t>
            </a:r>
            <a:r>
              <a:rPr lang="fi-FI" dirty="0" err="1"/>
              <a:t>yrs</a:t>
            </a:r>
            <a:endParaRPr lang="fi-FI" dirty="0"/>
          </a:p>
        </p:txBody>
      </p:sp>
    </p:spTree>
    <p:custDataLst>
      <p:tags r:id="rId1"/>
    </p:custDataLst>
    <p:extLst>
      <p:ext uri="{BB962C8B-B14F-4D97-AF65-F5344CB8AC3E}">
        <p14:creationId xmlns:p14="http://schemas.microsoft.com/office/powerpoint/2010/main" val="2042077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C3E66D9E-3500-45B2-BF16-727259D381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1B36C-3D8D-4F41-85B1-1094ACA59989}"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a:extLst>
              <a:ext uri="{FF2B5EF4-FFF2-40B4-BE49-F238E27FC236}">
                <a16:creationId xmlns:a16="http://schemas.microsoft.com/office/drawing/2014/main" id="{78251DFF-C8AB-4F6C-8DFF-4224E521461A}"/>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6" name="Dian numeron paikkamerkki 5">
            <a:extLst>
              <a:ext uri="{FF2B5EF4-FFF2-40B4-BE49-F238E27FC236}">
                <a16:creationId xmlns:a16="http://schemas.microsoft.com/office/drawing/2014/main" id="{88F1F283-A4B8-4DA7-AAAC-DF433028D3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grpSp>
        <p:nvGrpSpPr>
          <p:cNvPr id="13" name="Ryhmä 12">
            <a:extLst>
              <a:ext uri="{FF2B5EF4-FFF2-40B4-BE49-F238E27FC236}">
                <a16:creationId xmlns:a16="http://schemas.microsoft.com/office/drawing/2014/main" id="{207B695B-26DD-40A9-B87E-C7BEE59FE17F}"/>
              </a:ext>
            </a:extLst>
          </p:cNvPr>
          <p:cNvGrpSpPr/>
          <p:nvPr/>
        </p:nvGrpSpPr>
        <p:grpSpPr>
          <a:xfrm>
            <a:off x="2027981" y="4315291"/>
            <a:ext cx="8377483" cy="2264963"/>
            <a:chOff x="3184" y="3036260"/>
            <a:chExt cx="8377483" cy="2264963"/>
          </a:xfrm>
        </p:grpSpPr>
        <p:sp>
          <p:nvSpPr>
            <p:cNvPr id="14" name="Puolisuunnikas 13">
              <a:extLst>
                <a:ext uri="{FF2B5EF4-FFF2-40B4-BE49-F238E27FC236}">
                  <a16:creationId xmlns:a16="http://schemas.microsoft.com/office/drawing/2014/main" id="{E49E44E8-C278-42BA-9D20-8438FA853964}"/>
                </a:ext>
              </a:extLst>
            </p:cNvPr>
            <p:cNvSpPr/>
            <p:nvPr/>
          </p:nvSpPr>
          <p:spPr>
            <a:xfrm>
              <a:off x="3184" y="3036260"/>
              <a:ext cx="8377483" cy="2177768"/>
            </a:xfrm>
            <a:prstGeom prst="trapezoid">
              <a:avLst>
                <a:gd name="adj" fmla="val 79602"/>
              </a:avLst>
            </a:prstGeom>
            <a:solidFill>
              <a:srgbClr val="6A6E73"/>
            </a:solidFill>
          </p:spPr>
          <p:style>
            <a:lnRef idx="2">
              <a:schemeClr val="lt1">
                <a:hueOff val="0"/>
                <a:satOff val="0"/>
                <a:lumOff val="0"/>
                <a:alphaOff val="0"/>
              </a:schemeClr>
            </a:lnRef>
            <a:fillRef idx="1">
              <a:scrgbClr r="0" g="0" b="0"/>
            </a:fillRef>
            <a:effectRef idx="0">
              <a:schemeClr val="accent4">
                <a:hueOff val="-9244759"/>
                <a:satOff val="95454"/>
                <a:lumOff val="13726"/>
                <a:alphaOff val="0"/>
              </a:schemeClr>
            </a:effectRef>
            <a:fontRef idx="minor">
              <a:schemeClr val="lt1"/>
            </a:fontRef>
          </p:style>
        </p:sp>
        <p:sp>
          <p:nvSpPr>
            <p:cNvPr id="15" name="Puolisuunnikas 4">
              <a:extLst>
                <a:ext uri="{FF2B5EF4-FFF2-40B4-BE49-F238E27FC236}">
                  <a16:creationId xmlns:a16="http://schemas.microsoft.com/office/drawing/2014/main" id="{89E20781-D151-49E4-87C2-74DC0678961A}"/>
                </a:ext>
              </a:extLst>
            </p:cNvPr>
            <p:cNvSpPr txBox="1"/>
            <p:nvPr/>
          </p:nvSpPr>
          <p:spPr>
            <a:xfrm>
              <a:off x="1318415" y="3123455"/>
              <a:ext cx="5877904" cy="2177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800" b="1" i="0" u="none" strike="noStrike" kern="1200" cap="none" spc="0" normalizeH="0" baseline="0" noProof="0" dirty="0" err="1">
                  <a:ln>
                    <a:noFill/>
                  </a:ln>
                  <a:solidFill>
                    <a:prstClr val="white"/>
                  </a:solidFill>
                  <a:effectLst/>
                  <a:uLnTx/>
                  <a:uFillTx/>
                  <a:latin typeface="Calibri"/>
                  <a:ea typeface="+mn-ea"/>
                  <a:cs typeface="+mn-cs"/>
                </a:rPr>
                <a:t>Promotion</a:t>
              </a:r>
              <a:r>
                <a:rPr kumimoji="0" lang="fi-FI" sz="2800" b="1" i="0" u="none" strike="noStrike" kern="1200" cap="none" spc="0" normalizeH="0" baseline="0" noProof="0" dirty="0">
                  <a:ln>
                    <a:noFill/>
                  </a:ln>
                  <a:solidFill>
                    <a:prstClr val="white"/>
                  </a:solidFill>
                  <a:effectLst/>
                  <a:uLnTx/>
                  <a:uFillTx/>
                  <a:latin typeface="Calibri"/>
                  <a:ea typeface="+mn-ea"/>
                  <a:cs typeface="+mn-cs"/>
                </a:rPr>
                <a:t>; </a:t>
              </a:r>
            </a:p>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education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Schools, Youth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work</a:t>
              </a:r>
              <a:r>
                <a:rPr kumimoji="0" lang="fi-FI" sz="2400" b="0" i="0" u="none" strike="noStrike" kern="1200" cap="none" spc="0" normalizeH="0" baseline="0" noProof="0" dirty="0">
                  <a:ln>
                    <a:noFill/>
                  </a:ln>
                  <a:solidFill>
                    <a:prstClr val="white"/>
                  </a:solidFill>
                  <a:effectLst/>
                  <a:uLnTx/>
                  <a:uFillTx/>
                  <a:latin typeface="Calibri"/>
                  <a:ea typeface="+mn-ea"/>
                  <a:cs typeface="+mn-cs"/>
                </a:rPr>
                <a:t>, Libraries,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Communal</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places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Swimming</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halls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Hobbies</a:t>
              </a:r>
              <a:r>
                <a:rPr kumimoji="0" lang="fi-FI" sz="2400" b="0" i="0" u="none" strike="noStrike" kern="1200" cap="none" spc="0" normalizeH="0" baseline="0" noProof="0" dirty="0">
                  <a:ln>
                    <a:noFill/>
                  </a:ln>
                  <a:solidFill>
                    <a:prstClr val="white"/>
                  </a:solidFill>
                  <a:effectLst/>
                  <a:uLnTx/>
                  <a:uFillTx/>
                  <a:latin typeface="Calibri"/>
                  <a:ea typeface="+mn-ea"/>
                  <a:cs typeface="+mn-cs"/>
                </a:rPr>
                <a:t>, Sports,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Rehabilitation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Day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etc.</a:t>
              </a:r>
            </a:p>
          </p:txBody>
        </p:sp>
      </p:grpSp>
      <p:grpSp>
        <p:nvGrpSpPr>
          <p:cNvPr id="16" name="Ryhmä 15">
            <a:extLst>
              <a:ext uri="{FF2B5EF4-FFF2-40B4-BE49-F238E27FC236}">
                <a16:creationId xmlns:a16="http://schemas.microsoft.com/office/drawing/2014/main" id="{24019752-F285-4868-89C0-717068626FE3}"/>
              </a:ext>
            </a:extLst>
          </p:cNvPr>
          <p:cNvGrpSpPr/>
          <p:nvPr/>
        </p:nvGrpSpPr>
        <p:grpSpPr>
          <a:xfrm>
            <a:off x="3777064" y="2742211"/>
            <a:ext cx="4850148" cy="1547915"/>
            <a:chOff x="2301743" y="1526757"/>
            <a:chExt cx="4850148" cy="1547916"/>
          </a:xfrm>
        </p:grpSpPr>
        <p:sp>
          <p:nvSpPr>
            <p:cNvPr id="17" name="Puolisuunnikas 16">
              <a:extLst>
                <a:ext uri="{FF2B5EF4-FFF2-40B4-BE49-F238E27FC236}">
                  <a16:creationId xmlns:a16="http://schemas.microsoft.com/office/drawing/2014/main" id="{24CB8995-6385-4AC3-8039-D57C957DC19E}"/>
                </a:ext>
              </a:extLst>
            </p:cNvPr>
            <p:cNvSpPr/>
            <p:nvPr/>
          </p:nvSpPr>
          <p:spPr>
            <a:xfrm>
              <a:off x="2301743" y="1526757"/>
              <a:ext cx="4850148" cy="1547915"/>
            </a:xfrm>
            <a:prstGeom prst="trapezoid">
              <a:avLst>
                <a:gd name="adj" fmla="val 79602"/>
              </a:avLst>
            </a:prstGeom>
            <a:solidFill>
              <a:srgbClr val="00B050"/>
            </a:solidFill>
          </p:spPr>
          <p:style>
            <a:lnRef idx="2">
              <a:schemeClr val="lt1">
                <a:hueOff val="0"/>
                <a:satOff val="0"/>
                <a:lumOff val="0"/>
                <a:alphaOff val="0"/>
              </a:schemeClr>
            </a:lnRef>
            <a:fillRef idx="1">
              <a:scrgbClr r="0" g="0" b="0"/>
            </a:fillRef>
            <a:effectRef idx="0">
              <a:schemeClr val="accent4">
                <a:hueOff val="-4622379"/>
                <a:satOff val="47727"/>
                <a:lumOff val="6863"/>
                <a:alphaOff val="0"/>
              </a:schemeClr>
            </a:effectRef>
            <a:fontRef idx="minor">
              <a:schemeClr val="lt1"/>
            </a:fontRef>
          </p:style>
        </p:sp>
        <p:sp>
          <p:nvSpPr>
            <p:cNvPr id="18" name="Puolisuunnikas 4">
              <a:extLst>
                <a:ext uri="{FF2B5EF4-FFF2-40B4-BE49-F238E27FC236}">
                  <a16:creationId xmlns:a16="http://schemas.microsoft.com/office/drawing/2014/main" id="{91B38DFB-EF11-4B8D-B170-281D94A42EC2}"/>
                </a:ext>
              </a:extLst>
            </p:cNvPr>
            <p:cNvSpPr txBox="1"/>
            <p:nvPr/>
          </p:nvSpPr>
          <p:spPr>
            <a:xfrm>
              <a:off x="3150519" y="1526758"/>
              <a:ext cx="3152596" cy="15479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800" b="1" i="0" u="none" strike="noStrike" kern="1200" cap="none" spc="0" normalizeH="0" baseline="0" noProof="0" dirty="0">
                  <a:ln>
                    <a:noFill/>
                  </a:ln>
                  <a:solidFill>
                    <a:prstClr val="white"/>
                  </a:solidFill>
                  <a:effectLst/>
                  <a:uLnTx/>
                  <a:uFillTx/>
                  <a:latin typeface="Calibri"/>
                  <a:ea typeface="+mn-ea"/>
                  <a:cs typeface="+mn-cs"/>
                </a:rPr>
                <a:t>Prevention</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6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recognition</a:t>
              </a:r>
              <a:r>
                <a:rPr kumimoji="0" lang="fi-FI" sz="1600" b="0" i="0" u="none" strike="noStrike" kern="1200" cap="none" spc="0" normalizeH="0" baseline="0" noProof="0" dirty="0">
                  <a:ln>
                    <a:noFill/>
                  </a:ln>
                  <a:solidFill>
                    <a:prstClr val="white"/>
                  </a:solidFill>
                  <a:effectLst/>
                  <a:uLnTx/>
                  <a:uFillTx/>
                  <a:latin typeface="Calibri"/>
                  <a:ea typeface="+mn-ea"/>
                  <a:cs typeface="+mn-cs"/>
                </a:rPr>
                <a:t> of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the</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600" b="0" i="0" u="none" strike="noStrike" kern="1200" cap="none" spc="0" normalizeH="0" baseline="0" noProof="0" dirty="0">
                  <a:ln>
                    <a:noFill/>
                  </a:ln>
                  <a:solidFill>
                    <a:prstClr val="white"/>
                  </a:solidFill>
                  <a:effectLst/>
                  <a:uLnTx/>
                  <a:uFillTx/>
                  <a:latin typeface="Calibri"/>
                  <a:ea typeface="+mn-ea"/>
                  <a:cs typeface="+mn-cs"/>
                </a:rPr>
                <a:t>, Help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crisis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should</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be</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raedily</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available</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if</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600" b="0" i="0" u="none" strike="noStrike" kern="1200" cap="none" spc="0" normalizeH="0" baseline="0" noProof="0" dirty="0">
                  <a:ln>
                    <a:noFill/>
                  </a:ln>
                  <a:solidFill>
                    <a:prstClr val="white"/>
                  </a:solidFill>
                  <a:effectLst/>
                  <a:uLnTx/>
                  <a:uFillTx/>
                  <a:latin typeface="Calibri"/>
                  <a:ea typeface="+mn-ea"/>
                  <a:cs typeface="+mn-cs"/>
                </a:rPr>
                <a:t> </a:t>
              </a:r>
              <a:r>
                <a:rPr kumimoji="0" lang="fi-FI" sz="1600" b="0" i="0" u="none" strike="noStrike" kern="1200" cap="none" spc="0" normalizeH="0" baseline="0" noProof="0" dirty="0" err="1">
                  <a:ln>
                    <a:noFill/>
                  </a:ln>
                  <a:solidFill>
                    <a:prstClr val="white"/>
                  </a:solidFill>
                  <a:effectLst/>
                  <a:uLnTx/>
                  <a:uFillTx/>
                  <a:latin typeface="Calibri"/>
                  <a:ea typeface="+mn-ea"/>
                  <a:cs typeface="+mn-cs"/>
                </a:rPr>
                <a:t>occur</a:t>
              </a:r>
              <a:endParaRPr kumimoji="0" lang="fi-FI" sz="16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19" name="Ryhmä 18">
            <a:extLst>
              <a:ext uri="{FF2B5EF4-FFF2-40B4-BE49-F238E27FC236}">
                <a16:creationId xmlns:a16="http://schemas.microsoft.com/office/drawing/2014/main" id="{EE7AC0BF-53E0-4709-B1DD-92508FB06742}"/>
              </a:ext>
            </a:extLst>
          </p:cNvPr>
          <p:cNvGrpSpPr/>
          <p:nvPr/>
        </p:nvGrpSpPr>
        <p:grpSpPr>
          <a:xfrm>
            <a:off x="5003881" y="1315284"/>
            <a:ext cx="2396514" cy="1448476"/>
            <a:chOff x="4422435" y="0"/>
            <a:chExt cx="2396514" cy="1448476"/>
          </a:xfrm>
        </p:grpSpPr>
        <p:sp>
          <p:nvSpPr>
            <p:cNvPr id="20" name="Puolisuunnikas 19">
              <a:extLst>
                <a:ext uri="{FF2B5EF4-FFF2-40B4-BE49-F238E27FC236}">
                  <a16:creationId xmlns:a16="http://schemas.microsoft.com/office/drawing/2014/main" id="{4204385A-7F31-4B8B-BB49-3895CD2A2D12}"/>
                </a:ext>
              </a:extLst>
            </p:cNvPr>
            <p:cNvSpPr/>
            <p:nvPr/>
          </p:nvSpPr>
          <p:spPr>
            <a:xfrm>
              <a:off x="4422435" y="0"/>
              <a:ext cx="2396514" cy="1448476"/>
            </a:xfrm>
            <a:prstGeom prst="trapezoid">
              <a:avLst>
                <a:gd name="adj" fmla="val 79602"/>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1" name="Puolisuunnikas 4">
              <a:extLst>
                <a:ext uri="{FF2B5EF4-FFF2-40B4-BE49-F238E27FC236}">
                  <a16:creationId xmlns:a16="http://schemas.microsoft.com/office/drawing/2014/main" id="{2977006E-00DB-47C5-9F7B-C8387251BD18}"/>
                </a:ext>
              </a:extLst>
            </p:cNvPr>
            <p:cNvSpPr txBox="1"/>
            <p:nvPr/>
          </p:nvSpPr>
          <p:spPr>
            <a:xfrm>
              <a:off x="4422435" y="0"/>
              <a:ext cx="2396514" cy="1448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err="1">
                  <a:ln>
                    <a:noFill/>
                  </a:ln>
                  <a:solidFill>
                    <a:srgbClr val="696E72"/>
                  </a:solidFill>
                  <a:effectLst/>
                  <a:uLnTx/>
                  <a:uFillTx/>
                  <a:latin typeface="Calibri"/>
                  <a:ea typeface="+mn-ea"/>
                  <a:cs typeface="+mn-cs"/>
                </a:rPr>
                <a:t>Psychiatric</a:t>
              </a:r>
              <a:endParaRPr kumimoji="0" lang="fi-FI" sz="1600" b="1" i="0" u="none" strike="noStrike" kern="1200" cap="none" spc="0" normalizeH="0" baseline="0" noProof="0" dirty="0">
                <a:ln>
                  <a:noFill/>
                </a:ln>
                <a:solidFill>
                  <a:srgbClr val="696E72"/>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a:ln>
                    <a:noFill/>
                  </a:ln>
                  <a:solidFill>
                    <a:srgbClr val="696E72"/>
                  </a:solidFill>
                  <a:effectLst/>
                  <a:uLnTx/>
                  <a:uFillTx/>
                  <a:latin typeface="Calibri"/>
                  <a:ea typeface="+mn-ea"/>
                  <a:cs typeface="+mn-cs"/>
                </a:rPr>
                <a:t>Services </a:t>
              </a:r>
            </a:p>
          </p:txBody>
        </p:sp>
      </p:grpSp>
      <p:sp>
        <p:nvSpPr>
          <p:cNvPr id="2" name="Tekstiruutu 1">
            <a:extLst>
              <a:ext uri="{FF2B5EF4-FFF2-40B4-BE49-F238E27FC236}">
                <a16:creationId xmlns:a16="http://schemas.microsoft.com/office/drawing/2014/main" id="{09C48BDB-A12D-4A36-9C11-767F83A219F3}"/>
              </a:ext>
            </a:extLst>
          </p:cNvPr>
          <p:cNvSpPr txBox="1"/>
          <p:nvPr/>
        </p:nvSpPr>
        <p:spPr>
          <a:xfrm>
            <a:off x="324160" y="4527012"/>
            <a:ext cx="263091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Everyone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can</a:t>
            </a:r>
            <a:r>
              <a:rPr kumimoji="0" lang="fi-FI" sz="1800" b="0" i="0" u="none" strike="noStrike" kern="1200" cap="none" spc="0" normalizeH="0" baseline="0" noProof="0" dirty="0">
                <a:ln>
                  <a:noFill/>
                </a:ln>
                <a:solidFill>
                  <a:prstClr val="black"/>
                </a:solidFill>
                <a:effectLst/>
                <a:uLnTx/>
                <a:uFillTx/>
                <a:latin typeface="Calibri"/>
                <a:ea typeface="+mn-ea"/>
                <a:cs typeface="+mn-cs"/>
              </a:rPr>
              <a:t> and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should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do</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this</a:t>
            </a:r>
            <a:r>
              <a:rPr kumimoji="0" lang="fi-FI"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stronger</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base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need</a:t>
            </a:r>
            <a:r>
              <a:rPr kumimoji="0" lang="fi-FI" sz="1800" b="0" i="0" u="none" strike="noStrike" kern="1200" cap="none" spc="0" normalizeH="0" baseline="0" noProof="0" dirty="0">
                <a:ln>
                  <a:noFill/>
                </a:ln>
                <a:solidFill>
                  <a:prstClr val="black"/>
                </a:solidFill>
                <a:effectLst/>
                <a:uLnTx/>
                <a:uFillTx/>
                <a:latin typeface="Calibri"/>
                <a:ea typeface="+mn-ea"/>
                <a:cs typeface="+mn-cs"/>
              </a:rPr>
              <a:t> for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corrective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kstiruutu 2">
            <a:extLst>
              <a:ext uri="{FF2B5EF4-FFF2-40B4-BE49-F238E27FC236}">
                <a16:creationId xmlns:a16="http://schemas.microsoft.com/office/drawing/2014/main" id="{82C48F6B-98AF-46C5-8CB0-C77DE1DA3869}"/>
              </a:ext>
            </a:extLst>
          </p:cNvPr>
          <p:cNvSpPr txBox="1"/>
          <p:nvPr/>
        </p:nvSpPr>
        <p:spPr>
          <a:xfrm>
            <a:off x="8418192" y="2561480"/>
            <a:ext cx="349962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guarantee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law</a:t>
            </a:r>
            <a:r>
              <a:rPr kumimoji="0" lang="fi-FI" sz="1800" b="0" i="0" u="none" strike="noStrike" kern="1200" cap="none" spc="0" normalizeH="0" baseline="0" noProof="0" dirty="0">
                <a:ln>
                  <a:noFill/>
                </a:ln>
                <a:solidFill>
                  <a:prstClr val="black"/>
                </a:solidFill>
                <a:effectLst/>
                <a:uLnTx/>
                <a:uFillTx/>
                <a:latin typeface="Calibri"/>
                <a:ea typeface="+mn-ea"/>
                <a:cs typeface="+mn-cs"/>
              </a:rPr>
              <a:t> is in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process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Low</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threshold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Easy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access</a:t>
            </a:r>
            <a:r>
              <a:rPr kumimoji="0" lang="fi-FI" sz="1800" b="0" i="0" u="none" strike="noStrike" kern="1200" cap="none" spc="0" normalizeH="0" baseline="0" noProof="0" dirty="0">
                <a:ln>
                  <a:noFill/>
                </a:ln>
                <a:solidFill>
                  <a:prstClr val="black"/>
                </a:solidFill>
                <a:effectLst/>
                <a:uLnTx/>
                <a:uFillTx/>
                <a:latin typeface="Calibri"/>
                <a:ea typeface="+mn-ea"/>
                <a:cs typeface="+mn-cs"/>
              </a:rPr>
              <a:t> to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Walk</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-In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Psychology</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Services in Helsinki Health Care for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ages</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13  </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kstiruutu 6">
            <a:extLst>
              <a:ext uri="{FF2B5EF4-FFF2-40B4-BE49-F238E27FC236}">
                <a16:creationId xmlns:a16="http://schemas.microsoft.com/office/drawing/2014/main" id="{E3B3D81E-F01E-463D-AD05-A2D833E62B90}"/>
              </a:ext>
            </a:extLst>
          </p:cNvPr>
          <p:cNvSpPr txBox="1"/>
          <p:nvPr/>
        </p:nvSpPr>
        <p:spPr>
          <a:xfrm>
            <a:off x="1914925" y="142314"/>
            <a:ext cx="941832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err="1">
                <a:ln>
                  <a:noFill/>
                </a:ln>
                <a:solidFill>
                  <a:srgbClr val="6A6E73"/>
                </a:solidFill>
                <a:effectLst/>
                <a:uLnTx/>
                <a:uFillTx/>
                <a:latin typeface="Georgia"/>
                <a:ea typeface="+mn-ea"/>
                <a:cs typeface="+mn-cs"/>
              </a:rPr>
              <a:t>The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importance</a:t>
            </a:r>
            <a:r>
              <a:rPr kumimoji="0" lang="fi-FI" sz="3200" b="1" i="0" u="none" strike="noStrike" kern="1200" cap="none" spc="0" normalizeH="0" baseline="0" noProof="0" dirty="0">
                <a:ln>
                  <a:noFill/>
                </a:ln>
                <a:solidFill>
                  <a:srgbClr val="6A6E73"/>
                </a:solidFill>
                <a:effectLst/>
                <a:uLnTx/>
                <a:uFillTx/>
                <a:latin typeface="Georgia"/>
                <a:ea typeface="+mn-ea"/>
                <a:cs typeface="+mn-cs"/>
              </a:rPr>
              <a:t> of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every</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day</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sng" strike="noStrike" kern="1200" cap="none" spc="0" normalizeH="0" baseline="0" noProof="0" dirty="0" err="1">
                <a:ln>
                  <a:noFill/>
                </a:ln>
                <a:solidFill>
                  <a:srgbClr val="6A6E73"/>
                </a:solidFill>
                <a:effectLst/>
                <a:uLnTx/>
                <a:uFillTx/>
                <a:latin typeface="Georgia"/>
                <a:ea typeface="+mn-ea"/>
                <a:cs typeface="+mn-cs"/>
              </a:rPr>
              <a:t>basic</a:t>
            </a:r>
            <a:r>
              <a:rPr kumimoji="0" lang="fi-FI" sz="3200" b="1" i="0" u="sng" strike="noStrike" kern="1200" cap="none" spc="0" normalizeH="0" baseline="0" noProof="0" dirty="0">
                <a:ln>
                  <a:noFill/>
                </a:ln>
                <a:solidFill>
                  <a:srgbClr val="6A6E73"/>
                </a:solidFill>
                <a:effectLst/>
                <a:uLnTx/>
                <a:uFillTx/>
                <a:latin typeface="Georgia"/>
                <a:ea typeface="+mn-ea"/>
                <a:cs typeface="+mn-cs"/>
              </a:rPr>
              <a:t> </a:t>
            </a:r>
            <a:r>
              <a:rPr kumimoji="0" lang="fi-FI" sz="3200" b="1" i="0" u="sng" strike="noStrike" kern="1200" cap="none" spc="0" normalizeH="0" baseline="0" noProof="0" dirty="0" err="1">
                <a:ln>
                  <a:noFill/>
                </a:ln>
                <a:solidFill>
                  <a:srgbClr val="6A6E73"/>
                </a:solidFill>
                <a:effectLst/>
                <a:uLnTx/>
                <a:uFillTx/>
                <a:latin typeface="Georgia"/>
                <a:ea typeface="+mn-ea"/>
                <a:cs typeface="+mn-cs"/>
              </a:rPr>
              <a:t>level</a:t>
            </a:r>
            <a:r>
              <a:rPr kumimoji="0" lang="fi-FI" sz="3200" b="1" i="0" u="sng"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became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visible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during</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pandemic</a:t>
            </a:r>
            <a:endParaRPr kumimoji="0" lang="fi-FI" sz="3200" b="1" i="0" u="none" strike="noStrike" kern="1200" cap="none" spc="0" normalizeH="0" baseline="0" noProof="0" dirty="0">
              <a:ln>
                <a:noFill/>
              </a:ln>
              <a:solidFill>
                <a:srgbClr val="6A6E73"/>
              </a:solidFill>
              <a:effectLst/>
              <a:uLnTx/>
              <a:uFillTx/>
              <a:latin typeface="Georgia"/>
              <a:ea typeface="+mn-ea"/>
              <a:cs typeface="+mn-cs"/>
            </a:endParaRPr>
          </a:p>
        </p:txBody>
      </p:sp>
      <p:pic>
        <p:nvPicPr>
          <p:cNvPr id="1028" name="Picture 4" descr="School Closed to Staff and Learners Today – Rowner Junior School">
            <a:extLst>
              <a:ext uri="{FF2B5EF4-FFF2-40B4-BE49-F238E27FC236}">
                <a16:creationId xmlns:a16="http://schemas.microsoft.com/office/drawing/2014/main" id="{D034B4F0-A5F8-498D-9AEA-EF8C0DFE20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5048" y="4209297"/>
            <a:ext cx="6022740" cy="256414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93420632"/>
      </p:ext>
    </p:extLst>
  </p:cSld>
  <p:clrMapOvr>
    <a:masterClrMapping/>
  </p:clrMapOvr>
  <mc:AlternateContent xmlns:mc="http://schemas.openxmlformats.org/markup-compatibility/2006" xmlns:p14="http://schemas.microsoft.com/office/powerpoint/2010/main">
    <mc:Choice Requires="p14">
      <p:transition spd="slow" p14:dur="2000" advTm="21273"/>
    </mc:Choice>
    <mc:Fallback xmlns="">
      <p:transition spd="slow" advTm="212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BDB6D64D-0020-45CF-A00C-66F558951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05" y="532682"/>
            <a:ext cx="10783349" cy="6161913"/>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1454999" y="394182"/>
            <a:ext cx="9842359" cy="461665"/>
          </a:xfrm>
          <a:prstGeom prst="rect">
            <a:avLst/>
          </a:prstGeom>
          <a:noFill/>
        </p:spPr>
        <p:txBody>
          <a:bodyPr wrap="square" rtlCol="0">
            <a:spAutoFit/>
          </a:bodyPr>
          <a:lstStyle/>
          <a:p>
            <a:pPr>
              <a:defRPr/>
            </a:pPr>
            <a:r>
              <a:rPr lang="fi-FI" sz="2400" b="1" dirty="0">
                <a:solidFill>
                  <a:srgbClr val="6A6E73"/>
                </a:solidFill>
                <a:latin typeface="Georgia"/>
              </a:rPr>
              <a:t>I </a:t>
            </a:r>
            <a:r>
              <a:rPr lang="fi-FI" sz="2400" b="1" dirty="0" err="1">
                <a:solidFill>
                  <a:srgbClr val="6A6E73"/>
                </a:solidFill>
                <a:latin typeface="Georgia"/>
              </a:rPr>
              <a:t>feel</a:t>
            </a:r>
            <a:r>
              <a:rPr lang="fi-FI" sz="2400" b="1" dirty="0">
                <a:solidFill>
                  <a:srgbClr val="6A6E73"/>
                </a:solidFill>
                <a:latin typeface="Georgia"/>
              </a:rPr>
              <a:t> </a:t>
            </a:r>
            <a:r>
              <a:rPr lang="fi-FI" sz="2400" b="1" dirty="0" err="1">
                <a:solidFill>
                  <a:srgbClr val="6A6E73"/>
                </a:solidFill>
                <a:latin typeface="Georgia"/>
              </a:rPr>
              <a:t>that</a:t>
            </a:r>
            <a:r>
              <a:rPr lang="fi-FI" sz="2400" b="1" dirty="0">
                <a:solidFill>
                  <a:srgbClr val="6A6E73"/>
                </a:solidFill>
                <a:latin typeface="Georgia"/>
              </a:rPr>
              <a:t> </a:t>
            </a:r>
            <a:r>
              <a:rPr lang="fi-FI" sz="2400" b="1" dirty="0" err="1">
                <a:solidFill>
                  <a:srgbClr val="6A6E73"/>
                </a:solidFill>
                <a:latin typeface="Georgia"/>
              </a:rPr>
              <a:t>teachers</a:t>
            </a:r>
            <a:r>
              <a:rPr lang="fi-FI" sz="2400" b="1" dirty="0">
                <a:solidFill>
                  <a:srgbClr val="6A6E73"/>
                </a:solidFill>
                <a:latin typeface="Georgia"/>
              </a:rPr>
              <a:t> </a:t>
            </a:r>
            <a:r>
              <a:rPr lang="fi-FI" sz="2400" b="1" dirty="0" err="1">
                <a:solidFill>
                  <a:srgbClr val="6A6E73"/>
                </a:solidFill>
                <a:latin typeface="Georgia"/>
              </a:rPr>
              <a:t>do</a:t>
            </a:r>
            <a:r>
              <a:rPr lang="fi-FI" sz="2400" b="1" dirty="0">
                <a:solidFill>
                  <a:srgbClr val="6A6E73"/>
                </a:solidFill>
                <a:latin typeface="Georgia"/>
              </a:rPr>
              <a:t> </a:t>
            </a:r>
            <a:r>
              <a:rPr lang="fi-FI" sz="2400" b="1" u="sng" dirty="0">
                <a:solidFill>
                  <a:srgbClr val="6A6E73"/>
                </a:solidFill>
                <a:latin typeface="Georgia"/>
              </a:rPr>
              <a:t>NOT</a:t>
            </a:r>
            <a:r>
              <a:rPr lang="fi-FI" sz="2400" b="1" dirty="0">
                <a:solidFill>
                  <a:srgbClr val="6A6E73"/>
                </a:solidFill>
                <a:latin typeface="Georgia"/>
              </a:rPr>
              <a:t> </a:t>
            </a:r>
            <a:r>
              <a:rPr lang="fi-FI" sz="2400" b="1" dirty="0" err="1">
                <a:solidFill>
                  <a:srgbClr val="6A6E73"/>
                </a:solidFill>
                <a:latin typeface="Georgia"/>
              </a:rPr>
              <a:t>care</a:t>
            </a:r>
            <a:r>
              <a:rPr lang="fi-FI" sz="2400" b="1" dirty="0">
                <a:solidFill>
                  <a:srgbClr val="6A6E73"/>
                </a:solidFill>
                <a:latin typeface="Georgia"/>
              </a:rPr>
              <a:t> </a:t>
            </a:r>
            <a:r>
              <a:rPr lang="fi-FI" sz="2400" b="1" dirty="0" err="1">
                <a:solidFill>
                  <a:srgbClr val="6A6E73"/>
                </a:solidFill>
                <a:latin typeface="Georgia"/>
              </a:rPr>
              <a:t>about</a:t>
            </a:r>
            <a:r>
              <a:rPr lang="fi-FI" sz="2400" b="1" dirty="0">
                <a:solidFill>
                  <a:srgbClr val="6A6E73"/>
                </a:solidFill>
                <a:latin typeface="Georgia"/>
              </a:rPr>
              <a:t> </a:t>
            </a:r>
            <a:r>
              <a:rPr lang="fi-FI" sz="2400" b="1" dirty="0" err="1">
                <a:solidFill>
                  <a:srgbClr val="6A6E73"/>
                </a:solidFill>
                <a:latin typeface="Georgia"/>
              </a:rPr>
              <a:t>how</a:t>
            </a:r>
            <a:r>
              <a:rPr lang="fi-FI" sz="2400" b="1" dirty="0">
                <a:solidFill>
                  <a:srgbClr val="6A6E73"/>
                </a:solidFill>
                <a:latin typeface="Georgia"/>
              </a:rPr>
              <a:t> I </a:t>
            </a:r>
            <a:r>
              <a:rPr lang="fi-FI" sz="2400" b="1" dirty="0" err="1">
                <a:solidFill>
                  <a:srgbClr val="6A6E73"/>
                </a:solidFill>
                <a:latin typeface="Georgia"/>
              </a:rPr>
              <a:t>feel</a:t>
            </a:r>
            <a:r>
              <a:rPr lang="fi-FI" sz="2400" b="1" dirty="0">
                <a:solidFill>
                  <a:srgbClr val="6A6E73"/>
                </a:solidFill>
                <a:latin typeface="Georgia"/>
              </a:rPr>
              <a:t> 2006–2021</a:t>
            </a:r>
          </a:p>
        </p:txBody>
      </p:sp>
      <p:sp>
        <p:nvSpPr>
          <p:cNvPr id="4" name="Tekstiruutu 3">
            <a:extLst>
              <a:ext uri="{FF2B5EF4-FFF2-40B4-BE49-F238E27FC236}">
                <a16:creationId xmlns:a16="http://schemas.microsoft.com/office/drawing/2014/main" id="{E5041DA3-000A-4843-90A9-828402561F2F}"/>
              </a:ext>
            </a:extLst>
          </p:cNvPr>
          <p:cNvSpPr txBox="1"/>
          <p:nvPr/>
        </p:nvSpPr>
        <p:spPr>
          <a:xfrm>
            <a:off x="5730852" y="5991991"/>
            <a:ext cx="2428875" cy="307777"/>
          </a:xfrm>
          <a:prstGeom prst="rect">
            <a:avLst/>
          </a:prstGeom>
          <a:solidFill>
            <a:schemeClr val="bg1"/>
          </a:solidFill>
        </p:spPr>
        <p:txBody>
          <a:bodyPr wrap="square" rtlCol="0">
            <a:spAutoFit/>
          </a:bodyPr>
          <a:lstStyle/>
          <a:p>
            <a:r>
              <a:rPr lang="fi-FI" sz="1400" dirty="0" err="1"/>
              <a:t>Vocational</a:t>
            </a:r>
            <a:r>
              <a:rPr lang="fi-FI" sz="1400" dirty="0"/>
              <a:t> </a:t>
            </a:r>
            <a:r>
              <a:rPr lang="fi-FI" sz="1400" dirty="0" err="1"/>
              <a:t>school</a:t>
            </a:r>
            <a:endParaRPr lang="fi-FI" sz="1400" dirty="0"/>
          </a:p>
        </p:txBody>
      </p:sp>
      <p:sp>
        <p:nvSpPr>
          <p:cNvPr id="5" name="Tekstiruutu 4">
            <a:extLst>
              <a:ext uri="{FF2B5EF4-FFF2-40B4-BE49-F238E27FC236}">
                <a16:creationId xmlns:a16="http://schemas.microsoft.com/office/drawing/2014/main" id="{19383D45-4803-4169-8971-72E81E4F5F9D}"/>
              </a:ext>
            </a:extLst>
          </p:cNvPr>
          <p:cNvSpPr txBox="1"/>
          <p:nvPr/>
        </p:nvSpPr>
        <p:spPr>
          <a:xfrm>
            <a:off x="3821167" y="5991991"/>
            <a:ext cx="1519237" cy="307777"/>
          </a:xfrm>
          <a:prstGeom prst="rect">
            <a:avLst/>
          </a:prstGeom>
          <a:solidFill>
            <a:schemeClr val="bg1"/>
          </a:solidFill>
        </p:spPr>
        <p:txBody>
          <a:bodyPr wrap="square" rtlCol="0">
            <a:spAutoFit/>
          </a:bodyPr>
          <a:lstStyle/>
          <a:p>
            <a:r>
              <a:rPr lang="fi-FI" sz="1400" dirty="0"/>
              <a:t>Gymnasium</a:t>
            </a:r>
          </a:p>
        </p:txBody>
      </p:sp>
      <p:sp>
        <p:nvSpPr>
          <p:cNvPr id="6" name="Tekstiruutu 5">
            <a:extLst>
              <a:ext uri="{FF2B5EF4-FFF2-40B4-BE49-F238E27FC236}">
                <a16:creationId xmlns:a16="http://schemas.microsoft.com/office/drawing/2014/main" id="{2A4323B4-D18D-4F18-815D-308F7FBF6D07}"/>
              </a:ext>
            </a:extLst>
          </p:cNvPr>
          <p:cNvSpPr txBox="1"/>
          <p:nvPr/>
        </p:nvSpPr>
        <p:spPr>
          <a:xfrm>
            <a:off x="1537204" y="5955931"/>
            <a:ext cx="1893515" cy="738664"/>
          </a:xfrm>
          <a:prstGeom prst="rect">
            <a:avLst/>
          </a:prstGeom>
          <a:solidFill>
            <a:schemeClr val="bg1"/>
          </a:solidFill>
        </p:spPr>
        <p:txBody>
          <a:bodyPr wrap="square" rtlCol="0">
            <a:spAutoFit/>
          </a:bodyPr>
          <a:lstStyle/>
          <a:p>
            <a:r>
              <a:rPr lang="fi-FI" sz="1400" dirty="0"/>
              <a:t>Basic </a:t>
            </a:r>
            <a:r>
              <a:rPr lang="fi-FI" sz="1400" dirty="0" err="1"/>
              <a:t>education</a:t>
            </a:r>
            <a:r>
              <a:rPr lang="fi-FI" sz="1400" dirty="0"/>
              <a:t>: 14 and 15 </a:t>
            </a:r>
            <a:r>
              <a:rPr lang="fi-FI" sz="1400" dirty="0" err="1"/>
              <a:t>yrs</a:t>
            </a:r>
            <a:r>
              <a:rPr lang="fi-FI" sz="1400" dirty="0"/>
              <a:t> </a:t>
            </a:r>
            <a:r>
              <a:rPr lang="fi-FI" sz="1400" dirty="0" err="1"/>
              <a:t>young</a:t>
            </a:r>
            <a:r>
              <a:rPr lang="fi-FI" sz="1400" dirty="0"/>
              <a:t> </a:t>
            </a:r>
            <a:r>
              <a:rPr lang="fi-FI" sz="1400" dirty="0" err="1"/>
              <a:t>people</a:t>
            </a:r>
            <a:endParaRPr lang="fi-FI" sz="1400" dirty="0"/>
          </a:p>
        </p:txBody>
      </p:sp>
      <p:sp>
        <p:nvSpPr>
          <p:cNvPr id="2" name="Tekstiruutu 1">
            <a:extLst>
              <a:ext uri="{FF2B5EF4-FFF2-40B4-BE49-F238E27FC236}">
                <a16:creationId xmlns:a16="http://schemas.microsoft.com/office/drawing/2014/main" id="{8E65A50C-886C-433E-B8A1-F3EBA52C2027}"/>
              </a:ext>
            </a:extLst>
          </p:cNvPr>
          <p:cNvSpPr txBox="1"/>
          <p:nvPr/>
        </p:nvSpPr>
        <p:spPr>
          <a:xfrm>
            <a:off x="10402957" y="3244306"/>
            <a:ext cx="2014331" cy="369332"/>
          </a:xfrm>
          <a:prstGeom prst="rect">
            <a:avLst/>
          </a:prstGeom>
          <a:noFill/>
        </p:spPr>
        <p:txBody>
          <a:bodyPr wrap="square" rtlCol="0">
            <a:spAutoFit/>
          </a:bodyPr>
          <a:lstStyle/>
          <a:p>
            <a:r>
              <a:rPr lang="fi-FI" dirty="0"/>
              <a:t>35,5 % (14-15 </a:t>
            </a:r>
            <a:r>
              <a:rPr lang="fi-FI" dirty="0" err="1"/>
              <a:t>yrs</a:t>
            </a:r>
            <a:r>
              <a:rPr lang="fi-FI" dirty="0"/>
              <a:t>)</a:t>
            </a:r>
          </a:p>
        </p:txBody>
      </p:sp>
      <p:sp>
        <p:nvSpPr>
          <p:cNvPr id="9" name="Tekstiruutu 8">
            <a:extLst>
              <a:ext uri="{FF2B5EF4-FFF2-40B4-BE49-F238E27FC236}">
                <a16:creationId xmlns:a16="http://schemas.microsoft.com/office/drawing/2014/main" id="{E5C91281-FBDC-4B94-AF7E-768C441E27D7}"/>
              </a:ext>
            </a:extLst>
          </p:cNvPr>
          <p:cNvSpPr txBox="1"/>
          <p:nvPr/>
        </p:nvSpPr>
        <p:spPr>
          <a:xfrm>
            <a:off x="2087218" y="1179013"/>
            <a:ext cx="2014331" cy="369332"/>
          </a:xfrm>
          <a:prstGeom prst="rect">
            <a:avLst/>
          </a:prstGeom>
          <a:noFill/>
        </p:spPr>
        <p:txBody>
          <a:bodyPr wrap="square" rtlCol="0">
            <a:spAutoFit/>
          </a:bodyPr>
          <a:lstStyle/>
          <a:p>
            <a:r>
              <a:rPr lang="fi-FI" dirty="0"/>
              <a:t>65,5 % (14-15 </a:t>
            </a:r>
            <a:r>
              <a:rPr lang="fi-FI" dirty="0" err="1"/>
              <a:t>yrs</a:t>
            </a:r>
            <a:r>
              <a:rPr lang="fi-FI" dirty="0"/>
              <a:t>)</a:t>
            </a:r>
          </a:p>
        </p:txBody>
      </p:sp>
    </p:spTree>
    <p:custDataLst>
      <p:tags r:id="rId1"/>
    </p:custDataLst>
    <p:extLst>
      <p:ext uri="{BB962C8B-B14F-4D97-AF65-F5344CB8AC3E}">
        <p14:creationId xmlns:p14="http://schemas.microsoft.com/office/powerpoint/2010/main" val="33944104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9ACC3D7A-A58A-44C1-9D93-7FA213195D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160" y="576757"/>
            <a:ext cx="10781688" cy="6160965"/>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1289633" y="315147"/>
            <a:ext cx="10168499" cy="954107"/>
          </a:xfrm>
          <a:prstGeom prst="rect">
            <a:avLst/>
          </a:prstGeom>
          <a:noFill/>
        </p:spPr>
        <p:txBody>
          <a:bodyPr wrap="square" rtlCol="0">
            <a:spAutoFit/>
          </a:bodyPr>
          <a:lstStyle/>
          <a:p>
            <a:r>
              <a:rPr lang="fi-FI" sz="2800" b="1" u="sng" dirty="0">
                <a:solidFill>
                  <a:srgbClr val="6A6E73"/>
                </a:solidFill>
                <a:latin typeface="+mj-lt"/>
              </a:rPr>
              <a:t>BOYS</a:t>
            </a:r>
            <a:r>
              <a:rPr lang="fi-FI" sz="2800" b="1" dirty="0">
                <a:solidFill>
                  <a:srgbClr val="6A6E73"/>
                </a:solidFill>
                <a:latin typeface="+mj-lt"/>
              </a:rPr>
              <a:t>: ”I </a:t>
            </a:r>
            <a:r>
              <a:rPr lang="fi-FI" sz="2800" b="1" dirty="0" err="1">
                <a:solidFill>
                  <a:srgbClr val="6A6E73"/>
                </a:solidFill>
                <a:latin typeface="+mj-lt"/>
              </a:rPr>
              <a:t>have</a:t>
            </a:r>
            <a:r>
              <a:rPr lang="fi-FI" sz="2800" b="1" dirty="0">
                <a:solidFill>
                  <a:srgbClr val="6A6E73"/>
                </a:solidFill>
                <a:latin typeface="+mj-lt"/>
              </a:rPr>
              <a:t> </a:t>
            </a:r>
            <a:r>
              <a:rPr lang="fi-FI" sz="2800" b="1" dirty="0" err="1">
                <a:solidFill>
                  <a:srgbClr val="6A6E73"/>
                </a:solidFill>
                <a:latin typeface="+mj-lt"/>
              </a:rPr>
              <a:t>good</a:t>
            </a:r>
            <a:r>
              <a:rPr lang="fi-FI" sz="2800" b="1" dirty="0">
                <a:solidFill>
                  <a:srgbClr val="6A6E73"/>
                </a:solidFill>
                <a:latin typeface="+mj-lt"/>
              </a:rPr>
              <a:t> </a:t>
            </a:r>
            <a:r>
              <a:rPr lang="fi-FI" sz="2800" b="1" dirty="0" err="1">
                <a:solidFill>
                  <a:srgbClr val="6A6E73"/>
                </a:solidFill>
                <a:latin typeface="+mj-lt"/>
              </a:rPr>
              <a:t>communication</a:t>
            </a:r>
            <a:r>
              <a:rPr lang="fi-FI" sz="2800" b="1" dirty="0">
                <a:solidFill>
                  <a:srgbClr val="6A6E73"/>
                </a:solidFill>
                <a:latin typeface="+mj-lt"/>
              </a:rPr>
              <a:t> </a:t>
            </a:r>
            <a:r>
              <a:rPr lang="fi-FI" sz="2800" b="1" dirty="0" err="1">
                <a:solidFill>
                  <a:srgbClr val="6A6E73"/>
                </a:solidFill>
                <a:latin typeface="+mj-lt"/>
              </a:rPr>
              <a:t>with</a:t>
            </a:r>
            <a:r>
              <a:rPr lang="fi-FI" sz="2800" b="1" dirty="0">
                <a:solidFill>
                  <a:srgbClr val="6A6E73"/>
                </a:solidFill>
                <a:latin typeface="+mj-lt"/>
              </a:rPr>
              <a:t> my </a:t>
            </a:r>
            <a:r>
              <a:rPr lang="fi-FI" sz="2800" b="1" dirty="0" err="1">
                <a:solidFill>
                  <a:srgbClr val="6A6E73"/>
                </a:solidFill>
                <a:latin typeface="+mj-lt"/>
              </a:rPr>
              <a:t>parents</a:t>
            </a:r>
            <a:r>
              <a:rPr lang="fi-FI" sz="2800" b="1" dirty="0">
                <a:solidFill>
                  <a:srgbClr val="6A6E73"/>
                </a:solidFill>
                <a:latin typeface="+mj-lt"/>
              </a:rPr>
              <a:t>” 2006–2021</a:t>
            </a:r>
          </a:p>
        </p:txBody>
      </p:sp>
      <p:sp>
        <p:nvSpPr>
          <p:cNvPr id="12" name="Tekstiruutu 11">
            <a:extLst>
              <a:ext uri="{FF2B5EF4-FFF2-40B4-BE49-F238E27FC236}">
                <a16:creationId xmlns:a16="http://schemas.microsoft.com/office/drawing/2014/main" id="{143AE30B-A271-4A79-951A-0F066682A1CB}"/>
              </a:ext>
            </a:extLst>
          </p:cNvPr>
          <p:cNvSpPr txBox="1"/>
          <p:nvPr/>
        </p:nvSpPr>
        <p:spPr>
          <a:xfrm>
            <a:off x="5513410" y="6060612"/>
            <a:ext cx="2428875" cy="307777"/>
          </a:xfrm>
          <a:prstGeom prst="rect">
            <a:avLst/>
          </a:prstGeom>
          <a:solidFill>
            <a:schemeClr val="bg1"/>
          </a:solidFill>
        </p:spPr>
        <p:txBody>
          <a:bodyPr wrap="square" rtlCol="0">
            <a:spAutoFit/>
          </a:bodyPr>
          <a:lstStyle/>
          <a:p>
            <a:r>
              <a:rPr lang="fi-FI" sz="1400" dirty="0" err="1"/>
              <a:t>Vocational</a:t>
            </a:r>
            <a:r>
              <a:rPr lang="fi-FI" sz="1400" dirty="0"/>
              <a:t> </a:t>
            </a:r>
            <a:r>
              <a:rPr lang="fi-FI" sz="1400" dirty="0" err="1"/>
              <a:t>school</a:t>
            </a:r>
            <a:endParaRPr lang="fi-FI" sz="1400" dirty="0"/>
          </a:p>
        </p:txBody>
      </p:sp>
      <p:sp>
        <p:nvSpPr>
          <p:cNvPr id="13" name="Tekstiruutu 12">
            <a:extLst>
              <a:ext uri="{FF2B5EF4-FFF2-40B4-BE49-F238E27FC236}">
                <a16:creationId xmlns:a16="http://schemas.microsoft.com/office/drawing/2014/main" id="{B3BBF469-D82D-4BB6-AA51-B9FE87DC79C8}"/>
              </a:ext>
            </a:extLst>
          </p:cNvPr>
          <p:cNvSpPr txBox="1"/>
          <p:nvPr/>
        </p:nvSpPr>
        <p:spPr>
          <a:xfrm>
            <a:off x="3570155" y="6060613"/>
            <a:ext cx="1519237" cy="307777"/>
          </a:xfrm>
          <a:prstGeom prst="rect">
            <a:avLst/>
          </a:prstGeom>
          <a:solidFill>
            <a:schemeClr val="bg1"/>
          </a:solidFill>
        </p:spPr>
        <p:txBody>
          <a:bodyPr wrap="square" rtlCol="0">
            <a:spAutoFit/>
          </a:bodyPr>
          <a:lstStyle/>
          <a:p>
            <a:r>
              <a:rPr lang="fi-FI" sz="1400" dirty="0"/>
              <a:t>Gymnasium</a:t>
            </a:r>
          </a:p>
        </p:txBody>
      </p:sp>
      <p:sp>
        <p:nvSpPr>
          <p:cNvPr id="14" name="Tekstiruutu 13">
            <a:extLst>
              <a:ext uri="{FF2B5EF4-FFF2-40B4-BE49-F238E27FC236}">
                <a16:creationId xmlns:a16="http://schemas.microsoft.com/office/drawing/2014/main" id="{D7F77199-67A9-4F8A-AF04-800E7752FEC2}"/>
              </a:ext>
            </a:extLst>
          </p:cNvPr>
          <p:cNvSpPr txBox="1"/>
          <p:nvPr/>
        </p:nvSpPr>
        <p:spPr>
          <a:xfrm>
            <a:off x="1252622" y="5999058"/>
            <a:ext cx="1893515" cy="738664"/>
          </a:xfrm>
          <a:prstGeom prst="rect">
            <a:avLst/>
          </a:prstGeom>
          <a:solidFill>
            <a:schemeClr val="bg1"/>
          </a:solidFill>
        </p:spPr>
        <p:txBody>
          <a:bodyPr wrap="square" rtlCol="0">
            <a:spAutoFit/>
          </a:bodyPr>
          <a:lstStyle/>
          <a:p>
            <a:r>
              <a:rPr lang="fi-FI" sz="1400" dirty="0"/>
              <a:t>Basic </a:t>
            </a:r>
            <a:r>
              <a:rPr lang="fi-FI" sz="1400" dirty="0" err="1"/>
              <a:t>education</a:t>
            </a:r>
            <a:r>
              <a:rPr lang="fi-FI" sz="1400" dirty="0"/>
              <a:t>: 14 and 15 </a:t>
            </a:r>
            <a:r>
              <a:rPr lang="fi-FI" sz="1400" dirty="0" err="1"/>
              <a:t>yrs</a:t>
            </a:r>
            <a:r>
              <a:rPr lang="fi-FI" sz="1400" dirty="0"/>
              <a:t> </a:t>
            </a:r>
            <a:r>
              <a:rPr lang="fi-FI" sz="1400" dirty="0" err="1"/>
              <a:t>young</a:t>
            </a:r>
            <a:r>
              <a:rPr lang="fi-FI" sz="1400" dirty="0"/>
              <a:t> </a:t>
            </a:r>
            <a:r>
              <a:rPr lang="fi-FI" sz="1400" dirty="0" err="1"/>
              <a:t>people</a:t>
            </a:r>
            <a:endParaRPr lang="fi-FI" sz="1400" dirty="0"/>
          </a:p>
        </p:txBody>
      </p:sp>
      <p:sp>
        <p:nvSpPr>
          <p:cNvPr id="2" name="Tekstiruutu 1">
            <a:extLst>
              <a:ext uri="{FF2B5EF4-FFF2-40B4-BE49-F238E27FC236}">
                <a16:creationId xmlns:a16="http://schemas.microsoft.com/office/drawing/2014/main" id="{181ABF57-3253-43DF-A05C-5C4168AE66C6}"/>
              </a:ext>
            </a:extLst>
          </p:cNvPr>
          <p:cNvSpPr txBox="1"/>
          <p:nvPr/>
        </p:nvSpPr>
        <p:spPr>
          <a:xfrm>
            <a:off x="10312953" y="1161239"/>
            <a:ext cx="1693652" cy="646331"/>
          </a:xfrm>
          <a:prstGeom prst="rect">
            <a:avLst/>
          </a:prstGeom>
          <a:noFill/>
        </p:spPr>
        <p:txBody>
          <a:bodyPr wrap="square" rtlCol="0">
            <a:spAutoFit/>
          </a:bodyPr>
          <a:lstStyle/>
          <a:p>
            <a:r>
              <a:rPr lang="fi-FI" dirty="0"/>
              <a:t>55 % 8th and 9th </a:t>
            </a:r>
            <a:r>
              <a:rPr lang="fi-FI" dirty="0" err="1"/>
              <a:t>graders</a:t>
            </a:r>
            <a:endParaRPr lang="fi-FI" dirty="0"/>
          </a:p>
        </p:txBody>
      </p:sp>
    </p:spTree>
    <p:custDataLst>
      <p:tags r:id="rId1"/>
    </p:custDataLst>
    <p:extLst>
      <p:ext uri="{BB962C8B-B14F-4D97-AF65-F5344CB8AC3E}">
        <p14:creationId xmlns:p14="http://schemas.microsoft.com/office/powerpoint/2010/main" val="820752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46A006D3-3957-4B99-8BB8-D2656EC636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408" y="892549"/>
            <a:ext cx="10249183" cy="5856676"/>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1429628" y="415495"/>
            <a:ext cx="10369627" cy="954107"/>
          </a:xfrm>
          <a:prstGeom prst="rect">
            <a:avLst/>
          </a:prstGeom>
          <a:noFill/>
        </p:spPr>
        <p:txBody>
          <a:bodyPr wrap="square" rtlCol="0">
            <a:spAutoFit/>
          </a:bodyPr>
          <a:lstStyle/>
          <a:p>
            <a:pPr>
              <a:defRPr/>
            </a:pPr>
            <a:r>
              <a:rPr lang="fi-FI" sz="2800" b="1" u="sng" dirty="0">
                <a:solidFill>
                  <a:srgbClr val="6A6E73"/>
                </a:solidFill>
                <a:latin typeface="Georgia"/>
              </a:rPr>
              <a:t>GIRLS</a:t>
            </a:r>
            <a:r>
              <a:rPr lang="fi-FI" sz="2800" b="1" dirty="0">
                <a:solidFill>
                  <a:srgbClr val="6A6E73"/>
                </a:solidFill>
                <a:latin typeface="Georgia"/>
              </a:rPr>
              <a:t>: ”I </a:t>
            </a:r>
            <a:r>
              <a:rPr lang="fi-FI" sz="2800" b="1" dirty="0" err="1">
                <a:solidFill>
                  <a:srgbClr val="6A6E73"/>
                </a:solidFill>
                <a:latin typeface="Georgia"/>
              </a:rPr>
              <a:t>have</a:t>
            </a:r>
            <a:r>
              <a:rPr lang="fi-FI" sz="2800" b="1" dirty="0">
                <a:solidFill>
                  <a:srgbClr val="6A6E73"/>
                </a:solidFill>
                <a:latin typeface="Georgia"/>
              </a:rPr>
              <a:t> </a:t>
            </a:r>
            <a:r>
              <a:rPr lang="fi-FI" sz="2800" b="1" dirty="0" err="1">
                <a:solidFill>
                  <a:srgbClr val="6A6E73"/>
                </a:solidFill>
                <a:latin typeface="Georgia"/>
              </a:rPr>
              <a:t>good</a:t>
            </a:r>
            <a:r>
              <a:rPr lang="fi-FI" sz="2800" b="1" dirty="0">
                <a:solidFill>
                  <a:srgbClr val="6A6E73"/>
                </a:solidFill>
                <a:latin typeface="Georgia"/>
              </a:rPr>
              <a:t> </a:t>
            </a:r>
            <a:r>
              <a:rPr lang="fi-FI" sz="2800" b="1" dirty="0" err="1">
                <a:solidFill>
                  <a:srgbClr val="6A6E73"/>
                </a:solidFill>
                <a:latin typeface="Georgia"/>
              </a:rPr>
              <a:t>communication</a:t>
            </a:r>
            <a:r>
              <a:rPr lang="fi-FI" sz="2800" b="1" dirty="0">
                <a:solidFill>
                  <a:srgbClr val="6A6E73"/>
                </a:solidFill>
                <a:latin typeface="Georgia"/>
              </a:rPr>
              <a:t> </a:t>
            </a:r>
            <a:r>
              <a:rPr lang="fi-FI" sz="2800" b="1" dirty="0" err="1">
                <a:solidFill>
                  <a:srgbClr val="6A6E73"/>
                </a:solidFill>
                <a:latin typeface="Georgia"/>
              </a:rPr>
              <a:t>with</a:t>
            </a:r>
            <a:r>
              <a:rPr lang="fi-FI" sz="2800" b="1" dirty="0">
                <a:solidFill>
                  <a:srgbClr val="6A6E73"/>
                </a:solidFill>
                <a:latin typeface="Georgia"/>
              </a:rPr>
              <a:t> my </a:t>
            </a:r>
            <a:r>
              <a:rPr lang="fi-FI" sz="2800" b="1" dirty="0" err="1">
                <a:solidFill>
                  <a:srgbClr val="6A6E73"/>
                </a:solidFill>
                <a:latin typeface="Georgia"/>
              </a:rPr>
              <a:t>parents</a:t>
            </a:r>
            <a:r>
              <a:rPr lang="fi-FI" sz="2800" b="1" dirty="0">
                <a:solidFill>
                  <a:srgbClr val="6A6E73"/>
                </a:solidFill>
                <a:latin typeface="Georgia"/>
              </a:rPr>
              <a:t>” 2006–2021</a:t>
            </a:r>
          </a:p>
        </p:txBody>
      </p:sp>
      <p:sp>
        <p:nvSpPr>
          <p:cNvPr id="6" name="Tekstiruutu 5">
            <a:extLst>
              <a:ext uri="{FF2B5EF4-FFF2-40B4-BE49-F238E27FC236}">
                <a16:creationId xmlns:a16="http://schemas.microsoft.com/office/drawing/2014/main" id="{19B16A13-8EF2-4878-A422-747E6744AFAA}"/>
              </a:ext>
            </a:extLst>
          </p:cNvPr>
          <p:cNvSpPr txBox="1"/>
          <p:nvPr/>
        </p:nvSpPr>
        <p:spPr>
          <a:xfrm>
            <a:off x="10188815" y="1488142"/>
            <a:ext cx="2063552" cy="1200329"/>
          </a:xfrm>
          <a:prstGeom prst="rect">
            <a:avLst/>
          </a:prstGeom>
          <a:noFill/>
        </p:spPr>
        <p:txBody>
          <a:bodyPr wrap="square" rtlCol="0">
            <a:spAutoFit/>
          </a:bodyPr>
          <a:lstStyle/>
          <a:p>
            <a:r>
              <a:rPr lang="fi-FI" sz="2400" dirty="0" err="1"/>
              <a:t>Dropped</a:t>
            </a:r>
            <a:r>
              <a:rPr lang="fi-FI" sz="2400" dirty="0"/>
              <a:t> </a:t>
            </a:r>
            <a:r>
              <a:rPr lang="fi-FI" sz="2400" dirty="0" err="1"/>
              <a:t>during</a:t>
            </a:r>
            <a:r>
              <a:rPr lang="fi-FI" sz="2400" dirty="0"/>
              <a:t> </a:t>
            </a:r>
            <a:r>
              <a:rPr lang="fi-FI" sz="2400" dirty="0" err="1"/>
              <a:t>pandemic</a:t>
            </a:r>
            <a:endParaRPr lang="fi-FI" sz="2400" dirty="0"/>
          </a:p>
        </p:txBody>
      </p:sp>
      <p:sp>
        <p:nvSpPr>
          <p:cNvPr id="9" name="Tekstiruutu 8">
            <a:extLst>
              <a:ext uri="{FF2B5EF4-FFF2-40B4-BE49-F238E27FC236}">
                <a16:creationId xmlns:a16="http://schemas.microsoft.com/office/drawing/2014/main" id="{7D745CBE-4B9D-49C5-8A3A-7089D5C30F3D}"/>
              </a:ext>
            </a:extLst>
          </p:cNvPr>
          <p:cNvSpPr txBox="1"/>
          <p:nvPr/>
        </p:nvSpPr>
        <p:spPr>
          <a:xfrm>
            <a:off x="5443538" y="6046621"/>
            <a:ext cx="2428875" cy="307777"/>
          </a:xfrm>
          <a:prstGeom prst="rect">
            <a:avLst/>
          </a:prstGeom>
          <a:solidFill>
            <a:schemeClr val="bg1"/>
          </a:solidFill>
        </p:spPr>
        <p:txBody>
          <a:bodyPr wrap="square" rtlCol="0">
            <a:spAutoFit/>
          </a:bodyPr>
          <a:lstStyle/>
          <a:p>
            <a:r>
              <a:rPr lang="fi-FI" sz="1400" dirty="0" err="1"/>
              <a:t>Vocational</a:t>
            </a:r>
            <a:r>
              <a:rPr lang="fi-FI" sz="1400" dirty="0"/>
              <a:t> </a:t>
            </a:r>
            <a:r>
              <a:rPr lang="fi-FI" sz="1400" dirty="0" err="1"/>
              <a:t>school</a:t>
            </a:r>
            <a:endParaRPr lang="fi-FI" sz="1400" dirty="0"/>
          </a:p>
        </p:txBody>
      </p:sp>
      <p:sp>
        <p:nvSpPr>
          <p:cNvPr id="10" name="Tekstiruutu 9">
            <a:extLst>
              <a:ext uri="{FF2B5EF4-FFF2-40B4-BE49-F238E27FC236}">
                <a16:creationId xmlns:a16="http://schemas.microsoft.com/office/drawing/2014/main" id="{B1C08F1C-0E04-42B2-908E-FC70DC26181F}"/>
              </a:ext>
            </a:extLst>
          </p:cNvPr>
          <p:cNvSpPr txBox="1"/>
          <p:nvPr/>
        </p:nvSpPr>
        <p:spPr>
          <a:xfrm>
            <a:off x="3623722" y="6072116"/>
            <a:ext cx="1519237" cy="307777"/>
          </a:xfrm>
          <a:prstGeom prst="rect">
            <a:avLst/>
          </a:prstGeom>
          <a:solidFill>
            <a:schemeClr val="bg1"/>
          </a:solidFill>
        </p:spPr>
        <p:txBody>
          <a:bodyPr wrap="square" rtlCol="0">
            <a:spAutoFit/>
          </a:bodyPr>
          <a:lstStyle/>
          <a:p>
            <a:r>
              <a:rPr lang="fi-FI" sz="1400" dirty="0"/>
              <a:t>Gymnasium</a:t>
            </a:r>
          </a:p>
        </p:txBody>
      </p:sp>
      <p:sp>
        <p:nvSpPr>
          <p:cNvPr id="11" name="Tekstiruutu 10">
            <a:extLst>
              <a:ext uri="{FF2B5EF4-FFF2-40B4-BE49-F238E27FC236}">
                <a16:creationId xmlns:a16="http://schemas.microsoft.com/office/drawing/2014/main" id="{F488EF0A-E0E6-46E3-B128-40643352D414}"/>
              </a:ext>
            </a:extLst>
          </p:cNvPr>
          <p:cNvSpPr txBox="1"/>
          <p:nvPr/>
        </p:nvSpPr>
        <p:spPr>
          <a:xfrm>
            <a:off x="1429628" y="6010561"/>
            <a:ext cx="1893515" cy="738664"/>
          </a:xfrm>
          <a:prstGeom prst="rect">
            <a:avLst/>
          </a:prstGeom>
          <a:solidFill>
            <a:schemeClr val="bg1"/>
          </a:solidFill>
        </p:spPr>
        <p:txBody>
          <a:bodyPr wrap="square" rtlCol="0">
            <a:spAutoFit/>
          </a:bodyPr>
          <a:lstStyle/>
          <a:p>
            <a:r>
              <a:rPr lang="fi-FI" sz="1400" dirty="0"/>
              <a:t>Basic </a:t>
            </a:r>
            <a:r>
              <a:rPr lang="fi-FI" sz="1400" dirty="0" err="1"/>
              <a:t>education</a:t>
            </a:r>
            <a:r>
              <a:rPr lang="fi-FI" sz="1400" dirty="0"/>
              <a:t>: 14 and 15 </a:t>
            </a:r>
            <a:r>
              <a:rPr lang="fi-FI" sz="1400" dirty="0" err="1"/>
              <a:t>yrs</a:t>
            </a:r>
            <a:r>
              <a:rPr lang="fi-FI" sz="1400" dirty="0"/>
              <a:t> </a:t>
            </a:r>
            <a:r>
              <a:rPr lang="fi-FI" sz="1400" dirty="0" err="1"/>
              <a:t>young</a:t>
            </a:r>
            <a:r>
              <a:rPr lang="fi-FI" sz="1400" dirty="0"/>
              <a:t> </a:t>
            </a:r>
            <a:r>
              <a:rPr lang="fi-FI" sz="1400" dirty="0" err="1"/>
              <a:t>people</a:t>
            </a:r>
            <a:endParaRPr lang="fi-FI" sz="1400" dirty="0"/>
          </a:p>
        </p:txBody>
      </p:sp>
    </p:spTree>
    <p:custDataLst>
      <p:tags r:id="rId1"/>
    </p:custDataLst>
    <p:extLst>
      <p:ext uri="{BB962C8B-B14F-4D97-AF65-F5344CB8AC3E}">
        <p14:creationId xmlns:p14="http://schemas.microsoft.com/office/powerpoint/2010/main" val="19544641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A1FBF512-E552-4556-A8CB-9EDA71398F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98" y="1219200"/>
            <a:ext cx="9677544" cy="5530025"/>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1561819" y="400021"/>
            <a:ext cx="8155922" cy="523220"/>
          </a:xfrm>
          <a:prstGeom prst="rect">
            <a:avLst/>
          </a:prstGeom>
          <a:noFill/>
        </p:spPr>
        <p:txBody>
          <a:bodyPr wrap="square" rtlCol="0">
            <a:spAutoFit/>
          </a:bodyPr>
          <a:lstStyle/>
          <a:p>
            <a:pPr>
              <a:defRPr/>
            </a:pPr>
            <a:r>
              <a:rPr lang="en-GB" sz="2800" b="1" dirty="0">
                <a:solidFill>
                  <a:srgbClr val="6A6E73"/>
                </a:solidFill>
                <a:latin typeface="Georgia"/>
              </a:rPr>
              <a:t>Student has </a:t>
            </a:r>
            <a:r>
              <a:rPr lang="en-GB" sz="2800" b="1" u="sng" dirty="0">
                <a:solidFill>
                  <a:srgbClr val="6A6E73"/>
                </a:solidFill>
                <a:latin typeface="Georgia"/>
              </a:rPr>
              <a:t>not</a:t>
            </a:r>
            <a:r>
              <a:rPr lang="en-GB" sz="2800" b="1" dirty="0">
                <a:solidFill>
                  <a:srgbClr val="6A6E73"/>
                </a:solidFill>
                <a:latin typeface="Georgia"/>
              </a:rPr>
              <a:t> bullied 2006–2021</a:t>
            </a:r>
          </a:p>
        </p:txBody>
      </p:sp>
      <p:sp>
        <p:nvSpPr>
          <p:cNvPr id="9" name="Tekstiruutu 8">
            <a:extLst>
              <a:ext uri="{FF2B5EF4-FFF2-40B4-BE49-F238E27FC236}">
                <a16:creationId xmlns:a16="http://schemas.microsoft.com/office/drawing/2014/main" id="{7D745CBE-4B9D-49C5-8A3A-7089D5C30F3D}"/>
              </a:ext>
            </a:extLst>
          </p:cNvPr>
          <p:cNvSpPr txBox="1"/>
          <p:nvPr/>
        </p:nvSpPr>
        <p:spPr>
          <a:xfrm>
            <a:off x="5300103" y="6084091"/>
            <a:ext cx="2428875" cy="307777"/>
          </a:xfrm>
          <a:prstGeom prst="rect">
            <a:avLst/>
          </a:prstGeom>
          <a:solidFill>
            <a:schemeClr val="bg1"/>
          </a:solidFill>
        </p:spPr>
        <p:txBody>
          <a:bodyPr wrap="square" rtlCol="0">
            <a:spAutoFit/>
          </a:bodyPr>
          <a:lstStyle/>
          <a:p>
            <a:r>
              <a:rPr lang="fi-FI" sz="1400" dirty="0" err="1"/>
              <a:t>Vocational</a:t>
            </a:r>
            <a:r>
              <a:rPr lang="fi-FI" sz="1400" dirty="0"/>
              <a:t> </a:t>
            </a:r>
            <a:r>
              <a:rPr lang="fi-FI" sz="1400" dirty="0" err="1"/>
              <a:t>school</a:t>
            </a:r>
            <a:endParaRPr lang="fi-FI" sz="1400" dirty="0"/>
          </a:p>
        </p:txBody>
      </p:sp>
      <p:sp>
        <p:nvSpPr>
          <p:cNvPr id="10" name="Tekstiruutu 9">
            <a:extLst>
              <a:ext uri="{FF2B5EF4-FFF2-40B4-BE49-F238E27FC236}">
                <a16:creationId xmlns:a16="http://schemas.microsoft.com/office/drawing/2014/main" id="{B1C08F1C-0E04-42B2-908E-FC70DC26181F}"/>
              </a:ext>
            </a:extLst>
          </p:cNvPr>
          <p:cNvSpPr txBox="1"/>
          <p:nvPr/>
        </p:nvSpPr>
        <p:spPr>
          <a:xfrm>
            <a:off x="3552004" y="6072116"/>
            <a:ext cx="1519237" cy="307777"/>
          </a:xfrm>
          <a:prstGeom prst="rect">
            <a:avLst/>
          </a:prstGeom>
          <a:solidFill>
            <a:schemeClr val="bg1"/>
          </a:solidFill>
        </p:spPr>
        <p:txBody>
          <a:bodyPr wrap="square" rtlCol="0">
            <a:spAutoFit/>
          </a:bodyPr>
          <a:lstStyle/>
          <a:p>
            <a:r>
              <a:rPr lang="fi-FI" sz="1400" dirty="0"/>
              <a:t>Gymnasium</a:t>
            </a:r>
          </a:p>
        </p:txBody>
      </p:sp>
      <p:sp>
        <p:nvSpPr>
          <p:cNvPr id="11" name="Tekstiruutu 10">
            <a:extLst>
              <a:ext uri="{FF2B5EF4-FFF2-40B4-BE49-F238E27FC236}">
                <a16:creationId xmlns:a16="http://schemas.microsoft.com/office/drawing/2014/main" id="{F488EF0A-E0E6-46E3-B128-40643352D414}"/>
              </a:ext>
            </a:extLst>
          </p:cNvPr>
          <p:cNvSpPr txBox="1"/>
          <p:nvPr/>
        </p:nvSpPr>
        <p:spPr>
          <a:xfrm>
            <a:off x="1561819" y="6058395"/>
            <a:ext cx="1893515" cy="738664"/>
          </a:xfrm>
          <a:prstGeom prst="rect">
            <a:avLst/>
          </a:prstGeom>
          <a:solidFill>
            <a:schemeClr val="bg1"/>
          </a:solidFill>
        </p:spPr>
        <p:txBody>
          <a:bodyPr wrap="square" rtlCol="0">
            <a:spAutoFit/>
          </a:bodyPr>
          <a:lstStyle/>
          <a:p>
            <a:r>
              <a:rPr lang="fi-FI" sz="1400" dirty="0"/>
              <a:t>Basic </a:t>
            </a:r>
            <a:r>
              <a:rPr lang="fi-FI" sz="1400" dirty="0" err="1"/>
              <a:t>education</a:t>
            </a:r>
            <a:r>
              <a:rPr lang="fi-FI" sz="1400" dirty="0"/>
              <a:t>: 14 and 15 </a:t>
            </a:r>
            <a:r>
              <a:rPr lang="fi-FI" sz="1400" dirty="0" err="1"/>
              <a:t>yrs</a:t>
            </a:r>
            <a:r>
              <a:rPr lang="fi-FI" sz="1400" dirty="0"/>
              <a:t> </a:t>
            </a:r>
            <a:r>
              <a:rPr lang="fi-FI" sz="1400" dirty="0" err="1"/>
              <a:t>young</a:t>
            </a:r>
            <a:r>
              <a:rPr lang="fi-FI" sz="1400" dirty="0"/>
              <a:t> </a:t>
            </a:r>
            <a:r>
              <a:rPr lang="fi-FI" sz="1400" dirty="0" err="1"/>
              <a:t>people</a:t>
            </a:r>
            <a:endParaRPr lang="fi-FI" sz="1400" dirty="0"/>
          </a:p>
        </p:txBody>
      </p:sp>
      <p:sp>
        <p:nvSpPr>
          <p:cNvPr id="5" name="Tekstiruutu 4">
            <a:extLst>
              <a:ext uri="{FF2B5EF4-FFF2-40B4-BE49-F238E27FC236}">
                <a16:creationId xmlns:a16="http://schemas.microsoft.com/office/drawing/2014/main" id="{3C01D6A0-544D-405E-B3D1-6A8CDB547671}"/>
              </a:ext>
            </a:extLst>
          </p:cNvPr>
          <p:cNvSpPr txBox="1"/>
          <p:nvPr/>
        </p:nvSpPr>
        <p:spPr>
          <a:xfrm>
            <a:off x="7542009" y="3044279"/>
            <a:ext cx="5131634" cy="769441"/>
          </a:xfrm>
          <a:prstGeom prst="rect">
            <a:avLst/>
          </a:prstGeom>
          <a:noFill/>
        </p:spPr>
        <p:txBody>
          <a:bodyPr wrap="square" rtlCol="0">
            <a:spAutoFit/>
          </a:bodyPr>
          <a:lstStyle/>
          <a:p>
            <a:r>
              <a:rPr lang="fi-FI" dirty="0" err="1">
                <a:highlight>
                  <a:srgbClr val="FFFF00"/>
                </a:highlight>
              </a:rPr>
              <a:t>From</a:t>
            </a:r>
            <a:r>
              <a:rPr lang="fi-FI" dirty="0">
                <a:highlight>
                  <a:srgbClr val="FFFF00"/>
                </a:highlight>
              </a:rPr>
              <a:t>   </a:t>
            </a:r>
            <a:r>
              <a:rPr lang="fi-FI" sz="2000" b="1" dirty="0">
                <a:highlight>
                  <a:srgbClr val="FFFF00"/>
                </a:highlight>
              </a:rPr>
              <a:t>60%      </a:t>
            </a:r>
            <a:r>
              <a:rPr lang="fi-FI" sz="2400" dirty="0">
                <a:highlight>
                  <a:srgbClr val="FFFF00"/>
                </a:highlight>
                <a:sym typeface="Wingdings" panose="05000000000000000000" pitchFamily="2" charset="2"/>
              </a:rPr>
              <a:t></a:t>
            </a:r>
            <a:r>
              <a:rPr lang="fi-FI" sz="2400" dirty="0">
                <a:highlight>
                  <a:srgbClr val="FFFF00"/>
                </a:highlight>
              </a:rPr>
              <a:t>  </a:t>
            </a:r>
            <a:r>
              <a:rPr lang="fi-FI" dirty="0">
                <a:highlight>
                  <a:srgbClr val="FFFF00"/>
                </a:highlight>
              </a:rPr>
              <a:t> </a:t>
            </a:r>
            <a:r>
              <a:rPr lang="fi-FI" sz="2000" b="1" dirty="0">
                <a:highlight>
                  <a:srgbClr val="FFFF00"/>
                </a:highlight>
              </a:rPr>
              <a:t>87,5% </a:t>
            </a:r>
          </a:p>
          <a:p>
            <a:r>
              <a:rPr lang="en-GB" sz="2000" dirty="0"/>
              <a:t>of 14 and 15 years </a:t>
            </a:r>
            <a:r>
              <a:rPr lang="en-GB" sz="2000" b="1" u="sng" dirty="0"/>
              <a:t>who have not bullied </a:t>
            </a:r>
          </a:p>
        </p:txBody>
      </p:sp>
    </p:spTree>
    <p:custDataLst>
      <p:tags r:id="rId1"/>
    </p:custDataLst>
    <p:extLst>
      <p:ext uri="{BB962C8B-B14F-4D97-AF65-F5344CB8AC3E}">
        <p14:creationId xmlns:p14="http://schemas.microsoft.com/office/powerpoint/2010/main" val="24156983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B88DCD22-BD35-4216-8D4B-2ADE9D729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330" y="1181773"/>
            <a:ext cx="9743041" cy="5567452"/>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1561819" y="415496"/>
            <a:ext cx="10190910" cy="523220"/>
          </a:xfrm>
          <a:prstGeom prst="rect">
            <a:avLst/>
          </a:prstGeom>
          <a:noFill/>
        </p:spPr>
        <p:txBody>
          <a:bodyPr wrap="square" rtlCol="0">
            <a:spAutoFit/>
          </a:bodyPr>
          <a:lstStyle/>
          <a:p>
            <a:pPr>
              <a:defRPr/>
            </a:pPr>
            <a:r>
              <a:rPr lang="en-GB" sz="2800" b="1" dirty="0">
                <a:solidFill>
                  <a:srgbClr val="6A6E73"/>
                </a:solidFill>
                <a:latin typeface="Georgia"/>
              </a:rPr>
              <a:t>Student </a:t>
            </a:r>
            <a:r>
              <a:rPr lang="en-GB" sz="2800" b="1" u="sng" dirty="0">
                <a:solidFill>
                  <a:srgbClr val="6A6E73"/>
                </a:solidFill>
                <a:latin typeface="Georgia"/>
              </a:rPr>
              <a:t>has bullied </a:t>
            </a:r>
            <a:r>
              <a:rPr lang="en-GB" sz="2800" b="1" dirty="0">
                <a:solidFill>
                  <a:srgbClr val="6A6E73"/>
                </a:solidFill>
                <a:latin typeface="Georgia"/>
              </a:rPr>
              <a:t>at least once a week 2006–2021</a:t>
            </a:r>
          </a:p>
        </p:txBody>
      </p:sp>
      <p:sp>
        <p:nvSpPr>
          <p:cNvPr id="9" name="Tekstiruutu 8">
            <a:extLst>
              <a:ext uri="{FF2B5EF4-FFF2-40B4-BE49-F238E27FC236}">
                <a16:creationId xmlns:a16="http://schemas.microsoft.com/office/drawing/2014/main" id="{7D745CBE-4B9D-49C5-8A3A-7089D5C30F3D}"/>
              </a:ext>
            </a:extLst>
          </p:cNvPr>
          <p:cNvSpPr txBox="1"/>
          <p:nvPr/>
        </p:nvSpPr>
        <p:spPr>
          <a:xfrm>
            <a:off x="5282173" y="6102020"/>
            <a:ext cx="2428875" cy="307777"/>
          </a:xfrm>
          <a:prstGeom prst="rect">
            <a:avLst/>
          </a:prstGeom>
          <a:solidFill>
            <a:schemeClr val="bg1"/>
          </a:solidFill>
        </p:spPr>
        <p:txBody>
          <a:bodyPr wrap="square" rtlCol="0">
            <a:spAutoFit/>
          </a:bodyPr>
          <a:lstStyle/>
          <a:p>
            <a:r>
              <a:rPr lang="fi-FI" sz="1400" dirty="0" err="1"/>
              <a:t>Vocational</a:t>
            </a:r>
            <a:r>
              <a:rPr lang="fi-FI" sz="1400" dirty="0"/>
              <a:t> </a:t>
            </a:r>
            <a:r>
              <a:rPr lang="fi-FI" sz="1400" dirty="0" err="1"/>
              <a:t>school</a:t>
            </a:r>
            <a:endParaRPr lang="fi-FI" sz="1400" dirty="0"/>
          </a:p>
        </p:txBody>
      </p:sp>
      <p:sp>
        <p:nvSpPr>
          <p:cNvPr id="10" name="Tekstiruutu 9">
            <a:extLst>
              <a:ext uri="{FF2B5EF4-FFF2-40B4-BE49-F238E27FC236}">
                <a16:creationId xmlns:a16="http://schemas.microsoft.com/office/drawing/2014/main" id="{B1C08F1C-0E04-42B2-908E-FC70DC26181F}"/>
              </a:ext>
            </a:extLst>
          </p:cNvPr>
          <p:cNvSpPr txBox="1"/>
          <p:nvPr/>
        </p:nvSpPr>
        <p:spPr>
          <a:xfrm>
            <a:off x="3568033" y="6088129"/>
            <a:ext cx="1519237" cy="307777"/>
          </a:xfrm>
          <a:prstGeom prst="rect">
            <a:avLst/>
          </a:prstGeom>
          <a:solidFill>
            <a:schemeClr val="bg1"/>
          </a:solidFill>
        </p:spPr>
        <p:txBody>
          <a:bodyPr wrap="square" rtlCol="0">
            <a:spAutoFit/>
          </a:bodyPr>
          <a:lstStyle/>
          <a:p>
            <a:r>
              <a:rPr lang="fi-FI" sz="1400" dirty="0"/>
              <a:t>Gymnasium</a:t>
            </a:r>
          </a:p>
        </p:txBody>
      </p:sp>
      <p:sp>
        <p:nvSpPr>
          <p:cNvPr id="11" name="Tekstiruutu 10">
            <a:extLst>
              <a:ext uri="{FF2B5EF4-FFF2-40B4-BE49-F238E27FC236}">
                <a16:creationId xmlns:a16="http://schemas.microsoft.com/office/drawing/2014/main" id="{F488EF0A-E0E6-46E3-B128-40643352D414}"/>
              </a:ext>
            </a:extLst>
          </p:cNvPr>
          <p:cNvSpPr txBox="1"/>
          <p:nvPr/>
        </p:nvSpPr>
        <p:spPr>
          <a:xfrm>
            <a:off x="1539575" y="6010561"/>
            <a:ext cx="1893515" cy="738664"/>
          </a:xfrm>
          <a:prstGeom prst="rect">
            <a:avLst/>
          </a:prstGeom>
          <a:solidFill>
            <a:schemeClr val="bg1"/>
          </a:solidFill>
        </p:spPr>
        <p:txBody>
          <a:bodyPr wrap="square" rtlCol="0">
            <a:spAutoFit/>
          </a:bodyPr>
          <a:lstStyle/>
          <a:p>
            <a:r>
              <a:rPr lang="fi-FI" sz="1400" dirty="0"/>
              <a:t>Basic </a:t>
            </a:r>
            <a:r>
              <a:rPr lang="fi-FI" sz="1400" dirty="0" err="1"/>
              <a:t>education</a:t>
            </a:r>
            <a:r>
              <a:rPr lang="fi-FI" sz="1400" dirty="0"/>
              <a:t>: 14 and 15 </a:t>
            </a:r>
            <a:r>
              <a:rPr lang="fi-FI" sz="1400" dirty="0" err="1"/>
              <a:t>yrs</a:t>
            </a:r>
            <a:r>
              <a:rPr lang="fi-FI" sz="1400" dirty="0"/>
              <a:t> </a:t>
            </a:r>
            <a:r>
              <a:rPr lang="fi-FI" sz="1400" dirty="0" err="1"/>
              <a:t>young</a:t>
            </a:r>
            <a:r>
              <a:rPr lang="fi-FI" sz="1400" dirty="0"/>
              <a:t> </a:t>
            </a:r>
            <a:r>
              <a:rPr lang="fi-FI" sz="1400" dirty="0" err="1"/>
              <a:t>people</a:t>
            </a:r>
            <a:endParaRPr lang="fi-FI" sz="1400" dirty="0"/>
          </a:p>
        </p:txBody>
      </p:sp>
      <p:sp>
        <p:nvSpPr>
          <p:cNvPr id="2" name="Tekstiruutu 1">
            <a:extLst>
              <a:ext uri="{FF2B5EF4-FFF2-40B4-BE49-F238E27FC236}">
                <a16:creationId xmlns:a16="http://schemas.microsoft.com/office/drawing/2014/main" id="{DC5936EB-4196-4005-87E0-8C3BBCB835C3}"/>
              </a:ext>
            </a:extLst>
          </p:cNvPr>
          <p:cNvSpPr txBox="1"/>
          <p:nvPr/>
        </p:nvSpPr>
        <p:spPr>
          <a:xfrm>
            <a:off x="9208168" y="3642333"/>
            <a:ext cx="2544561" cy="646331"/>
          </a:xfrm>
          <a:prstGeom prst="rect">
            <a:avLst/>
          </a:prstGeom>
          <a:noFill/>
        </p:spPr>
        <p:txBody>
          <a:bodyPr wrap="square" rtlCol="0">
            <a:spAutoFit/>
          </a:bodyPr>
          <a:lstStyle/>
          <a:p>
            <a:r>
              <a:rPr lang="fi-FI" dirty="0" err="1">
                <a:highlight>
                  <a:srgbClr val="FFFF00"/>
                </a:highlight>
              </a:rPr>
              <a:t>From</a:t>
            </a:r>
            <a:r>
              <a:rPr lang="fi-FI" dirty="0">
                <a:highlight>
                  <a:srgbClr val="FFFF00"/>
                </a:highlight>
              </a:rPr>
              <a:t> 7,5% to </a:t>
            </a:r>
            <a:r>
              <a:rPr lang="fi-FI" dirty="0" err="1">
                <a:highlight>
                  <a:srgbClr val="FFFF00"/>
                </a:highlight>
              </a:rPr>
              <a:t>under</a:t>
            </a:r>
            <a:r>
              <a:rPr lang="fi-FI" dirty="0">
                <a:highlight>
                  <a:srgbClr val="FFFF00"/>
                </a:highlight>
              </a:rPr>
              <a:t> 3 % </a:t>
            </a:r>
            <a:r>
              <a:rPr lang="fi-FI" dirty="0"/>
              <a:t>(8th and 9th </a:t>
            </a:r>
            <a:r>
              <a:rPr lang="fi-FI" dirty="0" err="1"/>
              <a:t>graders</a:t>
            </a:r>
            <a:r>
              <a:rPr lang="fi-FI" dirty="0"/>
              <a:t>) </a:t>
            </a:r>
          </a:p>
        </p:txBody>
      </p:sp>
    </p:spTree>
    <p:custDataLst>
      <p:tags r:id="rId1"/>
    </p:custDataLst>
    <p:extLst>
      <p:ext uri="{BB962C8B-B14F-4D97-AF65-F5344CB8AC3E}">
        <p14:creationId xmlns:p14="http://schemas.microsoft.com/office/powerpoint/2010/main" val="4167430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D1F5B91-CD5F-446D-A7F0-53A70D1535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7947" y="1048594"/>
            <a:ext cx="9976105" cy="5700631"/>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860613" y="478107"/>
            <a:ext cx="11237258" cy="523220"/>
          </a:xfrm>
          <a:prstGeom prst="rect">
            <a:avLst/>
          </a:prstGeom>
          <a:noFill/>
        </p:spPr>
        <p:txBody>
          <a:bodyPr wrap="square" rtlCol="0">
            <a:spAutoFit/>
          </a:bodyPr>
          <a:lstStyle/>
          <a:p>
            <a:pPr>
              <a:defRPr/>
            </a:pPr>
            <a:r>
              <a:rPr lang="fi-FI" sz="2800" b="1" dirty="0" err="1">
                <a:solidFill>
                  <a:srgbClr val="6A6E73"/>
                </a:solidFill>
                <a:latin typeface="Georgia"/>
              </a:rPr>
              <a:t>Student</a:t>
            </a:r>
            <a:r>
              <a:rPr lang="fi-FI" sz="2800" b="1" dirty="0">
                <a:solidFill>
                  <a:srgbClr val="6A6E73"/>
                </a:solidFill>
                <a:latin typeface="Georgia"/>
              </a:rPr>
              <a:t> is </a:t>
            </a:r>
            <a:r>
              <a:rPr lang="fi-FI" sz="2800" b="1" dirty="0" err="1">
                <a:solidFill>
                  <a:srgbClr val="6A6E73"/>
                </a:solidFill>
                <a:latin typeface="Georgia"/>
              </a:rPr>
              <a:t>being</a:t>
            </a:r>
            <a:r>
              <a:rPr lang="fi-FI" sz="2800" b="1" dirty="0">
                <a:solidFill>
                  <a:srgbClr val="6A6E73"/>
                </a:solidFill>
                <a:latin typeface="Georgia"/>
              </a:rPr>
              <a:t> </a:t>
            </a:r>
            <a:r>
              <a:rPr lang="fi-FI" sz="2800" b="1" dirty="0" err="1">
                <a:solidFill>
                  <a:srgbClr val="6A6E73"/>
                </a:solidFill>
                <a:latin typeface="Georgia"/>
              </a:rPr>
              <a:t>bullied</a:t>
            </a:r>
            <a:r>
              <a:rPr lang="fi-FI" sz="2800" b="1" dirty="0">
                <a:solidFill>
                  <a:srgbClr val="6A6E73"/>
                </a:solidFill>
                <a:latin typeface="Georgia"/>
              </a:rPr>
              <a:t> at </a:t>
            </a:r>
            <a:r>
              <a:rPr lang="fi-FI" sz="2800" b="1" dirty="0" err="1">
                <a:solidFill>
                  <a:srgbClr val="6A6E73"/>
                </a:solidFill>
                <a:latin typeface="Georgia"/>
              </a:rPr>
              <a:t>least</a:t>
            </a:r>
            <a:r>
              <a:rPr lang="fi-FI" sz="2800" b="1" dirty="0">
                <a:solidFill>
                  <a:srgbClr val="6A6E73"/>
                </a:solidFill>
                <a:latin typeface="Georgia"/>
              </a:rPr>
              <a:t> </a:t>
            </a:r>
            <a:r>
              <a:rPr lang="fi-FI" sz="2800" b="1" dirty="0" err="1">
                <a:solidFill>
                  <a:srgbClr val="6A6E73"/>
                </a:solidFill>
                <a:latin typeface="Georgia"/>
              </a:rPr>
              <a:t>once</a:t>
            </a:r>
            <a:r>
              <a:rPr lang="fi-FI" sz="2800" b="1" dirty="0">
                <a:solidFill>
                  <a:srgbClr val="6A6E73"/>
                </a:solidFill>
                <a:latin typeface="Georgia"/>
              </a:rPr>
              <a:t> a </a:t>
            </a:r>
            <a:r>
              <a:rPr lang="fi-FI" sz="2800" b="1" dirty="0" err="1">
                <a:solidFill>
                  <a:srgbClr val="6A6E73"/>
                </a:solidFill>
                <a:latin typeface="Georgia"/>
              </a:rPr>
              <a:t>week</a:t>
            </a:r>
            <a:r>
              <a:rPr lang="fi-FI" sz="2800" b="1" dirty="0">
                <a:solidFill>
                  <a:srgbClr val="6A6E73"/>
                </a:solidFill>
                <a:latin typeface="Georgia"/>
              </a:rPr>
              <a:t> 2006–2021</a:t>
            </a:r>
          </a:p>
        </p:txBody>
      </p:sp>
      <p:sp>
        <p:nvSpPr>
          <p:cNvPr id="9" name="Tekstiruutu 8">
            <a:extLst>
              <a:ext uri="{FF2B5EF4-FFF2-40B4-BE49-F238E27FC236}">
                <a16:creationId xmlns:a16="http://schemas.microsoft.com/office/drawing/2014/main" id="{7D745CBE-4B9D-49C5-8A3A-7089D5C30F3D}"/>
              </a:ext>
            </a:extLst>
          </p:cNvPr>
          <p:cNvSpPr txBox="1"/>
          <p:nvPr/>
        </p:nvSpPr>
        <p:spPr>
          <a:xfrm>
            <a:off x="5443538" y="6046621"/>
            <a:ext cx="2428875" cy="307777"/>
          </a:xfrm>
          <a:prstGeom prst="rect">
            <a:avLst/>
          </a:prstGeom>
          <a:solidFill>
            <a:schemeClr val="bg1"/>
          </a:solidFill>
        </p:spPr>
        <p:txBody>
          <a:bodyPr wrap="square" rtlCol="0">
            <a:spAutoFit/>
          </a:bodyPr>
          <a:lstStyle/>
          <a:p>
            <a:r>
              <a:rPr lang="fi-FI" sz="1400" dirty="0" err="1"/>
              <a:t>Vocational</a:t>
            </a:r>
            <a:r>
              <a:rPr lang="fi-FI" sz="1400" dirty="0"/>
              <a:t> </a:t>
            </a:r>
            <a:r>
              <a:rPr lang="fi-FI" sz="1400" dirty="0" err="1"/>
              <a:t>school</a:t>
            </a:r>
            <a:endParaRPr lang="fi-FI" sz="1400" dirty="0"/>
          </a:p>
        </p:txBody>
      </p:sp>
      <p:sp>
        <p:nvSpPr>
          <p:cNvPr id="10" name="Tekstiruutu 9">
            <a:extLst>
              <a:ext uri="{FF2B5EF4-FFF2-40B4-BE49-F238E27FC236}">
                <a16:creationId xmlns:a16="http://schemas.microsoft.com/office/drawing/2014/main" id="{B1C08F1C-0E04-42B2-908E-FC70DC26181F}"/>
              </a:ext>
            </a:extLst>
          </p:cNvPr>
          <p:cNvSpPr txBox="1"/>
          <p:nvPr/>
        </p:nvSpPr>
        <p:spPr>
          <a:xfrm>
            <a:off x="3623722" y="6072116"/>
            <a:ext cx="1519237" cy="307777"/>
          </a:xfrm>
          <a:prstGeom prst="rect">
            <a:avLst/>
          </a:prstGeom>
          <a:solidFill>
            <a:schemeClr val="bg1"/>
          </a:solidFill>
        </p:spPr>
        <p:txBody>
          <a:bodyPr wrap="square" rtlCol="0">
            <a:spAutoFit/>
          </a:bodyPr>
          <a:lstStyle/>
          <a:p>
            <a:r>
              <a:rPr lang="fi-FI" sz="1400" dirty="0"/>
              <a:t>Gymnasium</a:t>
            </a:r>
          </a:p>
        </p:txBody>
      </p:sp>
      <p:sp>
        <p:nvSpPr>
          <p:cNvPr id="11" name="Tekstiruutu 10">
            <a:extLst>
              <a:ext uri="{FF2B5EF4-FFF2-40B4-BE49-F238E27FC236}">
                <a16:creationId xmlns:a16="http://schemas.microsoft.com/office/drawing/2014/main" id="{F488EF0A-E0E6-46E3-B128-40643352D414}"/>
              </a:ext>
            </a:extLst>
          </p:cNvPr>
          <p:cNvSpPr txBox="1"/>
          <p:nvPr/>
        </p:nvSpPr>
        <p:spPr>
          <a:xfrm>
            <a:off x="1579917" y="6072116"/>
            <a:ext cx="1893515" cy="738664"/>
          </a:xfrm>
          <a:prstGeom prst="rect">
            <a:avLst/>
          </a:prstGeom>
          <a:solidFill>
            <a:schemeClr val="bg1"/>
          </a:solidFill>
        </p:spPr>
        <p:txBody>
          <a:bodyPr wrap="square" rtlCol="0">
            <a:spAutoFit/>
          </a:bodyPr>
          <a:lstStyle/>
          <a:p>
            <a:r>
              <a:rPr lang="fi-FI" sz="1400" dirty="0"/>
              <a:t>Basic </a:t>
            </a:r>
            <a:r>
              <a:rPr lang="fi-FI" sz="1400" dirty="0" err="1"/>
              <a:t>education</a:t>
            </a:r>
            <a:r>
              <a:rPr lang="fi-FI" sz="1400" dirty="0"/>
              <a:t>: 14 and 15 </a:t>
            </a:r>
            <a:r>
              <a:rPr lang="fi-FI" sz="1400" dirty="0" err="1"/>
              <a:t>yrs</a:t>
            </a:r>
            <a:r>
              <a:rPr lang="fi-FI" sz="1400" dirty="0"/>
              <a:t> </a:t>
            </a:r>
            <a:r>
              <a:rPr lang="fi-FI" sz="1400" dirty="0" err="1"/>
              <a:t>young</a:t>
            </a:r>
            <a:r>
              <a:rPr lang="fi-FI" sz="1400" dirty="0"/>
              <a:t> </a:t>
            </a:r>
            <a:r>
              <a:rPr lang="fi-FI" sz="1400" dirty="0" err="1"/>
              <a:t>people</a:t>
            </a:r>
            <a:endParaRPr lang="fi-FI" sz="1400" dirty="0"/>
          </a:p>
        </p:txBody>
      </p:sp>
    </p:spTree>
    <p:custDataLst>
      <p:tags r:id="rId1"/>
    </p:custDataLst>
    <p:extLst>
      <p:ext uri="{BB962C8B-B14F-4D97-AF65-F5344CB8AC3E}">
        <p14:creationId xmlns:p14="http://schemas.microsoft.com/office/powerpoint/2010/main" val="15882602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C3E66D9E-3500-45B2-BF16-727259D381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1B36C-3D8D-4F41-85B1-1094ACA59989}"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a:extLst>
              <a:ext uri="{FF2B5EF4-FFF2-40B4-BE49-F238E27FC236}">
                <a16:creationId xmlns:a16="http://schemas.microsoft.com/office/drawing/2014/main" id="{78251DFF-C8AB-4F6C-8DFF-4224E521461A}"/>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6" name="Dian numeron paikkamerkki 5">
            <a:extLst>
              <a:ext uri="{FF2B5EF4-FFF2-40B4-BE49-F238E27FC236}">
                <a16:creationId xmlns:a16="http://schemas.microsoft.com/office/drawing/2014/main" id="{88F1F283-A4B8-4DA7-AAAC-DF433028D3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grpSp>
        <p:nvGrpSpPr>
          <p:cNvPr id="13" name="Ryhmä 12">
            <a:extLst>
              <a:ext uri="{FF2B5EF4-FFF2-40B4-BE49-F238E27FC236}">
                <a16:creationId xmlns:a16="http://schemas.microsoft.com/office/drawing/2014/main" id="{207B695B-26DD-40A9-B87E-C7BEE59FE17F}"/>
              </a:ext>
            </a:extLst>
          </p:cNvPr>
          <p:cNvGrpSpPr/>
          <p:nvPr/>
        </p:nvGrpSpPr>
        <p:grpSpPr>
          <a:xfrm>
            <a:off x="2027981" y="4315291"/>
            <a:ext cx="8377483" cy="2264963"/>
            <a:chOff x="3184" y="3036260"/>
            <a:chExt cx="8377483" cy="2264963"/>
          </a:xfrm>
        </p:grpSpPr>
        <p:sp>
          <p:nvSpPr>
            <p:cNvPr id="14" name="Puolisuunnikas 13">
              <a:extLst>
                <a:ext uri="{FF2B5EF4-FFF2-40B4-BE49-F238E27FC236}">
                  <a16:creationId xmlns:a16="http://schemas.microsoft.com/office/drawing/2014/main" id="{E49E44E8-C278-42BA-9D20-8438FA853964}"/>
                </a:ext>
              </a:extLst>
            </p:cNvPr>
            <p:cNvSpPr/>
            <p:nvPr/>
          </p:nvSpPr>
          <p:spPr>
            <a:xfrm>
              <a:off x="3184" y="3036260"/>
              <a:ext cx="8377483" cy="2177768"/>
            </a:xfrm>
            <a:prstGeom prst="trapezoid">
              <a:avLst>
                <a:gd name="adj" fmla="val 79602"/>
              </a:avLst>
            </a:prstGeom>
            <a:solidFill>
              <a:srgbClr val="6A6E73"/>
            </a:solidFill>
          </p:spPr>
          <p:style>
            <a:lnRef idx="2">
              <a:schemeClr val="lt1">
                <a:hueOff val="0"/>
                <a:satOff val="0"/>
                <a:lumOff val="0"/>
                <a:alphaOff val="0"/>
              </a:schemeClr>
            </a:lnRef>
            <a:fillRef idx="1">
              <a:scrgbClr r="0" g="0" b="0"/>
            </a:fillRef>
            <a:effectRef idx="0">
              <a:schemeClr val="accent4">
                <a:hueOff val="-9244759"/>
                <a:satOff val="95454"/>
                <a:lumOff val="13726"/>
                <a:alphaOff val="0"/>
              </a:schemeClr>
            </a:effectRef>
            <a:fontRef idx="minor">
              <a:schemeClr val="lt1"/>
            </a:fontRef>
          </p:style>
        </p:sp>
        <p:sp>
          <p:nvSpPr>
            <p:cNvPr id="15" name="Puolisuunnikas 4">
              <a:extLst>
                <a:ext uri="{FF2B5EF4-FFF2-40B4-BE49-F238E27FC236}">
                  <a16:creationId xmlns:a16="http://schemas.microsoft.com/office/drawing/2014/main" id="{89E20781-D151-49E4-87C2-74DC0678961A}"/>
                </a:ext>
              </a:extLst>
            </p:cNvPr>
            <p:cNvSpPr txBox="1"/>
            <p:nvPr/>
          </p:nvSpPr>
          <p:spPr>
            <a:xfrm>
              <a:off x="1318415" y="3123455"/>
              <a:ext cx="5877904" cy="2177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800" b="1" i="0" u="none" strike="noStrike" kern="1200" cap="none" spc="0" normalizeH="0" baseline="0" noProof="0" dirty="0" err="1">
                  <a:ln>
                    <a:noFill/>
                  </a:ln>
                  <a:solidFill>
                    <a:prstClr val="white"/>
                  </a:solidFill>
                  <a:effectLst/>
                  <a:uLnTx/>
                  <a:uFillTx/>
                  <a:latin typeface="Calibri"/>
                  <a:ea typeface="+mn-ea"/>
                  <a:cs typeface="+mn-cs"/>
                </a:rPr>
                <a:t>Promotion</a:t>
              </a:r>
              <a:r>
                <a:rPr kumimoji="0" lang="fi-FI" sz="2800" b="1" i="0" u="none" strike="noStrike" kern="1200" cap="none" spc="0" normalizeH="0" baseline="0" noProof="0" dirty="0">
                  <a:ln>
                    <a:noFill/>
                  </a:ln>
                  <a:solidFill>
                    <a:prstClr val="white"/>
                  </a:solidFill>
                  <a:effectLst/>
                  <a:uLnTx/>
                  <a:uFillTx/>
                  <a:latin typeface="Calibri"/>
                  <a:ea typeface="+mn-ea"/>
                  <a:cs typeface="+mn-cs"/>
                </a:rPr>
                <a:t>; </a:t>
              </a:r>
            </a:p>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education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Schools, Youth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work</a:t>
              </a:r>
              <a:r>
                <a:rPr kumimoji="0" lang="fi-FI" sz="2400" b="0" i="0" u="none" strike="noStrike" kern="1200" cap="none" spc="0" normalizeH="0" baseline="0" noProof="0" dirty="0">
                  <a:ln>
                    <a:noFill/>
                  </a:ln>
                  <a:solidFill>
                    <a:prstClr val="white"/>
                  </a:solidFill>
                  <a:effectLst/>
                  <a:uLnTx/>
                  <a:uFillTx/>
                  <a:latin typeface="Calibri"/>
                  <a:ea typeface="+mn-ea"/>
                  <a:cs typeface="+mn-cs"/>
                </a:rPr>
                <a:t>, Libraries,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Communal</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places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Swimming</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halls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Hobbies</a:t>
              </a:r>
              <a:r>
                <a:rPr kumimoji="0" lang="fi-FI" sz="2400" b="0" i="0" u="none" strike="noStrike" kern="1200" cap="none" spc="0" normalizeH="0" baseline="0" noProof="0" dirty="0">
                  <a:ln>
                    <a:noFill/>
                  </a:ln>
                  <a:solidFill>
                    <a:prstClr val="white"/>
                  </a:solidFill>
                  <a:effectLst/>
                  <a:uLnTx/>
                  <a:uFillTx/>
                  <a:latin typeface="Calibri"/>
                  <a:ea typeface="+mn-ea"/>
                  <a:cs typeface="+mn-cs"/>
                </a:rPr>
                <a:t>, Sports,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Rehabilitation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Day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etc.</a:t>
              </a:r>
            </a:p>
          </p:txBody>
        </p:sp>
      </p:grpSp>
      <p:grpSp>
        <p:nvGrpSpPr>
          <p:cNvPr id="16" name="Ryhmä 15">
            <a:extLst>
              <a:ext uri="{FF2B5EF4-FFF2-40B4-BE49-F238E27FC236}">
                <a16:creationId xmlns:a16="http://schemas.microsoft.com/office/drawing/2014/main" id="{24019752-F285-4868-89C0-717068626FE3}"/>
              </a:ext>
            </a:extLst>
          </p:cNvPr>
          <p:cNvGrpSpPr/>
          <p:nvPr/>
        </p:nvGrpSpPr>
        <p:grpSpPr>
          <a:xfrm>
            <a:off x="3777064" y="2742211"/>
            <a:ext cx="4850148" cy="1547915"/>
            <a:chOff x="2301743" y="1526757"/>
            <a:chExt cx="4850148" cy="1547916"/>
          </a:xfrm>
        </p:grpSpPr>
        <p:sp>
          <p:nvSpPr>
            <p:cNvPr id="17" name="Puolisuunnikas 16">
              <a:extLst>
                <a:ext uri="{FF2B5EF4-FFF2-40B4-BE49-F238E27FC236}">
                  <a16:creationId xmlns:a16="http://schemas.microsoft.com/office/drawing/2014/main" id="{24CB8995-6385-4AC3-8039-D57C957DC19E}"/>
                </a:ext>
              </a:extLst>
            </p:cNvPr>
            <p:cNvSpPr/>
            <p:nvPr/>
          </p:nvSpPr>
          <p:spPr>
            <a:xfrm>
              <a:off x="2301743" y="1526757"/>
              <a:ext cx="4850148" cy="1547915"/>
            </a:xfrm>
            <a:prstGeom prst="trapezoid">
              <a:avLst>
                <a:gd name="adj" fmla="val 79602"/>
              </a:avLst>
            </a:prstGeom>
            <a:solidFill>
              <a:srgbClr val="00B050"/>
            </a:solidFill>
          </p:spPr>
          <p:style>
            <a:lnRef idx="2">
              <a:schemeClr val="lt1">
                <a:hueOff val="0"/>
                <a:satOff val="0"/>
                <a:lumOff val="0"/>
                <a:alphaOff val="0"/>
              </a:schemeClr>
            </a:lnRef>
            <a:fillRef idx="1">
              <a:scrgbClr r="0" g="0" b="0"/>
            </a:fillRef>
            <a:effectRef idx="0">
              <a:schemeClr val="accent4">
                <a:hueOff val="-4622379"/>
                <a:satOff val="47727"/>
                <a:lumOff val="6863"/>
                <a:alphaOff val="0"/>
              </a:schemeClr>
            </a:effectRef>
            <a:fontRef idx="minor">
              <a:schemeClr val="lt1"/>
            </a:fontRef>
          </p:style>
        </p:sp>
        <p:sp>
          <p:nvSpPr>
            <p:cNvPr id="18" name="Puolisuunnikas 4">
              <a:extLst>
                <a:ext uri="{FF2B5EF4-FFF2-40B4-BE49-F238E27FC236}">
                  <a16:creationId xmlns:a16="http://schemas.microsoft.com/office/drawing/2014/main" id="{91B38DFB-EF11-4B8D-B170-281D94A42EC2}"/>
                </a:ext>
              </a:extLst>
            </p:cNvPr>
            <p:cNvSpPr txBox="1"/>
            <p:nvPr/>
          </p:nvSpPr>
          <p:spPr>
            <a:xfrm>
              <a:off x="3150519" y="1526758"/>
              <a:ext cx="3152596" cy="15479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800" b="1" i="0" u="none" strike="noStrike" kern="1200" cap="none" spc="0" normalizeH="0" baseline="0" noProof="0" dirty="0">
                  <a:ln>
                    <a:noFill/>
                  </a:ln>
                  <a:solidFill>
                    <a:prstClr val="white"/>
                  </a:solidFill>
                  <a:effectLst/>
                  <a:uLnTx/>
                  <a:uFillTx/>
                  <a:latin typeface="Calibri"/>
                  <a:ea typeface="+mn-ea"/>
                  <a:cs typeface="+mn-cs"/>
                </a:rPr>
                <a:t>Prevention</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recognition</a:t>
              </a:r>
              <a:r>
                <a:rPr kumimoji="0" lang="fi-FI" sz="1400" b="0" i="0" u="none" strike="noStrike" kern="1200" cap="none" spc="0" normalizeH="0" baseline="0" noProof="0" dirty="0">
                  <a:ln>
                    <a:noFill/>
                  </a:ln>
                  <a:solidFill>
                    <a:prstClr val="white"/>
                  </a:solidFill>
                  <a:effectLst/>
                  <a:uLnTx/>
                  <a:uFillTx/>
                  <a:latin typeface="Calibri"/>
                  <a:ea typeface="+mn-ea"/>
                  <a:cs typeface="+mn-cs"/>
                </a:rPr>
                <a:t> of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the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400" b="0" i="0" u="none" strike="noStrike" kern="1200" cap="none" spc="0" normalizeH="0" baseline="0" noProof="0" dirty="0">
                  <a:ln>
                    <a:noFill/>
                  </a:ln>
                  <a:solidFill>
                    <a:prstClr val="white"/>
                  </a:solidFill>
                  <a:effectLst/>
                  <a:uLnTx/>
                  <a:uFillTx/>
                  <a:latin typeface="Calibri"/>
                  <a:ea typeface="+mn-ea"/>
                  <a:cs typeface="+mn-cs"/>
                </a:rPr>
                <a:t>, Help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crisis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should</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be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raedily</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available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if</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occur</a:t>
              </a: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19" name="Ryhmä 18">
            <a:extLst>
              <a:ext uri="{FF2B5EF4-FFF2-40B4-BE49-F238E27FC236}">
                <a16:creationId xmlns:a16="http://schemas.microsoft.com/office/drawing/2014/main" id="{EE7AC0BF-53E0-4709-B1DD-92508FB06742}"/>
              </a:ext>
            </a:extLst>
          </p:cNvPr>
          <p:cNvGrpSpPr/>
          <p:nvPr/>
        </p:nvGrpSpPr>
        <p:grpSpPr>
          <a:xfrm>
            <a:off x="5003881" y="1315284"/>
            <a:ext cx="2396514" cy="1448476"/>
            <a:chOff x="4422435" y="0"/>
            <a:chExt cx="2396514" cy="1448476"/>
          </a:xfrm>
        </p:grpSpPr>
        <p:sp>
          <p:nvSpPr>
            <p:cNvPr id="20" name="Puolisuunnikas 19">
              <a:extLst>
                <a:ext uri="{FF2B5EF4-FFF2-40B4-BE49-F238E27FC236}">
                  <a16:creationId xmlns:a16="http://schemas.microsoft.com/office/drawing/2014/main" id="{4204385A-7F31-4B8B-BB49-3895CD2A2D12}"/>
                </a:ext>
              </a:extLst>
            </p:cNvPr>
            <p:cNvSpPr/>
            <p:nvPr/>
          </p:nvSpPr>
          <p:spPr>
            <a:xfrm>
              <a:off x="4422435" y="0"/>
              <a:ext cx="2396514" cy="1448476"/>
            </a:xfrm>
            <a:prstGeom prst="trapezoid">
              <a:avLst>
                <a:gd name="adj" fmla="val 79602"/>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1" name="Puolisuunnikas 4">
              <a:extLst>
                <a:ext uri="{FF2B5EF4-FFF2-40B4-BE49-F238E27FC236}">
                  <a16:creationId xmlns:a16="http://schemas.microsoft.com/office/drawing/2014/main" id="{2977006E-00DB-47C5-9F7B-C8387251BD18}"/>
                </a:ext>
              </a:extLst>
            </p:cNvPr>
            <p:cNvSpPr txBox="1"/>
            <p:nvPr/>
          </p:nvSpPr>
          <p:spPr>
            <a:xfrm>
              <a:off x="4422435" y="0"/>
              <a:ext cx="2396514" cy="1448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err="1">
                  <a:ln>
                    <a:noFill/>
                  </a:ln>
                  <a:solidFill>
                    <a:srgbClr val="696E72"/>
                  </a:solidFill>
                  <a:effectLst/>
                  <a:uLnTx/>
                  <a:uFillTx/>
                  <a:latin typeface="Calibri"/>
                  <a:ea typeface="+mn-ea"/>
                  <a:cs typeface="+mn-cs"/>
                </a:rPr>
                <a:t>Psychiatric</a:t>
              </a:r>
              <a:endParaRPr kumimoji="0" lang="fi-FI" sz="1600" b="1" i="0" u="none" strike="noStrike" kern="1200" cap="none" spc="0" normalizeH="0" baseline="0" noProof="0" dirty="0">
                <a:ln>
                  <a:noFill/>
                </a:ln>
                <a:solidFill>
                  <a:srgbClr val="696E72"/>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a:ln>
                    <a:noFill/>
                  </a:ln>
                  <a:solidFill>
                    <a:srgbClr val="696E72"/>
                  </a:solidFill>
                  <a:effectLst/>
                  <a:uLnTx/>
                  <a:uFillTx/>
                  <a:latin typeface="Calibri"/>
                  <a:ea typeface="+mn-ea"/>
                  <a:cs typeface="+mn-cs"/>
                </a:rPr>
                <a:t>Services </a:t>
              </a:r>
            </a:p>
          </p:txBody>
        </p:sp>
      </p:grpSp>
      <p:sp>
        <p:nvSpPr>
          <p:cNvPr id="2" name="Tekstiruutu 1">
            <a:extLst>
              <a:ext uri="{FF2B5EF4-FFF2-40B4-BE49-F238E27FC236}">
                <a16:creationId xmlns:a16="http://schemas.microsoft.com/office/drawing/2014/main" id="{09C48BDB-A12D-4A36-9C11-767F83A219F3}"/>
              </a:ext>
            </a:extLst>
          </p:cNvPr>
          <p:cNvSpPr txBox="1"/>
          <p:nvPr/>
        </p:nvSpPr>
        <p:spPr>
          <a:xfrm>
            <a:off x="324160" y="4527012"/>
            <a:ext cx="263091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Everyone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can</a:t>
            </a:r>
            <a:r>
              <a:rPr kumimoji="0" lang="fi-FI" sz="1800" b="0" i="0" u="none" strike="noStrike" kern="1200" cap="none" spc="0" normalizeH="0" baseline="0" noProof="0" dirty="0">
                <a:ln>
                  <a:noFill/>
                </a:ln>
                <a:solidFill>
                  <a:prstClr val="black"/>
                </a:solidFill>
                <a:effectLst/>
                <a:uLnTx/>
                <a:uFillTx/>
                <a:latin typeface="Calibri"/>
                <a:ea typeface="+mn-ea"/>
                <a:cs typeface="+mn-cs"/>
              </a:rPr>
              <a:t> and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should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do</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this</a:t>
            </a:r>
            <a:r>
              <a:rPr kumimoji="0" lang="fi-FI"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stronger</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base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need</a:t>
            </a:r>
            <a:r>
              <a:rPr kumimoji="0" lang="fi-FI" sz="1800" b="0" i="0" u="none" strike="noStrike" kern="1200" cap="none" spc="0" normalizeH="0" baseline="0" noProof="0" dirty="0">
                <a:ln>
                  <a:noFill/>
                </a:ln>
                <a:solidFill>
                  <a:prstClr val="black"/>
                </a:solidFill>
                <a:effectLst/>
                <a:uLnTx/>
                <a:uFillTx/>
                <a:latin typeface="Calibri"/>
                <a:ea typeface="+mn-ea"/>
                <a:cs typeface="+mn-cs"/>
              </a:rPr>
              <a:t> for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corrective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kstiruutu 2">
            <a:extLst>
              <a:ext uri="{FF2B5EF4-FFF2-40B4-BE49-F238E27FC236}">
                <a16:creationId xmlns:a16="http://schemas.microsoft.com/office/drawing/2014/main" id="{82C48F6B-98AF-46C5-8CB0-C77DE1DA3869}"/>
              </a:ext>
            </a:extLst>
          </p:cNvPr>
          <p:cNvSpPr txBox="1"/>
          <p:nvPr/>
        </p:nvSpPr>
        <p:spPr>
          <a:xfrm>
            <a:off x="8418192" y="2561480"/>
            <a:ext cx="349962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guarantee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law</a:t>
            </a:r>
            <a:r>
              <a:rPr kumimoji="0" lang="fi-FI" sz="1800" b="0" i="0" u="none" strike="noStrike" kern="1200" cap="none" spc="0" normalizeH="0" baseline="0" noProof="0" dirty="0">
                <a:ln>
                  <a:noFill/>
                </a:ln>
                <a:solidFill>
                  <a:prstClr val="black"/>
                </a:solidFill>
                <a:effectLst/>
                <a:uLnTx/>
                <a:uFillTx/>
                <a:latin typeface="Calibri"/>
                <a:ea typeface="+mn-ea"/>
                <a:cs typeface="+mn-cs"/>
              </a:rPr>
              <a:t> is in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process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Low</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threshold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Easy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access</a:t>
            </a:r>
            <a:r>
              <a:rPr kumimoji="0" lang="fi-FI" sz="1800" b="0" i="0" u="none" strike="noStrike" kern="1200" cap="none" spc="0" normalizeH="0" baseline="0" noProof="0" dirty="0">
                <a:ln>
                  <a:noFill/>
                </a:ln>
                <a:solidFill>
                  <a:prstClr val="black"/>
                </a:solidFill>
                <a:effectLst/>
                <a:uLnTx/>
                <a:uFillTx/>
                <a:latin typeface="Calibri"/>
                <a:ea typeface="+mn-ea"/>
                <a:cs typeface="+mn-cs"/>
              </a:rPr>
              <a:t> to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Walk</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-In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Psychology</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Services in Helsinki Health Care for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ages</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13  </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kstiruutu 6">
            <a:extLst>
              <a:ext uri="{FF2B5EF4-FFF2-40B4-BE49-F238E27FC236}">
                <a16:creationId xmlns:a16="http://schemas.microsoft.com/office/drawing/2014/main" id="{E3B3D81E-F01E-463D-AD05-A2D833E62B90}"/>
              </a:ext>
            </a:extLst>
          </p:cNvPr>
          <p:cNvSpPr txBox="1"/>
          <p:nvPr/>
        </p:nvSpPr>
        <p:spPr>
          <a:xfrm>
            <a:off x="1914925" y="142314"/>
            <a:ext cx="941832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err="1">
                <a:ln>
                  <a:noFill/>
                </a:ln>
                <a:solidFill>
                  <a:srgbClr val="6A6E73"/>
                </a:solidFill>
                <a:effectLst/>
                <a:uLnTx/>
                <a:uFillTx/>
                <a:latin typeface="Georgia"/>
                <a:ea typeface="+mn-ea"/>
                <a:cs typeface="+mn-cs"/>
              </a:rPr>
              <a:t>The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importance</a:t>
            </a:r>
            <a:r>
              <a:rPr kumimoji="0" lang="fi-FI" sz="3200" b="1" i="0" u="none" strike="noStrike" kern="1200" cap="none" spc="0" normalizeH="0" baseline="0" noProof="0" dirty="0">
                <a:ln>
                  <a:noFill/>
                </a:ln>
                <a:solidFill>
                  <a:srgbClr val="6A6E73"/>
                </a:solidFill>
                <a:effectLst/>
                <a:uLnTx/>
                <a:uFillTx/>
                <a:latin typeface="Georgia"/>
                <a:ea typeface="+mn-ea"/>
                <a:cs typeface="+mn-cs"/>
              </a:rPr>
              <a:t> of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every</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day</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sng" strike="noStrike" kern="1200" cap="none" spc="0" normalizeH="0" baseline="0" noProof="0" dirty="0" err="1">
                <a:ln>
                  <a:noFill/>
                </a:ln>
                <a:solidFill>
                  <a:srgbClr val="6A6E73"/>
                </a:solidFill>
                <a:effectLst/>
                <a:uLnTx/>
                <a:uFillTx/>
                <a:latin typeface="Georgia"/>
                <a:ea typeface="+mn-ea"/>
                <a:cs typeface="+mn-cs"/>
              </a:rPr>
              <a:t>basic</a:t>
            </a:r>
            <a:r>
              <a:rPr kumimoji="0" lang="fi-FI" sz="3200" b="1" i="0" u="sng" strike="noStrike" kern="1200" cap="none" spc="0" normalizeH="0" baseline="0" noProof="0" dirty="0">
                <a:ln>
                  <a:noFill/>
                </a:ln>
                <a:solidFill>
                  <a:srgbClr val="6A6E73"/>
                </a:solidFill>
                <a:effectLst/>
                <a:uLnTx/>
                <a:uFillTx/>
                <a:latin typeface="Georgia"/>
                <a:ea typeface="+mn-ea"/>
                <a:cs typeface="+mn-cs"/>
              </a:rPr>
              <a:t> </a:t>
            </a:r>
            <a:r>
              <a:rPr kumimoji="0" lang="fi-FI" sz="3200" b="1" i="0" u="sng" strike="noStrike" kern="1200" cap="none" spc="0" normalizeH="0" baseline="0" noProof="0" dirty="0" err="1">
                <a:ln>
                  <a:noFill/>
                </a:ln>
                <a:solidFill>
                  <a:srgbClr val="6A6E73"/>
                </a:solidFill>
                <a:effectLst/>
                <a:uLnTx/>
                <a:uFillTx/>
                <a:latin typeface="Georgia"/>
                <a:ea typeface="+mn-ea"/>
                <a:cs typeface="+mn-cs"/>
              </a:rPr>
              <a:t>level</a:t>
            </a:r>
            <a:r>
              <a:rPr kumimoji="0" lang="fi-FI" sz="3200" b="1" i="0" u="sng"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became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visible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during</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pandemic</a:t>
            </a:r>
            <a:endParaRPr kumimoji="0" lang="fi-FI" sz="3200" b="1" i="0" u="none" strike="noStrike" kern="1200" cap="none" spc="0" normalizeH="0" baseline="0" noProof="0" dirty="0">
              <a:ln>
                <a:noFill/>
              </a:ln>
              <a:solidFill>
                <a:srgbClr val="6A6E73"/>
              </a:solidFill>
              <a:effectLst/>
              <a:uLnTx/>
              <a:uFillTx/>
              <a:latin typeface="Georgia"/>
              <a:ea typeface="+mn-ea"/>
              <a:cs typeface="+mn-cs"/>
            </a:endParaRPr>
          </a:p>
        </p:txBody>
      </p:sp>
      <p:pic>
        <p:nvPicPr>
          <p:cNvPr id="1028" name="Picture 4" descr="School Closed to Staff and Learners Today – Rowner Junior School">
            <a:extLst>
              <a:ext uri="{FF2B5EF4-FFF2-40B4-BE49-F238E27FC236}">
                <a16:creationId xmlns:a16="http://schemas.microsoft.com/office/drawing/2014/main" id="{D034B4F0-A5F8-498D-9AEA-EF8C0DFE20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5048" y="4209297"/>
            <a:ext cx="6022740" cy="256414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22534805"/>
      </p:ext>
    </p:extLst>
  </p:cSld>
  <p:clrMapOvr>
    <a:masterClrMapping/>
  </p:clrMapOvr>
  <mc:AlternateContent xmlns:mc="http://schemas.openxmlformats.org/markup-compatibility/2006" xmlns:p14="http://schemas.microsoft.com/office/powerpoint/2010/main">
    <mc:Choice Requires="p14">
      <p:transition spd="slow" p14:dur="2000" advTm="21273"/>
    </mc:Choice>
    <mc:Fallback xmlns="">
      <p:transition spd="slow" advTm="212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C3E66D9E-3500-45B2-BF16-727259D381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1B36C-3D8D-4F41-85B1-1094ACA59989}"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a:extLst>
              <a:ext uri="{FF2B5EF4-FFF2-40B4-BE49-F238E27FC236}">
                <a16:creationId xmlns:a16="http://schemas.microsoft.com/office/drawing/2014/main" id="{78251DFF-C8AB-4F6C-8DFF-4224E521461A}"/>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6" name="Dian numeron paikkamerkki 5">
            <a:extLst>
              <a:ext uri="{FF2B5EF4-FFF2-40B4-BE49-F238E27FC236}">
                <a16:creationId xmlns:a16="http://schemas.microsoft.com/office/drawing/2014/main" id="{88F1F283-A4B8-4DA7-AAAC-DF433028D3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grpSp>
        <p:nvGrpSpPr>
          <p:cNvPr id="13" name="Ryhmä 12">
            <a:extLst>
              <a:ext uri="{FF2B5EF4-FFF2-40B4-BE49-F238E27FC236}">
                <a16:creationId xmlns:a16="http://schemas.microsoft.com/office/drawing/2014/main" id="{207B695B-26DD-40A9-B87E-C7BEE59FE17F}"/>
              </a:ext>
            </a:extLst>
          </p:cNvPr>
          <p:cNvGrpSpPr/>
          <p:nvPr/>
        </p:nvGrpSpPr>
        <p:grpSpPr>
          <a:xfrm>
            <a:off x="2027981" y="4315291"/>
            <a:ext cx="8377483" cy="2264963"/>
            <a:chOff x="3184" y="3036260"/>
            <a:chExt cx="8377483" cy="2264963"/>
          </a:xfrm>
        </p:grpSpPr>
        <p:sp>
          <p:nvSpPr>
            <p:cNvPr id="14" name="Puolisuunnikas 13">
              <a:extLst>
                <a:ext uri="{FF2B5EF4-FFF2-40B4-BE49-F238E27FC236}">
                  <a16:creationId xmlns:a16="http://schemas.microsoft.com/office/drawing/2014/main" id="{E49E44E8-C278-42BA-9D20-8438FA853964}"/>
                </a:ext>
              </a:extLst>
            </p:cNvPr>
            <p:cNvSpPr/>
            <p:nvPr/>
          </p:nvSpPr>
          <p:spPr>
            <a:xfrm>
              <a:off x="3184" y="3036260"/>
              <a:ext cx="8377483" cy="2177768"/>
            </a:xfrm>
            <a:prstGeom prst="trapezoid">
              <a:avLst>
                <a:gd name="adj" fmla="val 79602"/>
              </a:avLst>
            </a:prstGeom>
            <a:solidFill>
              <a:srgbClr val="6A6E73"/>
            </a:solidFill>
          </p:spPr>
          <p:style>
            <a:lnRef idx="2">
              <a:schemeClr val="lt1">
                <a:hueOff val="0"/>
                <a:satOff val="0"/>
                <a:lumOff val="0"/>
                <a:alphaOff val="0"/>
              </a:schemeClr>
            </a:lnRef>
            <a:fillRef idx="1">
              <a:scrgbClr r="0" g="0" b="0"/>
            </a:fillRef>
            <a:effectRef idx="0">
              <a:schemeClr val="accent4">
                <a:hueOff val="-9244759"/>
                <a:satOff val="95454"/>
                <a:lumOff val="13726"/>
                <a:alphaOff val="0"/>
              </a:schemeClr>
            </a:effectRef>
            <a:fontRef idx="minor">
              <a:schemeClr val="lt1"/>
            </a:fontRef>
          </p:style>
        </p:sp>
        <p:sp>
          <p:nvSpPr>
            <p:cNvPr id="15" name="Puolisuunnikas 4">
              <a:extLst>
                <a:ext uri="{FF2B5EF4-FFF2-40B4-BE49-F238E27FC236}">
                  <a16:creationId xmlns:a16="http://schemas.microsoft.com/office/drawing/2014/main" id="{89E20781-D151-49E4-87C2-74DC0678961A}"/>
                </a:ext>
              </a:extLst>
            </p:cNvPr>
            <p:cNvSpPr txBox="1"/>
            <p:nvPr/>
          </p:nvSpPr>
          <p:spPr>
            <a:xfrm>
              <a:off x="1318415" y="3123455"/>
              <a:ext cx="5877904" cy="2177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800" b="1" i="0" u="none" strike="noStrike" kern="1200" cap="none" spc="0" normalizeH="0" baseline="0" noProof="0" dirty="0" err="1">
                  <a:ln>
                    <a:noFill/>
                  </a:ln>
                  <a:solidFill>
                    <a:prstClr val="white"/>
                  </a:solidFill>
                  <a:effectLst/>
                  <a:uLnTx/>
                  <a:uFillTx/>
                  <a:latin typeface="Calibri"/>
                  <a:ea typeface="+mn-ea"/>
                  <a:cs typeface="+mn-cs"/>
                </a:rPr>
                <a:t>Promotion</a:t>
              </a:r>
              <a:r>
                <a:rPr kumimoji="0" lang="fi-FI" sz="2800" b="1" i="0" u="none" strike="noStrike" kern="1200" cap="none" spc="0" normalizeH="0" baseline="0" noProof="0" dirty="0">
                  <a:ln>
                    <a:noFill/>
                  </a:ln>
                  <a:solidFill>
                    <a:prstClr val="white"/>
                  </a:solidFill>
                  <a:effectLst/>
                  <a:uLnTx/>
                  <a:uFillTx/>
                  <a:latin typeface="Calibri"/>
                  <a:ea typeface="+mn-ea"/>
                  <a:cs typeface="+mn-cs"/>
                </a:rPr>
                <a:t>; </a:t>
              </a:r>
            </a:p>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education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Schools, Youth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work</a:t>
              </a:r>
              <a:r>
                <a:rPr kumimoji="0" lang="fi-FI" sz="2400" b="0" i="0" u="none" strike="noStrike" kern="1200" cap="none" spc="0" normalizeH="0" baseline="0" noProof="0" dirty="0">
                  <a:ln>
                    <a:noFill/>
                  </a:ln>
                  <a:solidFill>
                    <a:prstClr val="white"/>
                  </a:solidFill>
                  <a:effectLst/>
                  <a:uLnTx/>
                  <a:uFillTx/>
                  <a:latin typeface="Calibri"/>
                  <a:ea typeface="+mn-ea"/>
                  <a:cs typeface="+mn-cs"/>
                </a:rPr>
                <a:t>, Libraries,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Communal</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places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Swimming</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halls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Hobbies</a:t>
              </a:r>
              <a:r>
                <a:rPr kumimoji="0" lang="fi-FI" sz="2400" b="0" i="0" u="none" strike="noStrike" kern="1200" cap="none" spc="0" normalizeH="0" baseline="0" noProof="0" dirty="0">
                  <a:ln>
                    <a:noFill/>
                  </a:ln>
                  <a:solidFill>
                    <a:prstClr val="white"/>
                  </a:solidFill>
                  <a:effectLst/>
                  <a:uLnTx/>
                  <a:uFillTx/>
                  <a:latin typeface="Calibri"/>
                  <a:ea typeface="+mn-ea"/>
                  <a:cs typeface="+mn-cs"/>
                </a:rPr>
                <a:t>, Sports,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Rehabilitation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Day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etc.</a:t>
              </a:r>
            </a:p>
          </p:txBody>
        </p:sp>
      </p:grpSp>
      <p:grpSp>
        <p:nvGrpSpPr>
          <p:cNvPr id="16" name="Ryhmä 15">
            <a:extLst>
              <a:ext uri="{FF2B5EF4-FFF2-40B4-BE49-F238E27FC236}">
                <a16:creationId xmlns:a16="http://schemas.microsoft.com/office/drawing/2014/main" id="{24019752-F285-4868-89C0-717068626FE3}"/>
              </a:ext>
            </a:extLst>
          </p:cNvPr>
          <p:cNvGrpSpPr/>
          <p:nvPr/>
        </p:nvGrpSpPr>
        <p:grpSpPr>
          <a:xfrm>
            <a:off x="2955077" y="1390021"/>
            <a:ext cx="7007789" cy="2900106"/>
            <a:chOff x="2301743" y="1526757"/>
            <a:chExt cx="4850148" cy="1547916"/>
          </a:xfrm>
        </p:grpSpPr>
        <p:sp>
          <p:nvSpPr>
            <p:cNvPr id="17" name="Puolisuunnikas 16">
              <a:extLst>
                <a:ext uri="{FF2B5EF4-FFF2-40B4-BE49-F238E27FC236}">
                  <a16:creationId xmlns:a16="http://schemas.microsoft.com/office/drawing/2014/main" id="{24CB8995-6385-4AC3-8039-D57C957DC19E}"/>
                </a:ext>
              </a:extLst>
            </p:cNvPr>
            <p:cNvSpPr/>
            <p:nvPr/>
          </p:nvSpPr>
          <p:spPr>
            <a:xfrm>
              <a:off x="2301743" y="1526757"/>
              <a:ext cx="4850148" cy="1547915"/>
            </a:xfrm>
            <a:prstGeom prst="trapezoid">
              <a:avLst>
                <a:gd name="adj" fmla="val 79602"/>
              </a:avLst>
            </a:prstGeom>
            <a:solidFill>
              <a:srgbClr val="00B050"/>
            </a:solidFill>
          </p:spPr>
          <p:style>
            <a:lnRef idx="2">
              <a:schemeClr val="lt1">
                <a:hueOff val="0"/>
                <a:satOff val="0"/>
                <a:lumOff val="0"/>
                <a:alphaOff val="0"/>
              </a:schemeClr>
            </a:lnRef>
            <a:fillRef idx="1">
              <a:scrgbClr r="0" g="0" b="0"/>
            </a:fillRef>
            <a:effectRef idx="0">
              <a:schemeClr val="accent4">
                <a:hueOff val="-4622379"/>
                <a:satOff val="47727"/>
                <a:lumOff val="6863"/>
                <a:alphaOff val="0"/>
              </a:schemeClr>
            </a:effectRef>
            <a:fontRef idx="minor">
              <a:schemeClr val="lt1"/>
            </a:fontRef>
          </p:style>
        </p:sp>
        <p:sp>
          <p:nvSpPr>
            <p:cNvPr id="18" name="Puolisuunnikas 4">
              <a:extLst>
                <a:ext uri="{FF2B5EF4-FFF2-40B4-BE49-F238E27FC236}">
                  <a16:creationId xmlns:a16="http://schemas.microsoft.com/office/drawing/2014/main" id="{91B38DFB-EF11-4B8D-B170-281D94A42EC2}"/>
                </a:ext>
              </a:extLst>
            </p:cNvPr>
            <p:cNvSpPr txBox="1"/>
            <p:nvPr/>
          </p:nvSpPr>
          <p:spPr>
            <a:xfrm>
              <a:off x="3150519" y="1526758"/>
              <a:ext cx="3152596" cy="15479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endParaRPr kumimoji="0" lang="fi-FI"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800100" rtl="0" eaLnBrk="1" fontAlgn="auto" latinLnBrk="0" hangingPunct="1">
                <a:lnSpc>
                  <a:spcPct val="90000"/>
                </a:lnSpc>
                <a:spcBef>
                  <a:spcPct val="0"/>
                </a:spcBef>
                <a:spcAft>
                  <a:spcPct val="35000"/>
                </a:spcAft>
                <a:buClrTx/>
                <a:buSzTx/>
                <a:buFontTx/>
                <a:buNone/>
                <a:tabLst/>
                <a:defRPr/>
              </a:pPr>
              <a:endParaRPr lang="fi-FI" b="1" dirty="0">
                <a:solidFill>
                  <a:prstClr val="white"/>
                </a:solidFill>
                <a:latin typeface="Calibri"/>
              </a:endParaRPr>
            </a:p>
            <a:p>
              <a:pPr marL="0" marR="0" lvl="0" indent="0" algn="ctr" defTabSz="800100" rtl="0" eaLnBrk="1" fontAlgn="auto" latinLnBrk="0" hangingPunct="1">
                <a:lnSpc>
                  <a:spcPct val="90000"/>
                </a:lnSpc>
                <a:spcBef>
                  <a:spcPct val="0"/>
                </a:spcBef>
                <a:spcAft>
                  <a:spcPct val="35000"/>
                </a:spcAft>
                <a:buClrTx/>
                <a:buSzTx/>
                <a:buFontTx/>
                <a:buNone/>
                <a:tabLst/>
                <a:defRPr/>
              </a:pPr>
              <a:endParaRPr kumimoji="0" lang="fi-FI" sz="18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800" b="1" i="0" u="none" strike="noStrike" kern="1200" cap="none" spc="0" normalizeH="0" baseline="0" noProof="0" dirty="0">
                  <a:ln>
                    <a:noFill/>
                  </a:ln>
                  <a:solidFill>
                    <a:prstClr val="white"/>
                  </a:solidFill>
                  <a:effectLst/>
                  <a:uLnTx/>
                  <a:uFillTx/>
                  <a:latin typeface="Calibri"/>
                  <a:ea typeface="+mn-ea"/>
                  <a:cs typeface="+mn-cs"/>
                </a:rPr>
                <a:t>Prevention</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recognition</a:t>
              </a:r>
              <a:r>
                <a:rPr kumimoji="0" lang="fi-FI" sz="1400" b="0" i="0" u="none" strike="noStrike" kern="1200" cap="none" spc="0" normalizeH="0" baseline="0" noProof="0" dirty="0">
                  <a:ln>
                    <a:noFill/>
                  </a:ln>
                  <a:solidFill>
                    <a:prstClr val="white"/>
                  </a:solidFill>
                  <a:effectLst/>
                  <a:uLnTx/>
                  <a:uFillTx/>
                  <a:latin typeface="Calibri"/>
                  <a:ea typeface="+mn-ea"/>
                  <a:cs typeface="+mn-cs"/>
                </a:rPr>
                <a:t> of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the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400" b="0" i="0" u="none" strike="noStrike" kern="1200" cap="none" spc="0" normalizeH="0" baseline="0" noProof="0" dirty="0">
                  <a:ln>
                    <a:noFill/>
                  </a:ln>
                  <a:solidFill>
                    <a:prstClr val="white"/>
                  </a:solidFill>
                  <a:effectLst/>
                  <a:uLnTx/>
                  <a:uFillTx/>
                  <a:latin typeface="Calibri"/>
                  <a:ea typeface="+mn-ea"/>
                  <a:cs typeface="+mn-cs"/>
                </a:rPr>
                <a:t>, Help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crisis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should</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be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raedily</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available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if</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occur</a:t>
              </a: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19" name="Ryhmä 18">
            <a:extLst>
              <a:ext uri="{FF2B5EF4-FFF2-40B4-BE49-F238E27FC236}">
                <a16:creationId xmlns:a16="http://schemas.microsoft.com/office/drawing/2014/main" id="{EE7AC0BF-53E0-4709-B1DD-92508FB06742}"/>
              </a:ext>
            </a:extLst>
          </p:cNvPr>
          <p:cNvGrpSpPr/>
          <p:nvPr/>
        </p:nvGrpSpPr>
        <p:grpSpPr>
          <a:xfrm>
            <a:off x="2742019" y="-222336"/>
            <a:ext cx="4841374" cy="3219447"/>
            <a:chOff x="4422435" y="0"/>
            <a:chExt cx="2396514" cy="1448476"/>
          </a:xfrm>
        </p:grpSpPr>
        <p:sp>
          <p:nvSpPr>
            <p:cNvPr id="20" name="Puolisuunnikas 19">
              <a:extLst>
                <a:ext uri="{FF2B5EF4-FFF2-40B4-BE49-F238E27FC236}">
                  <a16:creationId xmlns:a16="http://schemas.microsoft.com/office/drawing/2014/main" id="{4204385A-7F31-4B8B-BB49-3895CD2A2D12}"/>
                </a:ext>
              </a:extLst>
            </p:cNvPr>
            <p:cNvSpPr/>
            <p:nvPr/>
          </p:nvSpPr>
          <p:spPr>
            <a:xfrm>
              <a:off x="4422435" y="0"/>
              <a:ext cx="2396514" cy="1448476"/>
            </a:xfrm>
            <a:prstGeom prst="trapezoid">
              <a:avLst>
                <a:gd name="adj" fmla="val 79602"/>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1" name="Puolisuunnikas 4">
              <a:extLst>
                <a:ext uri="{FF2B5EF4-FFF2-40B4-BE49-F238E27FC236}">
                  <a16:creationId xmlns:a16="http://schemas.microsoft.com/office/drawing/2014/main" id="{2977006E-00DB-47C5-9F7B-C8387251BD18}"/>
                </a:ext>
              </a:extLst>
            </p:cNvPr>
            <p:cNvSpPr txBox="1"/>
            <p:nvPr/>
          </p:nvSpPr>
          <p:spPr>
            <a:xfrm>
              <a:off x="4422435" y="0"/>
              <a:ext cx="2396514" cy="1448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err="1">
                  <a:ln>
                    <a:noFill/>
                  </a:ln>
                  <a:solidFill>
                    <a:srgbClr val="696E72"/>
                  </a:solidFill>
                  <a:effectLst/>
                  <a:uLnTx/>
                  <a:uFillTx/>
                  <a:latin typeface="Calibri"/>
                  <a:ea typeface="+mn-ea"/>
                  <a:cs typeface="+mn-cs"/>
                </a:rPr>
                <a:t>Psychiatric</a:t>
              </a:r>
              <a:endParaRPr kumimoji="0" lang="fi-FI" sz="1600" b="1" i="0" u="none" strike="noStrike" kern="1200" cap="none" spc="0" normalizeH="0" baseline="0" noProof="0" dirty="0">
                <a:ln>
                  <a:noFill/>
                </a:ln>
                <a:solidFill>
                  <a:srgbClr val="696E72"/>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a:ln>
                    <a:noFill/>
                  </a:ln>
                  <a:solidFill>
                    <a:srgbClr val="696E72"/>
                  </a:solidFill>
                  <a:effectLst/>
                  <a:uLnTx/>
                  <a:uFillTx/>
                  <a:latin typeface="Calibri"/>
                  <a:ea typeface="+mn-ea"/>
                  <a:cs typeface="+mn-cs"/>
                </a:rPr>
                <a:t>Services </a:t>
              </a:r>
            </a:p>
          </p:txBody>
        </p:sp>
      </p:grpSp>
      <p:sp>
        <p:nvSpPr>
          <p:cNvPr id="2" name="Tekstiruutu 1">
            <a:extLst>
              <a:ext uri="{FF2B5EF4-FFF2-40B4-BE49-F238E27FC236}">
                <a16:creationId xmlns:a16="http://schemas.microsoft.com/office/drawing/2014/main" id="{09C48BDB-A12D-4A36-9C11-767F83A219F3}"/>
              </a:ext>
            </a:extLst>
          </p:cNvPr>
          <p:cNvSpPr txBox="1"/>
          <p:nvPr/>
        </p:nvSpPr>
        <p:spPr>
          <a:xfrm>
            <a:off x="324160" y="4527012"/>
            <a:ext cx="263091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Everyone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can</a:t>
            </a:r>
            <a:r>
              <a:rPr kumimoji="0" lang="fi-FI" sz="1800" b="0" i="0" u="none" strike="noStrike" kern="1200" cap="none" spc="0" normalizeH="0" baseline="0" noProof="0" dirty="0">
                <a:ln>
                  <a:noFill/>
                </a:ln>
                <a:solidFill>
                  <a:prstClr val="black"/>
                </a:solidFill>
                <a:effectLst/>
                <a:uLnTx/>
                <a:uFillTx/>
                <a:latin typeface="Calibri"/>
                <a:ea typeface="+mn-ea"/>
                <a:cs typeface="+mn-cs"/>
              </a:rPr>
              <a:t> and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should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do</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this</a:t>
            </a:r>
            <a:r>
              <a:rPr kumimoji="0" lang="fi-FI"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stronger</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base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need</a:t>
            </a:r>
            <a:r>
              <a:rPr kumimoji="0" lang="fi-FI" sz="1800" b="0" i="0" u="none" strike="noStrike" kern="1200" cap="none" spc="0" normalizeH="0" baseline="0" noProof="0" dirty="0">
                <a:ln>
                  <a:noFill/>
                </a:ln>
                <a:solidFill>
                  <a:prstClr val="black"/>
                </a:solidFill>
                <a:effectLst/>
                <a:uLnTx/>
                <a:uFillTx/>
                <a:latin typeface="Calibri"/>
                <a:ea typeface="+mn-ea"/>
                <a:cs typeface="+mn-cs"/>
              </a:rPr>
              <a:t> for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corrective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kstiruutu 2">
            <a:extLst>
              <a:ext uri="{FF2B5EF4-FFF2-40B4-BE49-F238E27FC236}">
                <a16:creationId xmlns:a16="http://schemas.microsoft.com/office/drawing/2014/main" id="{82C48F6B-98AF-46C5-8CB0-C77DE1DA3869}"/>
              </a:ext>
            </a:extLst>
          </p:cNvPr>
          <p:cNvSpPr txBox="1"/>
          <p:nvPr/>
        </p:nvSpPr>
        <p:spPr>
          <a:xfrm>
            <a:off x="7940520" y="2608922"/>
            <a:ext cx="349962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Crisis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telephone</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err="1">
                <a:solidFill>
                  <a:prstClr val="black"/>
                </a:solidFill>
                <a:latin typeface="Calibri"/>
                <a:sym typeface="Wingdings" panose="05000000000000000000" pitchFamily="2" charset="2"/>
              </a:rPr>
              <a:t>Crisis</a:t>
            </a:r>
            <a:r>
              <a:rPr lang="fi-FI" dirty="0">
                <a:solidFill>
                  <a:prstClr val="black"/>
                </a:solidFill>
                <a:latin typeface="Calibri"/>
                <a:sym typeface="Wingdings" panose="05000000000000000000" pitchFamily="2" charset="2"/>
              </a:rPr>
              <a:t> </a:t>
            </a:r>
            <a:r>
              <a:rPr lang="fi-FI" dirty="0" err="1">
                <a:solidFill>
                  <a:prstClr val="black"/>
                </a:solidFill>
                <a:latin typeface="Calibri"/>
                <a:sym typeface="Wingdings" panose="05000000000000000000" pitchFamily="2" charset="2"/>
              </a:rPr>
              <a:t>chat</a:t>
            </a:r>
            <a:r>
              <a:rPr lang="fi-FI" dirty="0">
                <a:solidFill>
                  <a:prstClr val="black"/>
                </a:solidFill>
                <a:latin typeface="Calibri"/>
                <a:sym typeface="Wingdings" panose="05000000000000000000" pitchFamily="2" charset="2"/>
              </a:rPr>
              <a:t> </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kstiruutu 6">
            <a:extLst>
              <a:ext uri="{FF2B5EF4-FFF2-40B4-BE49-F238E27FC236}">
                <a16:creationId xmlns:a16="http://schemas.microsoft.com/office/drawing/2014/main" id="{E3B3D81E-F01E-463D-AD05-A2D833E62B90}"/>
              </a:ext>
            </a:extLst>
          </p:cNvPr>
          <p:cNvSpPr txBox="1"/>
          <p:nvPr/>
        </p:nvSpPr>
        <p:spPr>
          <a:xfrm>
            <a:off x="1914925" y="142314"/>
            <a:ext cx="941832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err="1">
                <a:ln>
                  <a:noFill/>
                </a:ln>
                <a:solidFill>
                  <a:srgbClr val="6A6E73"/>
                </a:solidFill>
                <a:effectLst/>
                <a:uLnTx/>
                <a:uFillTx/>
                <a:latin typeface="Georgia"/>
                <a:ea typeface="+mn-ea"/>
                <a:cs typeface="+mn-cs"/>
              </a:rPr>
              <a:t>The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importance</a:t>
            </a:r>
            <a:r>
              <a:rPr kumimoji="0" lang="fi-FI" sz="3200" b="1" i="0" u="none" strike="noStrike" kern="1200" cap="none" spc="0" normalizeH="0" baseline="0" noProof="0" dirty="0">
                <a:ln>
                  <a:noFill/>
                </a:ln>
                <a:solidFill>
                  <a:srgbClr val="6A6E73"/>
                </a:solidFill>
                <a:effectLst/>
                <a:uLnTx/>
                <a:uFillTx/>
                <a:latin typeface="Georgia"/>
                <a:ea typeface="+mn-ea"/>
                <a:cs typeface="+mn-cs"/>
              </a:rPr>
              <a:t> of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every</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day</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sng" strike="noStrike" kern="1200" cap="none" spc="0" normalizeH="0" baseline="0" noProof="0" dirty="0" err="1">
                <a:ln>
                  <a:noFill/>
                </a:ln>
                <a:solidFill>
                  <a:srgbClr val="6A6E73"/>
                </a:solidFill>
                <a:effectLst/>
                <a:uLnTx/>
                <a:uFillTx/>
                <a:latin typeface="Georgia"/>
                <a:ea typeface="+mn-ea"/>
                <a:cs typeface="+mn-cs"/>
              </a:rPr>
              <a:t>basic</a:t>
            </a:r>
            <a:r>
              <a:rPr kumimoji="0" lang="fi-FI" sz="3200" b="1" i="0" u="sng" strike="noStrike" kern="1200" cap="none" spc="0" normalizeH="0" baseline="0" noProof="0" dirty="0">
                <a:ln>
                  <a:noFill/>
                </a:ln>
                <a:solidFill>
                  <a:srgbClr val="6A6E73"/>
                </a:solidFill>
                <a:effectLst/>
                <a:uLnTx/>
                <a:uFillTx/>
                <a:latin typeface="Georgia"/>
                <a:ea typeface="+mn-ea"/>
                <a:cs typeface="+mn-cs"/>
              </a:rPr>
              <a:t> </a:t>
            </a:r>
            <a:r>
              <a:rPr kumimoji="0" lang="fi-FI" sz="3200" b="1" i="0" u="sng" strike="noStrike" kern="1200" cap="none" spc="0" normalizeH="0" baseline="0" noProof="0" dirty="0" err="1">
                <a:ln>
                  <a:noFill/>
                </a:ln>
                <a:solidFill>
                  <a:srgbClr val="6A6E73"/>
                </a:solidFill>
                <a:effectLst/>
                <a:uLnTx/>
                <a:uFillTx/>
                <a:latin typeface="Georgia"/>
                <a:ea typeface="+mn-ea"/>
                <a:cs typeface="+mn-cs"/>
              </a:rPr>
              <a:t>level</a:t>
            </a:r>
            <a:r>
              <a:rPr kumimoji="0" lang="fi-FI" sz="3200" b="1" i="0" u="sng"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became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visible</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during</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pandemic</a:t>
            </a:r>
            <a:endParaRPr kumimoji="0" lang="fi-FI" sz="3200" b="1" i="0" u="none" strike="noStrike" kern="1200" cap="none" spc="0" normalizeH="0" baseline="0" noProof="0" dirty="0">
              <a:ln>
                <a:noFill/>
              </a:ln>
              <a:solidFill>
                <a:srgbClr val="6A6E73"/>
              </a:solidFill>
              <a:effectLst/>
              <a:uLnTx/>
              <a:uFillTx/>
              <a:latin typeface="Georgia"/>
              <a:ea typeface="+mn-ea"/>
              <a:cs typeface="+mn-cs"/>
            </a:endParaRPr>
          </a:p>
        </p:txBody>
      </p:sp>
      <p:pic>
        <p:nvPicPr>
          <p:cNvPr id="1028" name="Picture 4" descr="School Closed to Staff and Learners Today – Rowner Junior School">
            <a:extLst>
              <a:ext uri="{FF2B5EF4-FFF2-40B4-BE49-F238E27FC236}">
                <a16:creationId xmlns:a16="http://schemas.microsoft.com/office/drawing/2014/main" id="{D034B4F0-A5F8-498D-9AEA-EF8C0DFE20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5048" y="4209297"/>
            <a:ext cx="6022740" cy="256414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44496801"/>
      </p:ext>
    </p:extLst>
  </p:cSld>
  <p:clrMapOvr>
    <a:masterClrMapping/>
  </p:clrMapOvr>
  <mc:AlternateContent xmlns:mc="http://schemas.openxmlformats.org/markup-compatibility/2006" xmlns:p14="http://schemas.microsoft.com/office/powerpoint/2010/main">
    <mc:Choice Requires="p14">
      <p:transition spd="slow" p14:dur="2000" advTm="21273"/>
    </mc:Choice>
    <mc:Fallback xmlns="">
      <p:transition spd="slow" advTm="21273"/>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00C06EDC-12C5-4DDD-B543-884EA83041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983" y="1046329"/>
            <a:ext cx="9809389" cy="5605365"/>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1607506" y="457959"/>
            <a:ext cx="98093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800" b="1" i="0" u="none" strike="noStrike" kern="1200" cap="none" spc="0" normalizeH="0" baseline="0" noProof="0" dirty="0">
                <a:ln>
                  <a:noFill/>
                </a:ln>
                <a:solidFill>
                  <a:srgbClr val="6A6E73"/>
                </a:solidFill>
                <a:effectLst/>
                <a:uLnTx/>
                <a:uFillTx/>
                <a:latin typeface="Georgia"/>
                <a:ea typeface="+mn-ea"/>
                <a:cs typeface="+mn-cs"/>
              </a:rPr>
              <a:t>Social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anxiety</a:t>
            </a:r>
            <a:r>
              <a:rPr kumimoji="0" lang="fi-FI" sz="2800" b="1" i="0" u="none" strike="noStrike" kern="1200" cap="none" spc="0" normalizeH="0" baseline="0" noProof="0" dirty="0">
                <a:ln>
                  <a:noFill/>
                </a:ln>
                <a:solidFill>
                  <a:srgbClr val="6A6E73"/>
                </a:solidFill>
                <a:effectLst/>
                <a:uLnTx/>
                <a:uFillTx/>
                <a:latin typeface="Georgia"/>
                <a:ea typeface="+mn-ea"/>
                <a:cs typeface="+mn-cs"/>
              </a:rPr>
              <a:t> of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girls</a:t>
            </a:r>
            <a:r>
              <a:rPr kumimoji="0" lang="fi-FI" sz="2800" b="1" i="0" u="none" strike="noStrike" kern="1200" cap="none" spc="0" normalizeH="0" baseline="0" noProof="0" dirty="0">
                <a:ln>
                  <a:noFill/>
                </a:ln>
                <a:solidFill>
                  <a:srgbClr val="6A6E73"/>
                </a:solidFill>
                <a:effectLst/>
                <a:uLnTx/>
                <a:uFillTx/>
                <a:latin typeface="Georgia"/>
                <a:ea typeface="+mn-ea"/>
                <a:cs typeface="+mn-cs"/>
              </a:rPr>
              <a:t> 2013-2021:</a:t>
            </a:r>
          </a:p>
        </p:txBody>
      </p:sp>
      <p:sp>
        <p:nvSpPr>
          <p:cNvPr id="9" name="Tekstiruutu 8">
            <a:extLst>
              <a:ext uri="{FF2B5EF4-FFF2-40B4-BE49-F238E27FC236}">
                <a16:creationId xmlns:a16="http://schemas.microsoft.com/office/drawing/2014/main" id="{7D745CBE-4B9D-49C5-8A3A-7089D5C30F3D}"/>
              </a:ext>
            </a:extLst>
          </p:cNvPr>
          <p:cNvSpPr txBox="1"/>
          <p:nvPr/>
        </p:nvSpPr>
        <p:spPr>
          <a:xfrm>
            <a:off x="5297764" y="6017157"/>
            <a:ext cx="2428875"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err="1">
                <a:ln>
                  <a:noFill/>
                </a:ln>
                <a:solidFill>
                  <a:prstClr val="black"/>
                </a:solidFill>
                <a:effectLst/>
                <a:uLnTx/>
                <a:uFillTx/>
                <a:latin typeface="Calibri"/>
                <a:ea typeface="+mn-ea"/>
                <a:cs typeface="+mn-cs"/>
              </a:rPr>
              <a:t>Vocational</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school</a:t>
            </a:r>
            <a:endParaRPr kumimoji="0" lang="fi-FI"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kstiruutu 9">
            <a:extLst>
              <a:ext uri="{FF2B5EF4-FFF2-40B4-BE49-F238E27FC236}">
                <a16:creationId xmlns:a16="http://schemas.microsoft.com/office/drawing/2014/main" id="{B1C08F1C-0E04-42B2-908E-FC70DC26181F}"/>
              </a:ext>
            </a:extLst>
          </p:cNvPr>
          <p:cNvSpPr txBox="1"/>
          <p:nvPr/>
        </p:nvSpPr>
        <p:spPr>
          <a:xfrm>
            <a:off x="3550835" y="6017157"/>
            <a:ext cx="1519237"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a:ea typeface="+mn-ea"/>
                <a:cs typeface="+mn-cs"/>
              </a:rPr>
              <a:t>Gymnasium</a:t>
            </a:r>
          </a:p>
        </p:txBody>
      </p:sp>
      <p:sp>
        <p:nvSpPr>
          <p:cNvPr id="11" name="Tekstiruutu 10">
            <a:extLst>
              <a:ext uri="{FF2B5EF4-FFF2-40B4-BE49-F238E27FC236}">
                <a16:creationId xmlns:a16="http://schemas.microsoft.com/office/drawing/2014/main" id="{F488EF0A-E0E6-46E3-B128-40643352D414}"/>
              </a:ext>
            </a:extLst>
          </p:cNvPr>
          <p:cNvSpPr txBox="1"/>
          <p:nvPr/>
        </p:nvSpPr>
        <p:spPr>
          <a:xfrm>
            <a:off x="1429628" y="6010561"/>
            <a:ext cx="1893515" cy="73866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a:ea typeface="+mn-ea"/>
                <a:cs typeface="+mn-cs"/>
              </a:rPr>
              <a:t>Basic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education</a:t>
            </a:r>
            <a:r>
              <a:rPr kumimoji="0" lang="fi-FI" sz="1400" b="0" i="0" u="none" strike="noStrike" kern="1200" cap="none" spc="0" normalizeH="0" baseline="0" noProof="0" dirty="0">
                <a:ln>
                  <a:noFill/>
                </a:ln>
                <a:solidFill>
                  <a:prstClr val="black"/>
                </a:solidFill>
                <a:effectLst/>
                <a:uLnTx/>
                <a:uFillTx/>
                <a:latin typeface="Calibri"/>
                <a:ea typeface="+mn-ea"/>
                <a:cs typeface="+mn-cs"/>
              </a:rPr>
              <a:t>: 14 and 15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yrs</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young</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people</a:t>
            </a:r>
            <a:endParaRPr kumimoji="0" lang="fi-FI" sz="1400" b="0" i="0" u="none" strike="noStrike" kern="1200" cap="none" spc="0" normalizeH="0" baseline="0" noProof="0" dirty="0">
              <a:ln>
                <a:noFill/>
              </a:ln>
              <a:solidFill>
                <a:prstClr val="black"/>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380222004"/>
      </p:ext>
    </p:extLst>
  </p:cSld>
  <p:clrMapOvr>
    <a:masterClrMapping/>
  </p:clrMapOvr>
  <mc:AlternateContent xmlns:mc="http://schemas.openxmlformats.org/markup-compatibility/2006" xmlns:p14="http://schemas.microsoft.com/office/powerpoint/2010/main">
    <mc:Choice Requires="p14">
      <p:transition spd="slow" p14:dur="2000" advTm="7069"/>
    </mc:Choice>
    <mc:Fallback xmlns="">
      <p:transition spd="slow" advTm="7069"/>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B7495CD-5AD9-47D9-9E40-9998CB83B8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901" y="1434336"/>
            <a:ext cx="9491413" cy="5423664"/>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1637986" y="848507"/>
            <a:ext cx="98093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800" b="1" i="0" u="none" strike="noStrike" kern="1200" cap="none" spc="0" normalizeH="0" baseline="0" noProof="0" dirty="0">
                <a:ln>
                  <a:noFill/>
                </a:ln>
                <a:solidFill>
                  <a:srgbClr val="6A6E73"/>
                </a:solidFill>
                <a:effectLst/>
                <a:uLnTx/>
                <a:uFillTx/>
                <a:latin typeface="Georgia"/>
                <a:ea typeface="+mn-ea"/>
                <a:cs typeface="+mn-cs"/>
              </a:rPr>
              <a:t>Social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anxiety</a:t>
            </a:r>
            <a:r>
              <a:rPr kumimoji="0" lang="fi-FI" sz="2800" b="1" i="0" u="none" strike="noStrike" kern="1200" cap="none" spc="0" normalizeH="0" baseline="0" noProof="0" dirty="0">
                <a:ln>
                  <a:noFill/>
                </a:ln>
                <a:solidFill>
                  <a:srgbClr val="6A6E73"/>
                </a:solidFill>
                <a:effectLst/>
                <a:uLnTx/>
                <a:uFillTx/>
                <a:latin typeface="Georgia"/>
                <a:ea typeface="+mn-ea"/>
                <a:cs typeface="+mn-cs"/>
              </a:rPr>
              <a:t> of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boys</a:t>
            </a:r>
            <a:r>
              <a:rPr kumimoji="0" lang="fi-FI" sz="2800" b="1" i="0" u="none" strike="noStrike" kern="1200" cap="none" spc="0" normalizeH="0" baseline="0" noProof="0" dirty="0">
                <a:ln>
                  <a:noFill/>
                </a:ln>
                <a:solidFill>
                  <a:srgbClr val="6A6E73"/>
                </a:solidFill>
                <a:effectLst/>
                <a:uLnTx/>
                <a:uFillTx/>
                <a:latin typeface="Georgia"/>
                <a:ea typeface="+mn-ea"/>
                <a:cs typeface="+mn-cs"/>
              </a:rPr>
              <a:t> 2013-2021:</a:t>
            </a:r>
          </a:p>
        </p:txBody>
      </p:sp>
      <p:sp>
        <p:nvSpPr>
          <p:cNvPr id="9" name="Tekstiruutu 8">
            <a:extLst>
              <a:ext uri="{FF2B5EF4-FFF2-40B4-BE49-F238E27FC236}">
                <a16:creationId xmlns:a16="http://schemas.microsoft.com/office/drawing/2014/main" id="{7D745CBE-4B9D-49C5-8A3A-7089D5C30F3D}"/>
              </a:ext>
            </a:extLst>
          </p:cNvPr>
          <p:cNvSpPr txBox="1"/>
          <p:nvPr/>
        </p:nvSpPr>
        <p:spPr>
          <a:xfrm>
            <a:off x="5166362" y="6132316"/>
            <a:ext cx="2428875"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err="1">
                <a:ln>
                  <a:noFill/>
                </a:ln>
                <a:solidFill>
                  <a:prstClr val="black"/>
                </a:solidFill>
                <a:effectLst/>
                <a:uLnTx/>
                <a:uFillTx/>
                <a:latin typeface="Calibri"/>
                <a:ea typeface="+mn-ea"/>
                <a:cs typeface="+mn-cs"/>
              </a:rPr>
              <a:t>Vocational</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school</a:t>
            </a:r>
            <a:endParaRPr kumimoji="0" lang="fi-FI"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kstiruutu 9">
            <a:extLst>
              <a:ext uri="{FF2B5EF4-FFF2-40B4-BE49-F238E27FC236}">
                <a16:creationId xmlns:a16="http://schemas.microsoft.com/office/drawing/2014/main" id="{B1C08F1C-0E04-42B2-908E-FC70DC26181F}"/>
              </a:ext>
            </a:extLst>
          </p:cNvPr>
          <p:cNvSpPr txBox="1"/>
          <p:nvPr/>
        </p:nvSpPr>
        <p:spPr>
          <a:xfrm>
            <a:off x="3469894" y="6226004"/>
            <a:ext cx="1519237"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a:ea typeface="+mn-ea"/>
                <a:cs typeface="+mn-cs"/>
              </a:rPr>
              <a:t>Gymnasium</a:t>
            </a:r>
          </a:p>
        </p:txBody>
      </p:sp>
      <p:sp>
        <p:nvSpPr>
          <p:cNvPr id="11" name="Tekstiruutu 10">
            <a:extLst>
              <a:ext uri="{FF2B5EF4-FFF2-40B4-BE49-F238E27FC236}">
                <a16:creationId xmlns:a16="http://schemas.microsoft.com/office/drawing/2014/main" id="{F488EF0A-E0E6-46E3-B128-40643352D414}"/>
              </a:ext>
            </a:extLst>
          </p:cNvPr>
          <p:cNvSpPr txBox="1"/>
          <p:nvPr/>
        </p:nvSpPr>
        <p:spPr>
          <a:xfrm>
            <a:off x="1429628" y="6010561"/>
            <a:ext cx="1893515" cy="73866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a:ea typeface="+mn-ea"/>
                <a:cs typeface="+mn-cs"/>
              </a:rPr>
              <a:t>Basic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education</a:t>
            </a:r>
            <a:r>
              <a:rPr kumimoji="0" lang="fi-FI" sz="1400" b="0" i="0" u="none" strike="noStrike" kern="1200" cap="none" spc="0" normalizeH="0" baseline="0" noProof="0" dirty="0">
                <a:ln>
                  <a:noFill/>
                </a:ln>
                <a:solidFill>
                  <a:prstClr val="black"/>
                </a:solidFill>
                <a:effectLst/>
                <a:uLnTx/>
                <a:uFillTx/>
                <a:latin typeface="Calibri"/>
                <a:ea typeface="+mn-ea"/>
                <a:cs typeface="+mn-cs"/>
              </a:rPr>
              <a:t>: 14 and 15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yrs</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young</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people</a:t>
            </a:r>
            <a:endParaRPr kumimoji="0" lang="fi-FI" sz="1400" b="0" i="0" u="none" strike="noStrike" kern="1200" cap="none" spc="0" normalizeH="0" baseline="0" noProof="0" dirty="0">
              <a:ln>
                <a:noFill/>
              </a:ln>
              <a:solidFill>
                <a:prstClr val="black"/>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503840386"/>
      </p:ext>
    </p:extLst>
  </p:cSld>
  <p:clrMapOvr>
    <a:masterClrMapping/>
  </p:clrMapOvr>
  <mc:AlternateContent xmlns:mc="http://schemas.openxmlformats.org/markup-compatibility/2006" xmlns:p14="http://schemas.microsoft.com/office/powerpoint/2010/main">
    <mc:Choice Requires="p14">
      <p:transition spd="slow" p14:dur="2000" advTm="2172"/>
    </mc:Choice>
    <mc:Fallback xmlns="">
      <p:transition spd="slow" advTm="2172"/>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CEBDA32-D907-4D41-8A03-31342F1A4C18}"/>
              </a:ext>
            </a:extLst>
          </p:cNvPr>
          <p:cNvSpPr>
            <a:spLocks noGrp="1"/>
          </p:cNvSpPr>
          <p:nvPr>
            <p:ph type="title"/>
          </p:nvPr>
        </p:nvSpPr>
        <p:spPr/>
        <p:txBody>
          <a:bodyPr/>
          <a:lstStyle/>
          <a:p>
            <a:endParaRPr lang="fi-FI" dirty="0"/>
          </a:p>
        </p:txBody>
      </p:sp>
      <p:sp>
        <p:nvSpPr>
          <p:cNvPr id="3" name="Päivämäärän paikkamerkki 2">
            <a:extLst>
              <a:ext uri="{FF2B5EF4-FFF2-40B4-BE49-F238E27FC236}">
                <a16:creationId xmlns:a16="http://schemas.microsoft.com/office/drawing/2014/main" id="{2702F41D-A735-457E-942E-36FE8C3235B0}"/>
              </a:ext>
            </a:extLst>
          </p:cNvPr>
          <p:cNvSpPr>
            <a:spLocks noGrp="1"/>
          </p:cNvSpPr>
          <p:nvPr>
            <p:ph type="dt" sz="half" idx="10"/>
          </p:nvPr>
        </p:nvSpPr>
        <p:spPr/>
        <p:txBody>
          <a:bodyPr/>
          <a:lstStyle/>
          <a:p>
            <a:fld id="{EAC61F32-6966-4227-9A7F-DD49B38BED1C}" type="datetime1">
              <a:rPr lang="fi-FI" smtClean="0"/>
              <a:t>22.9.2022</a:t>
            </a:fld>
            <a:endParaRPr lang="fi-FI"/>
          </a:p>
        </p:txBody>
      </p:sp>
      <p:sp>
        <p:nvSpPr>
          <p:cNvPr id="4" name="Alatunnisteen paikkamerkki 3">
            <a:extLst>
              <a:ext uri="{FF2B5EF4-FFF2-40B4-BE49-F238E27FC236}">
                <a16:creationId xmlns:a16="http://schemas.microsoft.com/office/drawing/2014/main" id="{3CDEEC32-4415-4060-8E71-41186328EFFB}"/>
              </a:ext>
            </a:extLst>
          </p:cNvPr>
          <p:cNvSpPr>
            <a:spLocks noGrp="1"/>
          </p:cNvSpPr>
          <p:nvPr>
            <p:ph type="ftr" sz="quarter" idx="11"/>
          </p:nvPr>
        </p:nvSpPr>
        <p:spPr/>
        <p:txBody>
          <a:bodyPr/>
          <a:lstStyle/>
          <a:p>
            <a:endParaRPr lang="fi-FI" dirty="0"/>
          </a:p>
        </p:txBody>
      </p:sp>
      <p:sp>
        <p:nvSpPr>
          <p:cNvPr id="5" name="Dian numeron paikkamerkki 4">
            <a:extLst>
              <a:ext uri="{FF2B5EF4-FFF2-40B4-BE49-F238E27FC236}">
                <a16:creationId xmlns:a16="http://schemas.microsoft.com/office/drawing/2014/main" id="{4DA1ED83-9AB0-4FDC-B680-CD4F60B51469}"/>
              </a:ext>
            </a:extLst>
          </p:cNvPr>
          <p:cNvSpPr>
            <a:spLocks noGrp="1"/>
          </p:cNvSpPr>
          <p:nvPr>
            <p:ph type="sldNum" sz="quarter" idx="12"/>
          </p:nvPr>
        </p:nvSpPr>
        <p:spPr/>
        <p:txBody>
          <a:bodyPr/>
          <a:lstStyle/>
          <a:p>
            <a:fld id="{29F13F21-89A0-4E12-8E58-753F65C13159}" type="slidenum">
              <a:rPr lang="fi-FI" smtClean="0"/>
              <a:t>6</a:t>
            </a:fld>
            <a:endParaRPr lang="fi-FI"/>
          </a:p>
        </p:txBody>
      </p:sp>
      <p:sp>
        <p:nvSpPr>
          <p:cNvPr id="6" name="Suorakulmio 5">
            <a:extLst>
              <a:ext uri="{FF2B5EF4-FFF2-40B4-BE49-F238E27FC236}">
                <a16:creationId xmlns:a16="http://schemas.microsoft.com/office/drawing/2014/main" id="{8F076ACF-4977-4490-BE9D-67EBA1E9DDCA}"/>
              </a:ext>
            </a:extLst>
          </p:cNvPr>
          <p:cNvSpPr/>
          <p:nvPr/>
        </p:nvSpPr>
        <p:spPr>
          <a:xfrm>
            <a:off x="204395" y="3200400"/>
            <a:ext cx="11791718" cy="9657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grpSp>
        <p:nvGrpSpPr>
          <p:cNvPr id="9" name="Ryhmä 8">
            <a:extLst>
              <a:ext uri="{FF2B5EF4-FFF2-40B4-BE49-F238E27FC236}">
                <a16:creationId xmlns:a16="http://schemas.microsoft.com/office/drawing/2014/main" id="{B1A9F65E-42CC-4B34-927C-F7804E1879C5}"/>
              </a:ext>
            </a:extLst>
          </p:cNvPr>
          <p:cNvGrpSpPr/>
          <p:nvPr/>
        </p:nvGrpSpPr>
        <p:grpSpPr>
          <a:xfrm>
            <a:off x="17053" y="1229438"/>
            <a:ext cx="2493322" cy="2644765"/>
            <a:chOff x="337573" y="1228382"/>
            <a:chExt cx="2493322" cy="2644765"/>
          </a:xfrm>
        </p:grpSpPr>
        <p:sp>
          <p:nvSpPr>
            <p:cNvPr id="8" name="Tekstiruutu 7">
              <a:extLst>
                <a:ext uri="{FF2B5EF4-FFF2-40B4-BE49-F238E27FC236}">
                  <a16:creationId xmlns:a16="http://schemas.microsoft.com/office/drawing/2014/main" id="{83CE4D1E-35BA-42F7-95B4-61D3DF0B6DBF}"/>
                </a:ext>
              </a:extLst>
            </p:cNvPr>
            <p:cNvSpPr txBox="1"/>
            <p:nvPr/>
          </p:nvSpPr>
          <p:spPr>
            <a:xfrm>
              <a:off x="337573" y="1228382"/>
              <a:ext cx="2403286" cy="1323439"/>
            </a:xfrm>
            <a:prstGeom prst="rect">
              <a:avLst/>
            </a:prstGeom>
            <a:noFill/>
          </p:spPr>
          <p:txBody>
            <a:bodyPr wrap="square">
              <a:spAutoFit/>
            </a:bodyPr>
            <a:lstStyle/>
            <a:p>
              <a:pPr algn="ctr"/>
              <a:r>
                <a:rPr lang="fi-FI" sz="2000" b="1" dirty="0">
                  <a:solidFill>
                    <a:schemeClr val="tx2"/>
                  </a:solidFill>
                </a:rPr>
                <a:t>2004: Health Education: </a:t>
              </a:r>
              <a:r>
                <a:rPr lang="fi-FI" sz="2000" dirty="0" err="1">
                  <a:solidFill>
                    <a:schemeClr val="tx2"/>
                  </a:solidFill>
                </a:rPr>
                <a:t>new</a:t>
              </a:r>
              <a:r>
                <a:rPr lang="fi-FI" sz="2000" dirty="0">
                  <a:solidFill>
                    <a:schemeClr val="tx2"/>
                  </a:solidFill>
                </a:rPr>
                <a:t> </a:t>
              </a:r>
              <a:r>
                <a:rPr lang="fi-FI" sz="2000" dirty="0" err="1">
                  <a:solidFill>
                    <a:schemeClr val="tx2"/>
                  </a:solidFill>
                </a:rPr>
                <a:t>compulsory</a:t>
              </a:r>
              <a:r>
                <a:rPr lang="fi-FI" sz="2000" dirty="0">
                  <a:solidFill>
                    <a:schemeClr val="tx2"/>
                  </a:solidFill>
                </a:rPr>
                <a:t> </a:t>
              </a:r>
              <a:r>
                <a:rPr lang="fi-FI" sz="2000" dirty="0" err="1">
                  <a:solidFill>
                    <a:schemeClr val="tx2"/>
                  </a:solidFill>
                </a:rPr>
                <a:t>school</a:t>
              </a:r>
              <a:r>
                <a:rPr lang="fi-FI" sz="2000" dirty="0">
                  <a:solidFill>
                    <a:schemeClr val="tx2"/>
                  </a:solidFill>
                </a:rPr>
                <a:t> </a:t>
              </a:r>
              <a:r>
                <a:rPr lang="fi-FI" sz="2000" dirty="0" err="1">
                  <a:solidFill>
                    <a:schemeClr val="tx2"/>
                  </a:solidFill>
                </a:rPr>
                <a:t>subject</a:t>
              </a:r>
              <a:endParaRPr lang="fi-FI" sz="2000" dirty="0">
                <a:solidFill>
                  <a:schemeClr val="tx2"/>
                </a:solidFill>
              </a:endParaRPr>
            </a:p>
          </p:txBody>
        </p:sp>
        <p:cxnSp>
          <p:nvCxnSpPr>
            <p:cNvPr id="10" name="Suora yhdysviiva 9">
              <a:extLst>
                <a:ext uri="{FF2B5EF4-FFF2-40B4-BE49-F238E27FC236}">
                  <a16:creationId xmlns:a16="http://schemas.microsoft.com/office/drawing/2014/main" id="{811DF830-1C98-4E03-9642-525B08655C49}"/>
                </a:ext>
              </a:extLst>
            </p:cNvPr>
            <p:cNvCxnSpPr>
              <a:cxnSpLocks/>
              <a:stCxn id="8" idx="2"/>
            </p:cNvCxnSpPr>
            <p:nvPr/>
          </p:nvCxnSpPr>
          <p:spPr>
            <a:xfrm flipH="1">
              <a:off x="1534360" y="2551821"/>
              <a:ext cx="4856" cy="6565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7" name="Tekstiruutu 26">
              <a:extLst>
                <a:ext uri="{FF2B5EF4-FFF2-40B4-BE49-F238E27FC236}">
                  <a16:creationId xmlns:a16="http://schemas.microsoft.com/office/drawing/2014/main" id="{5F57C4EB-9937-4E24-8F5F-76C1536DCA4B}"/>
                </a:ext>
              </a:extLst>
            </p:cNvPr>
            <p:cNvSpPr txBox="1"/>
            <p:nvPr/>
          </p:nvSpPr>
          <p:spPr>
            <a:xfrm>
              <a:off x="1089499" y="3349927"/>
              <a:ext cx="1741396" cy="523220"/>
            </a:xfrm>
            <a:prstGeom prst="rect">
              <a:avLst/>
            </a:prstGeom>
            <a:noFill/>
          </p:spPr>
          <p:txBody>
            <a:bodyPr wrap="square" rtlCol="0">
              <a:spAutoFit/>
            </a:bodyPr>
            <a:lstStyle/>
            <a:p>
              <a:r>
                <a:rPr lang="fi-FI" sz="2800" b="1" dirty="0">
                  <a:solidFill>
                    <a:schemeClr val="bg1"/>
                  </a:solidFill>
                </a:rPr>
                <a:t>2004</a:t>
              </a:r>
            </a:p>
          </p:txBody>
        </p:sp>
      </p:grpSp>
      <p:grpSp>
        <p:nvGrpSpPr>
          <p:cNvPr id="11" name="Ryhmä 10">
            <a:extLst>
              <a:ext uri="{FF2B5EF4-FFF2-40B4-BE49-F238E27FC236}">
                <a16:creationId xmlns:a16="http://schemas.microsoft.com/office/drawing/2014/main" id="{5559B8A9-2801-4E43-881D-A22B82B33FC8}"/>
              </a:ext>
            </a:extLst>
          </p:cNvPr>
          <p:cNvGrpSpPr/>
          <p:nvPr/>
        </p:nvGrpSpPr>
        <p:grpSpPr>
          <a:xfrm>
            <a:off x="688261" y="3345104"/>
            <a:ext cx="2951898" cy="3371573"/>
            <a:chOff x="1205786" y="3349927"/>
            <a:chExt cx="2951898" cy="3371573"/>
          </a:xfrm>
        </p:grpSpPr>
        <p:sp>
          <p:nvSpPr>
            <p:cNvPr id="12" name="Tekstiruutu 11">
              <a:extLst>
                <a:ext uri="{FF2B5EF4-FFF2-40B4-BE49-F238E27FC236}">
                  <a16:creationId xmlns:a16="http://schemas.microsoft.com/office/drawing/2014/main" id="{18FEB7D6-9631-441A-BE1F-8B8FE6510430}"/>
                </a:ext>
              </a:extLst>
            </p:cNvPr>
            <p:cNvSpPr txBox="1"/>
            <p:nvPr/>
          </p:nvSpPr>
          <p:spPr>
            <a:xfrm>
              <a:off x="1205786" y="5090284"/>
              <a:ext cx="2899411" cy="1631216"/>
            </a:xfrm>
            <a:prstGeom prst="rect">
              <a:avLst/>
            </a:prstGeom>
            <a:noFill/>
          </p:spPr>
          <p:txBody>
            <a:bodyPr wrap="square">
              <a:spAutoFit/>
            </a:bodyPr>
            <a:lstStyle/>
            <a:p>
              <a:pPr algn="ctr"/>
              <a:r>
                <a:rPr lang="fi-FI" sz="2000" b="1" dirty="0">
                  <a:solidFill>
                    <a:schemeClr val="tx2"/>
                  </a:solidFill>
                </a:rPr>
                <a:t>2013 </a:t>
              </a:r>
              <a:r>
                <a:rPr lang="fi-FI" sz="2000" b="1" dirty="0" err="1">
                  <a:solidFill>
                    <a:schemeClr val="tx2"/>
                  </a:solidFill>
                </a:rPr>
                <a:t>Student</a:t>
              </a:r>
              <a:r>
                <a:rPr lang="fi-FI" sz="2000" b="1" dirty="0">
                  <a:solidFill>
                    <a:schemeClr val="tx2"/>
                  </a:solidFill>
                </a:rPr>
                <a:t> </a:t>
              </a:r>
              <a:r>
                <a:rPr lang="fi-FI" sz="2000" b="1" dirty="0" err="1">
                  <a:solidFill>
                    <a:schemeClr val="tx2"/>
                  </a:solidFill>
                </a:rPr>
                <a:t>Welfare</a:t>
              </a:r>
              <a:r>
                <a:rPr lang="fi-FI" sz="2000" b="1" dirty="0">
                  <a:solidFill>
                    <a:schemeClr val="tx2"/>
                  </a:solidFill>
                </a:rPr>
                <a:t> </a:t>
              </a:r>
              <a:r>
                <a:rPr lang="fi-FI" sz="2000" b="1" dirty="0" err="1">
                  <a:solidFill>
                    <a:schemeClr val="tx2"/>
                  </a:solidFill>
                </a:rPr>
                <a:t>Law</a:t>
              </a:r>
              <a:r>
                <a:rPr lang="fi-FI" sz="2000" b="1" dirty="0">
                  <a:solidFill>
                    <a:schemeClr val="tx2"/>
                  </a:solidFill>
                </a:rPr>
                <a:t>: </a:t>
              </a:r>
              <a:r>
                <a:rPr lang="fi-FI" sz="2000" dirty="0">
                  <a:solidFill>
                    <a:schemeClr val="tx2"/>
                  </a:solidFill>
                </a:rPr>
                <a:t>New </a:t>
              </a:r>
              <a:r>
                <a:rPr lang="fi-FI" sz="2000" dirty="0" err="1">
                  <a:solidFill>
                    <a:schemeClr val="tx2"/>
                  </a:solidFill>
                </a:rPr>
                <a:t>focus</a:t>
              </a:r>
              <a:r>
                <a:rPr lang="fi-FI" sz="2000" dirty="0">
                  <a:solidFill>
                    <a:schemeClr val="tx2"/>
                  </a:solidFill>
                </a:rPr>
                <a:t> on </a:t>
              </a:r>
              <a:r>
                <a:rPr lang="fi-FI" sz="2000" dirty="0" err="1">
                  <a:solidFill>
                    <a:schemeClr val="tx2"/>
                  </a:solidFill>
                </a:rPr>
                <a:t>promotion</a:t>
              </a:r>
              <a:r>
                <a:rPr lang="fi-FI" sz="2000" dirty="0">
                  <a:solidFill>
                    <a:schemeClr val="tx2"/>
                  </a:solidFill>
                </a:rPr>
                <a:t> of </a:t>
              </a:r>
              <a:r>
                <a:rPr lang="fi-FI" sz="2000" dirty="0" err="1">
                  <a:solidFill>
                    <a:schemeClr val="tx2"/>
                  </a:solidFill>
                </a:rPr>
                <a:t>the</a:t>
              </a:r>
              <a:r>
                <a:rPr lang="fi-FI" sz="2000" dirty="0">
                  <a:solidFill>
                    <a:schemeClr val="tx2"/>
                  </a:solidFill>
                </a:rPr>
                <a:t> </a:t>
              </a:r>
              <a:r>
                <a:rPr lang="fi-FI" sz="2000" dirty="0" err="1">
                  <a:solidFill>
                    <a:schemeClr val="tx2"/>
                  </a:solidFill>
                </a:rPr>
                <a:t>wellbeing</a:t>
              </a:r>
              <a:r>
                <a:rPr lang="fi-FI" sz="2000" dirty="0">
                  <a:solidFill>
                    <a:schemeClr val="tx2"/>
                  </a:solidFill>
                </a:rPr>
                <a:t> and </a:t>
              </a:r>
              <a:r>
                <a:rPr lang="fi-FI" sz="2000" dirty="0" err="1">
                  <a:solidFill>
                    <a:schemeClr val="tx2"/>
                  </a:solidFill>
                </a:rPr>
                <a:t>whole</a:t>
              </a:r>
              <a:r>
                <a:rPr lang="fi-FI" sz="2000" dirty="0">
                  <a:solidFill>
                    <a:schemeClr val="tx2"/>
                  </a:solidFill>
                </a:rPr>
                <a:t> </a:t>
              </a:r>
              <a:r>
                <a:rPr lang="fi-FI" sz="2000" dirty="0" err="1">
                  <a:solidFill>
                    <a:schemeClr val="tx2"/>
                  </a:solidFill>
                </a:rPr>
                <a:t>school</a:t>
              </a:r>
              <a:r>
                <a:rPr lang="fi-FI" sz="2000" dirty="0">
                  <a:solidFill>
                    <a:schemeClr val="tx2"/>
                  </a:solidFill>
                </a:rPr>
                <a:t> </a:t>
              </a:r>
              <a:r>
                <a:rPr lang="fi-FI" sz="2000" dirty="0" err="1">
                  <a:solidFill>
                    <a:schemeClr val="tx2"/>
                  </a:solidFill>
                </a:rPr>
                <a:t>approach</a:t>
              </a:r>
              <a:endParaRPr lang="fi-FI" sz="2000" dirty="0">
                <a:solidFill>
                  <a:schemeClr val="tx2"/>
                </a:solidFill>
              </a:endParaRPr>
            </a:p>
          </p:txBody>
        </p:sp>
        <p:cxnSp>
          <p:nvCxnSpPr>
            <p:cNvPr id="13" name="Suora yhdysviiva 12">
              <a:extLst>
                <a:ext uri="{FF2B5EF4-FFF2-40B4-BE49-F238E27FC236}">
                  <a16:creationId xmlns:a16="http://schemas.microsoft.com/office/drawing/2014/main" id="{D737B0AB-3D5F-45E3-AA3A-F6C9CDD18CA6}"/>
                </a:ext>
              </a:extLst>
            </p:cNvPr>
            <p:cNvCxnSpPr/>
            <p:nvPr/>
          </p:nvCxnSpPr>
          <p:spPr>
            <a:xfrm>
              <a:off x="2821817" y="3905789"/>
              <a:ext cx="16808" cy="1056672"/>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8" name="Tekstiruutu 27">
              <a:extLst>
                <a:ext uri="{FF2B5EF4-FFF2-40B4-BE49-F238E27FC236}">
                  <a16:creationId xmlns:a16="http://schemas.microsoft.com/office/drawing/2014/main" id="{FAD31F4C-DF01-48F2-8352-FFC46B76C219}"/>
                </a:ext>
              </a:extLst>
            </p:cNvPr>
            <p:cNvSpPr txBox="1"/>
            <p:nvPr/>
          </p:nvSpPr>
          <p:spPr>
            <a:xfrm>
              <a:off x="2416288" y="3349927"/>
              <a:ext cx="1741396" cy="523220"/>
            </a:xfrm>
            <a:prstGeom prst="rect">
              <a:avLst/>
            </a:prstGeom>
            <a:noFill/>
          </p:spPr>
          <p:txBody>
            <a:bodyPr wrap="square" rtlCol="0">
              <a:spAutoFit/>
            </a:bodyPr>
            <a:lstStyle/>
            <a:p>
              <a:r>
                <a:rPr lang="fi-FI" sz="2800" b="1" dirty="0">
                  <a:solidFill>
                    <a:schemeClr val="bg1"/>
                  </a:solidFill>
                </a:rPr>
                <a:t>2013</a:t>
              </a:r>
            </a:p>
          </p:txBody>
        </p:sp>
      </p:grpSp>
      <p:grpSp>
        <p:nvGrpSpPr>
          <p:cNvPr id="44" name="Ryhmä 43">
            <a:extLst>
              <a:ext uri="{FF2B5EF4-FFF2-40B4-BE49-F238E27FC236}">
                <a16:creationId xmlns:a16="http://schemas.microsoft.com/office/drawing/2014/main" id="{F90AC606-DF20-42D9-B305-420B2D8E26F2}"/>
              </a:ext>
            </a:extLst>
          </p:cNvPr>
          <p:cNvGrpSpPr/>
          <p:nvPr/>
        </p:nvGrpSpPr>
        <p:grpSpPr>
          <a:xfrm>
            <a:off x="5496384" y="1121414"/>
            <a:ext cx="3492886" cy="3052757"/>
            <a:chOff x="5290582" y="1103674"/>
            <a:chExt cx="3492886" cy="3052757"/>
          </a:xfrm>
        </p:grpSpPr>
        <p:cxnSp>
          <p:nvCxnSpPr>
            <p:cNvPr id="22" name="Suora yhdysviiva 21">
              <a:extLst>
                <a:ext uri="{FF2B5EF4-FFF2-40B4-BE49-F238E27FC236}">
                  <a16:creationId xmlns:a16="http://schemas.microsoft.com/office/drawing/2014/main" id="{1086E357-3009-46E6-A62D-E7D5AC2043C3}"/>
                </a:ext>
              </a:extLst>
            </p:cNvPr>
            <p:cNvCxnSpPr>
              <a:cxnSpLocks/>
            </p:cNvCxnSpPr>
            <p:nvPr/>
          </p:nvCxnSpPr>
          <p:spPr>
            <a:xfrm>
              <a:off x="6651587" y="2581002"/>
              <a:ext cx="0" cy="62923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1" name="Tekstiruutu 20">
              <a:extLst>
                <a:ext uri="{FF2B5EF4-FFF2-40B4-BE49-F238E27FC236}">
                  <a16:creationId xmlns:a16="http://schemas.microsoft.com/office/drawing/2014/main" id="{20909969-C180-40DF-A48A-5A4143647F56}"/>
                </a:ext>
              </a:extLst>
            </p:cNvPr>
            <p:cNvSpPr txBox="1"/>
            <p:nvPr/>
          </p:nvSpPr>
          <p:spPr>
            <a:xfrm>
              <a:off x="5290582" y="1103674"/>
              <a:ext cx="3492886" cy="1477328"/>
            </a:xfrm>
            <a:prstGeom prst="rect">
              <a:avLst/>
            </a:prstGeom>
            <a:noFill/>
          </p:spPr>
          <p:txBody>
            <a:bodyPr wrap="square">
              <a:spAutoFit/>
            </a:bodyPr>
            <a:lstStyle/>
            <a:p>
              <a:r>
                <a:rPr lang="en" sz="1800" b="1" i="0" u="none" baseline="0" dirty="0">
                  <a:solidFill>
                    <a:schemeClr val="tx2"/>
                  </a:solidFill>
                  <a:latin typeface="Georgia"/>
                  <a:ea typeface="Georgia"/>
                  <a:cs typeface="Georgia"/>
                  <a:sym typeface="Georgia"/>
                </a:rPr>
                <a:t>2018-19 and 2020-24 National Youth Work and Youth Policy Programme; </a:t>
              </a:r>
              <a:r>
                <a:rPr lang="en" sz="1800" i="0" u="none" baseline="0" dirty="0">
                  <a:solidFill>
                    <a:schemeClr val="tx2"/>
                  </a:solidFill>
                  <a:latin typeface="Georgia"/>
                  <a:ea typeface="Georgia"/>
                  <a:cs typeface="Georgia"/>
                  <a:sym typeface="Georgia"/>
                </a:rPr>
                <a:t>mental health promotion as one of the goals of youth work</a:t>
              </a:r>
              <a:endParaRPr lang="en" sz="1800" dirty="0">
                <a:solidFill>
                  <a:schemeClr val="tx2"/>
                </a:solidFill>
              </a:endParaRPr>
            </a:p>
          </p:txBody>
        </p:sp>
        <p:sp>
          <p:nvSpPr>
            <p:cNvPr id="29" name="Tekstiruutu 28">
              <a:extLst>
                <a:ext uri="{FF2B5EF4-FFF2-40B4-BE49-F238E27FC236}">
                  <a16:creationId xmlns:a16="http://schemas.microsoft.com/office/drawing/2014/main" id="{D77B24B6-A5DD-4781-A3BA-F10DE3756DBB}"/>
                </a:ext>
              </a:extLst>
            </p:cNvPr>
            <p:cNvSpPr txBox="1"/>
            <p:nvPr/>
          </p:nvSpPr>
          <p:spPr>
            <a:xfrm>
              <a:off x="5446617" y="3202324"/>
              <a:ext cx="2038651" cy="954107"/>
            </a:xfrm>
            <a:prstGeom prst="rect">
              <a:avLst/>
            </a:prstGeom>
            <a:noFill/>
          </p:spPr>
          <p:txBody>
            <a:bodyPr wrap="square" rtlCol="0">
              <a:spAutoFit/>
            </a:bodyPr>
            <a:lstStyle/>
            <a:p>
              <a:r>
                <a:rPr lang="fi-FI" sz="2800" b="1" dirty="0">
                  <a:solidFill>
                    <a:schemeClr val="bg1"/>
                  </a:solidFill>
                </a:rPr>
                <a:t>2018-19 and 2020-24</a:t>
              </a:r>
            </a:p>
          </p:txBody>
        </p:sp>
      </p:grpSp>
      <p:grpSp>
        <p:nvGrpSpPr>
          <p:cNvPr id="23" name="Ryhmä 22">
            <a:extLst>
              <a:ext uri="{FF2B5EF4-FFF2-40B4-BE49-F238E27FC236}">
                <a16:creationId xmlns:a16="http://schemas.microsoft.com/office/drawing/2014/main" id="{E104DE4D-9667-4BF1-95DE-9C453FA952BB}"/>
              </a:ext>
            </a:extLst>
          </p:cNvPr>
          <p:cNvGrpSpPr/>
          <p:nvPr/>
        </p:nvGrpSpPr>
        <p:grpSpPr>
          <a:xfrm>
            <a:off x="6712119" y="3362178"/>
            <a:ext cx="3457358" cy="3397631"/>
            <a:chOff x="8562551" y="3349927"/>
            <a:chExt cx="3457358" cy="3397631"/>
          </a:xfrm>
        </p:grpSpPr>
        <p:sp>
          <p:nvSpPr>
            <p:cNvPr id="25" name="Tekstiruutu 24">
              <a:extLst>
                <a:ext uri="{FF2B5EF4-FFF2-40B4-BE49-F238E27FC236}">
                  <a16:creationId xmlns:a16="http://schemas.microsoft.com/office/drawing/2014/main" id="{3724553F-74E2-4D0A-8F7E-51BD2315A15E}"/>
                </a:ext>
              </a:extLst>
            </p:cNvPr>
            <p:cNvSpPr txBox="1"/>
            <p:nvPr/>
          </p:nvSpPr>
          <p:spPr>
            <a:xfrm>
              <a:off x="8562551" y="5270230"/>
              <a:ext cx="3457358" cy="1477328"/>
            </a:xfrm>
            <a:prstGeom prst="rect">
              <a:avLst/>
            </a:prstGeom>
            <a:noFill/>
          </p:spPr>
          <p:txBody>
            <a:bodyPr wrap="square">
              <a:spAutoFit/>
            </a:bodyPr>
            <a:lstStyle/>
            <a:p>
              <a:pPr>
                <a:defRPr/>
              </a:pPr>
              <a:r>
                <a:rPr lang="en-US" sz="1800" b="1" dirty="0">
                  <a:solidFill>
                    <a:schemeClr val="tx2"/>
                  </a:solidFill>
                </a:rPr>
                <a:t>National Mental Health Strategy 2020–2030</a:t>
              </a:r>
            </a:p>
            <a:p>
              <a:pPr>
                <a:defRPr/>
              </a:pPr>
              <a:r>
                <a:rPr lang="en-US" sz="1800" b="1" dirty="0">
                  <a:solidFill>
                    <a:schemeClr val="tx2"/>
                  </a:solidFill>
                  <a:hlinkClick r:id="rId4"/>
                </a:rPr>
                <a:t>https://julkaisut.valtioneuvosto.fi/handle/10024/162234</a:t>
              </a:r>
              <a:endParaRPr lang="en-US" sz="1800" b="1" dirty="0">
                <a:solidFill>
                  <a:schemeClr val="tx2"/>
                </a:solidFill>
              </a:endParaRPr>
            </a:p>
            <a:p>
              <a:pPr>
                <a:defRPr/>
              </a:pPr>
              <a:endParaRPr lang="en-US" sz="1800" b="1" dirty="0">
                <a:solidFill>
                  <a:schemeClr val="tx2"/>
                </a:solidFill>
              </a:endParaRPr>
            </a:p>
          </p:txBody>
        </p:sp>
        <p:cxnSp>
          <p:nvCxnSpPr>
            <p:cNvPr id="26" name="Suora yhdysviiva 25">
              <a:extLst>
                <a:ext uri="{FF2B5EF4-FFF2-40B4-BE49-F238E27FC236}">
                  <a16:creationId xmlns:a16="http://schemas.microsoft.com/office/drawing/2014/main" id="{A78B2E96-6B8C-44A6-BD68-1FDC381382E4}"/>
                </a:ext>
              </a:extLst>
            </p:cNvPr>
            <p:cNvCxnSpPr>
              <a:cxnSpLocks/>
            </p:cNvCxnSpPr>
            <p:nvPr/>
          </p:nvCxnSpPr>
          <p:spPr>
            <a:xfrm>
              <a:off x="10167755" y="3905789"/>
              <a:ext cx="0" cy="126414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0" name="Tekstiruutu 29">
              <a:extLst>
                <a:ext uri="{FF2B5EF4-FFF2-40B4-BE49-F238E27FC236}">
                  <a16:creationId xmlns:a16="http://schemas.microsoft.com/office/drawing/2014/main" id="{329E3E81-F8A1-423D-BA88-A000A16B36AD}"/>
                </a:ext>
              </a:extLst>
            </p:cNvPr>
            <p:cNvSpPr txBox="1"/>
            <p:nvPr/>
          </p:nvSpPr>
          <p:spPr>
            <a:xfrm>
              <a:off x="9703577" y="3349927"/>
              <a:ext cx="1741396" cy="523220"/>
            </a:xfrm>
            <a:prstGeom prst="rect">
              <a:avLst/>
            </a:prstGeom>
            <a:noFill/>
          </p:spPr>
          <p:txBody>
            <a:bodyPr wrap="square" rtlCol="0">
              <a:spAutoFit/>
            </a:bodyPr>
            <a:lstStyle/>
            <a:p>
              <a:r>
                <a:rPr lang="fi-FI" sz="2800" b="1" dirty="0">
                  <a:solidFill>
                    <a:schemeClr val="bg1"/>
                  </a:solidFill>
                </a:rPr>
                <a:t>2020-30</a:t>
              </a:r>
            </a:p>
          </p:txBody>
        </p:sp>
      </p:grpSp>
      <p:sp>
        <p:nvSpPr>
          <p:cNvPr id="15" name="Tekstiruutu 14">
            <a:extLst>
              <a:ext uri="{FF2B5EF4-FFF2-40B4-BE49-F238E27FC236}">
                <a16:creationId xmlns:a16="http://schemas.microsoft.com/office/drawing/2014/main" id="{E0F2080A-451D-4094-A694-F72B710C4A7E}"/>
              </a:ext>
            </a:extLst>
          </p:cNvPr>
          <p:cNvSpPr txBox="1"/>
          <p:nvPr/>
        </p:nvSpPr>
        <p:spPr>
          <a:xfrm>
            <a:off x="2271618" y="892805"/>
            <a:ext cx="2831394" cy="2154436"/>
          </a:xfrm>
          <a:prstGeom prst="rect">
            <a:avLst/>
          </a:prstGeom>
          <a:noFill/>
        </p:spPr>
        <p:txBody>
          <a:bodyPr wrap="square">
            <a:spAutoFit/>
          </a:bodyPr>
          <a:lstStyle/>
          <a:p>
            <a:pPr algn="ctr"/>
            <a:r>
              <a:rPr lang="en" sz="1600" b="1" i="0" u="none" baseline="0" dirty="0">
                <a:solidFill>
                  <a:schemeClr val="tx2"/>
                </a:solidFill>
                <a:latin typeface="Georgia"/>
                <a:ea typeface="Georgia"/>
                <a:cs typeface="Georgia"/>
                <a:sym typeface="Georgia"/>
              </a:rPr>
              <a:t>2014: Mental health skills</a:t>
            </a:r>
            <a:r>
              <a:rPr lang="en" sz="1600" b="0" i="0" u="none" baseline="0" dirty="0">
                <a:solidFill>
                  <a:schemeClr val="tx2"/>
                </a:solidFill>
                <a:latin typeface="Georgia"/>
                <a:ea typeface="Georgia"/>
                <a:cs typeface="Georgia"/>
                <a:sym typeface="Georgia"/>
              </a:rPr>
              <a:t> in the National Core Curricula for Basic Education </a:t>
            </a:r>
            <a:r>
              <a:rPr lang="fi-FI" sz="1400" dirty="0">
                <a:hlinkClick r:id="rId5"/>
              </a:rPr>
              <a:t>https://www.oph.fi/en/statistics-and-publications/publications/new-national-core-curriculum-basic-education-focus-school</a:t>
            </a:r>
            <a:endParaRPr lang="fi-FI" sz="1400" dirty="0"/>
          </a:p>
          <a:p>
            <a:pPr algn="ctr"/>
            <a:endParaRPr lang="fi-FI" sz="1400" b="1" dirty="0">
              <a:solidFill>
                <a:schemeClr val="tx2"/>
              </a:solidFill>
            </a:endParaRPr>
          </a:p>
        </p:txBody>
      </p:sp>
      <p:cxnSp>
        <p:nvCxnSpPr>
          <p:cNvPr id="16" name="Suora yhdysviiva 15">
            <a:extLst>
              <a:ext uri="{FF2B5EF4-FFF2-40B4-BE49-F238E27FC236}">
                <a16:creationId xmlns:a16="http://schemas.microsoft.com/office/drawing/2014/main" id="{FB5AFEF2-8B5D-4DDE-9CDA-02FECCF740EE}"/>
              </a:ext>
            </a:extLst>
          </p:cNvPr>
          <p:cNvCxnSpPr>
            <a:cxnSpLocks/>
          </p:cNvCxnSpPr>
          <p:nvPr/>
        </p:nvCxnSpPr>
        <p:spPr>
          <a:xfrm flipH="1">
            <a:off x="3612103" y="2853290"/>
            <a:ext cx="28056" cy="59881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Tekstiruutu 30">
            <a:extLst>
              <a:ext uri="{FF2B5EF4-FFF2-40B4-BE49-F238E27FC236}">
                <a16:creationId xmlns:a16="http://schemas.microsoft.com/office/drawing/2014/main" id="{6DB33C28-ACD6-4184-8B1A-484159C1F981}"/>
              </a:ext>
            </a:extLst>
          </p:cNvPr>
          <p:cNvSpPr txBox="1"/>
          <p:nvPr/>
        </p:nvSpPr>
        <p:spPr>
          <a:xfrm>
            <a:off x="3207779" y="3365345"/>
            <a:ext cx="1741396" cy="523220"/>
          </a:xfrm>
          <a:prstGeom prst="rect">
            <a:avLst/>
          </a:prstGeom>
          <a:noFill/>
        </p:spPr>
        <p:txBody>
          <a:bodyPr wrap="square" rtlCol="0">
            <a:spAutoFit/>
          </a:bodyPr>
          <a:lstStyle/>
          <a:p>
            <a:r>
              <a:rPr lang="fi-FI" sz="2800" b="1" dirty="0">
                <a:solidFill>
                  <a:schemeClr val="bg1"/>
                </a:solidFill>
              </a:rPr>
              <a:t>2014</a:t>
            </a:r>
          </a:p>
        </p:txBody>
      </p:sp>
      <p:grpSp>
        <p:nvGrpSpPr>
          <p:cNvPr id="17" name="Ryhmä 16">
            <a:extLst>
              <a:ext uri="{FF2B5EF4-FFF2-40B4-BE49-F238E27FC236}">
                <a16:creationId xmlns:a16="http://schemas.microsoft.com/office/drawing/2014/main" id="{E18E0BBC-47C7-4FB7-856E-488A9E96A862}"/>
              </a:ext>
            </a:extLst>
          </p:cNvPr>
          <p:cNvGrpSpPr/>
          <p:nvPr/>
        </p:nvGrpSpPr>
        <p:grpSpPr>
          <a:xfrm>
            <a:off x="3653307" y="3365345"/>
            <a:ext cx="2899411" cy="2740172"/>
            <a:chOff x="4940881" y="3349927"/>
            <a:chExt cx="2899411" cy="2740172"/>
          </a:xfrm>
        </p:grpSpPr>
        <p:sp>
          <p:nvSpPr>
            <p:cNvPr id="18" name="Tekstiruutu 17">
              <a:extLst>
                <a:ext uri="{FF2B5EF4-FFF2-40B4-BE49-F238E27FC236}">
                  <a16:creationId xmlns:a16="http://schemas.microsoft.com/office/drawing/2014/main" id="{CD313DD5-D9DC-4934-820D-D8ECF92694E2}"/>
                </a:ext>
              </a:extLst>
            </p:cNvPr>
            <p:cNvSpPr txBox="1"/>
            <p:nvPr/>
          </p:nvSpPr>
          <p:spPr>
            <a:xfrm>
              <a:off x="4940881" y="5166769"/>
              <a:ext cx="2899411" cy="923330"/>
            </a:xfrm>
            <a:prstGeom prst="rect">
              <a:avLst/>
            </a:prstGeom>
            <a:noFill/>
          </p:spPr>
          <p:txBody>
            <a:bodyPr wrap="square">
              <a:spAutoFit/>
            </a:bodyPr>
            <a:lstStyle/>
            <a:p>
              <a:pPr>
                <a:defRPr/>
              </a:pPr>
              <a:r>
                <a:rPr lang="en" sz="1800" b="1" i="0" u="none" baseline="0" dirty="0">
                  <a:solidFill>
                    <a:schemeClr val="tx2"/>
                  </a:solidFill>
                  <a:latin typeface="Georgia"/>
                  <a:ea typeface="Georgia"/>
                  <a:cs typeface="Georgia"/>
                  <a:sym typeface="Georgia"/>
                </a:rPr>
                <a:t>2015: </a:t>
              </a:r>
              <a:r>
                <a:rPr lang="en" sz="1800" b="0" i="0" u="none" baseline="0" dirty="0">
                  <a:solidFill>
                    <a:schemeClr val="tx2"/>
                  </a:solidFill>
                  <a:latin typeface="Georgia"/>
                  <a:ea typeface="Georgia"/>
                  <a:cs typeface="Georgia"/>
                  <a:sym typeface="Georgia"/>
                </a:rPr>
                <a:t>Mental well-being in the Early Childhood Education Plan </a:t>
              </a:r>
              <a:endParaRPr lang="fi-FI" b="1" dirty="0">
                <a:solidFill>
                  <a:schemeClr val="tx2"/>
                </a:solidFill>
                <a:latin typeface="Calibri"/>
              </a:endParaRPr>
            </a:p>
          </p:txBody>
        </p:sp>
        <p:cxnSp>
          <p:nvCxnSpPr>
            <p:cNvPr id="19" name="Suora yhdysviiva 18">
              <a:extLst>
                <a:ext uri="{FF2B5EF4-FFF2-40B4-BE49-F238E27FC236}">
                  <a16:creationId xmlns:a16="http://schemas.microsoft.com/office/drawing/2014/main" id="{79DB9BEE-BB81-423C-8156-0B141ED58436}"/>
                </a:ext>
              </a:extLst>
            </p:cNvPr>
            <p:cNvCxnSpPr/>
            <p:nvPr/>
          </p:nvCxnSpPr>
          <p:spPr>
            <a:xfrm>
              <a:off x="6172074" y="3991946"/>
              <a:ext cx="16808" cy="1056672"/>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2" name="Tekstiruutu 31">
              <a:extLst>
                <a:ext uri="{FF2B5EF4-FFF2-40B4-BE49-F238E27FC236}">
                  <a16:creationId xmlns:a16="http://schemas.microsoft.com/office/drawing/2014/main" id="{E9A01BB1-B102-41F6-BDB6-ADD3879A9A7C}"/>
                </a:ext>
              </a:extLst>
            </p:cNvPr>
            <p:cNvSpPr txBox="1"/>
            <p:nvPr/>
          </p:nvSpPr>
          <p:spPr>
            <a:xfrm>
              <a:off x="5781947" y="3349927"/>
              <a:ext cx="1741396" cy="523220"/>
            </a:xfrm>
            <a:prstGeom prst="rect">
              <a:avLst/>
            </a:prstGeom>
            <a:noFill/>
          </p:spPr>
          <p:txBody>
            <a:bodyPr wrap="square" rtlCol="0">
              <a:spAutoFit/>
            </a:bodyPr>
            <a:lstStyle/>
            <a:p>
              <a:r>
                <a:rPr lang="fi-FI" sz="2800" b="1" dirty="0">
                  <a:solidFill>
                    <a:schemeClr val="bg1"/>
                  </a:solidFill>
                </a:rPr>
                <a:t>2015</a:t>
              </a:r>
            </a:p>
          </p:txBody>
        </p:sp>
      </p:grpSp>
      <p:sp>
        <p:nvSpPr>
          <p:cNvPr id="33" name="Otsikko 3">
            <a:extLst>
              <a:ext uri="{FF2B5EF4-FFF2-40B4-BE49-F238E27FC236}">
                <a16:creationId xmlns:a16="http://schemas.microsoft.com/office/drawing/2014/main" id="{FB9B22C1-3DB2-45E8-A9AE-5DE28651B33F}"/>
              </a:ext>
            </a:extLst>
          </p:cNvPr>
          <p:cNvSpPr txBox="1">
            <a:spLocks/>
          </p:cNvSpPr>
          <p:nvPr/>
        </p:nvSpPr>
        <p:spPr>
          <a:xfrm>
            <a:off x="1635880" y="264976"/>
            <a:ext cx="10358834" cy="789233"/>
          </a:xfrm>
        </p:spPr>
        <p:txBody>
          <a:bodyP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 b="1" dirty="0">
                <a:solidFill>
                  <a:schemeClr val="tx2"/>
                </a:solidFill>
                <a:latin typeface="Georgia" panose="02040502050405020303" pitchFamily="18" charset="0"/>
              </a:rPr>
              <a:t>Finnish politics promoting mental health; </a:t>
            </a:r>
          </a:p>
        </p:txBody>
      </p:sp>
      <p:sp>
        <p:nvSpPr>
          <p:cNvPr id="36" name="Tekstiruutu 35">
            <a:extLst>
              <a:ext uri="{FF2B5EF4-FFF2-40B4-BE49-F238E27FC236}">
                <a16:creationId xmlns:a16="http://schemas.microsoft.com/office/drawing/2014/main" id="{8F8AC724-3631-4BFC-A625-360BFE5F7086}"/>
              </a:ext>
            </a:extLst>
          </p:cNvPr>
          <p:cNvSpPr txBox="1"/>
          <p:nvPr/>
        </p:nvSpPr>
        <p:spPr>
          <a:xfrm>
            <a:off x="9403665" y="4262669"/>
            <a:ext cx="2481144" cy="923330"/>
          </a:xfrm>
          <a:prstGeom prst="rect">
            <a:avLst/>
          </a:prstGeom>
          <a:noFill/>
        </p:spPr>
        <p:txBody>
          <a:bodyPr wrap="square">
            <a:spAutoFit/>
          </a:bodyPr>
          <a:lstStyle/>
          <a:p>
            <a:r>
              <a:rPr lang="en-US" b="1" dirty="0"/>
              <a:t>PALOMA Center of Expertise in Refugee Mental Health Work</a:t>
            </a:r>
          </a:p>
        </p:txBody>
      </p:sp>
      <p:grpSp>
        <p:nvGrpSpPr>
          <p:cNvPr id="46" name="Ryhmä 45">
            <a:extLst>
              <a:ext uri="{FF2B5EF4-FFF2-40B4-BE49-F238E27FC236}">
                <a16:creationId xmlns:a16="http://schemas.microsoft.com/office/drawing/2014/main" id="{1ABA8DDB-81B7-419E-9F7D-CB0CCFBC83A9}"/>
              </a:ext>
            </a:extLst>
          </p:cNvPr>
          <p:cNvGrpSpPr/>
          <p:nvPr/>
        </p:nvGrpSpPr>
        <p:grpSpPr>
          <a:xfrm>
            <a:off x="8928905" y="2145404"/>
            <a:ext cx="2481144" cy="1739994"/>
            <a:chOff x="9202649" y="2139896"/>
            <a:chExt cx="2481144" cy="1739994"/>
          </a:xfrm>
        </p:grpSpPr>
        <p:sp>
          <p:nvSpPr>
            <p:cNvPr id="34" name="Tekstiruutu 33">
              <a:extLst>
                <a:ext uri="{FF2B5EF4-FFF2-40B4-BE49-F238E27FC236}">
                  <a16:creationId xmlns:a16="http://schemas.microsoft.com/office/drawing/2014/main" id="{184FFAE3-B56D-4043-A95F-73FA05E2F51F}"/>
                </a:ext>
              </a:extLst>
            </p:cNvPr>
            <p:cNvSpPr txBox="1"/>
            <p:nvPr/>
          </p:nvSpPr>
          <p:spPr>
            <a:xfrm>
              <a:off x="9202649" y="2139896"/>
              <a:ext cx="2481144" cy="707886"/>
            </a:xfrm>
            <a:prstGeom prst="rect">
              <a:avLst/>
            </a:prstGeom>
            <a:noFill/>
          </p:spPr>
          <p:txBody>
            <a:bodyPr wrap="square">
              <a:spAutoFit/>
            </a:bodyPr>
            <a:lstStyle/>
            <a:p>
              <a:r>
                <a:rPr lang="en-US" sz="2000" b="1" dirty="0"/>
                <a:t>The Finnish model </a:t>
              </a:r>
            </a:p>
            <a:p>
              <a:r>
                <a:rPr lang="en-US" sz="2000" b="1" dirty="0"/>
                <a:t>for leisure activities </a:t>
              </a:r>
            </a:p>
          </p:txBody>
        </p:sp>
        <p:sp>
          <p:nvSpPr>
            <p:cNvPr id="37" name="Tekstiruutu 36">
              <a:extLst>
                <a:ext uri="{FF2B5EF4-FFF2-40B4-BE49-F238E27FC236}">
                  <a16:creationId xmlns:a16="http://schemas.microsoft.com/office/drawing/2014/main" id="{77EF254B-7E04-4B87-BF85-F47503071B85}"/>
                </a:ext>
              </a:extLst>
            </p:cNvPr>
            <p:cNvSpPr txBox="1"/>
            <p:nvPr/>
          </p:nvSpPr>
          <p:spPr>
            <a:xfrm>
              <a:off x="9692498" y="3356670"/>
              <a:ext cx="1741396" cy="523220"/>
            </a:xfrm>
            <a:prstGeom prst="rect">
              <a:avLst/>
            </a:prstGeom>
            <a:noFill/>
          </p:spPr>
          <p:txBody>
            <a:bodyPr wrap="square" rtlCol="0">
              <a:spAutoFit/>
            </a:bodyPr>
            <a:lstStyle/>
            <a:p>
              <a:r>
                <a:rPr lang="fi-FI" sz="2800" b="1" dirty="0">
                  <a:solidFill>
                    <a:schemeClr val="bg1"/>
                  </a:solidFill>
                </a:rPr>
                <a:t>2019</a:t>
              </a:r>
            </a:p>
          </p:txBody>
        </p:sp>
        <p:cxnSp>
          <p:nvCxnSpPr>
            <p:cNvPr id="38" name="Suora yhdysviiva 37">
              <a:extLst>
                <a:ext uri="{FF2B5EF4-FFF2-40B4-BE49-F238E27FC236}">
                  <a16:creationId xmlns:a16="http://schemas.microsoft.com/office/drawing/2014/main" id="{984A5A3F-A703-4E7C-98B7-7D15EB2DD6D8}"/>
                </a:ext>
              </a:extLst>
            </p:cNvPr>
            <p:cNvCxnSpPr>
              <a:cxnSpLocks/>
            </p:cNvCxnSpPr>
            <p:nvPr/>
          </p:nvCxnSpPr>
          <p:spPr>
            <a:xfrm>
              <a:off x="10109527" y="2861654"/>
              <a:ext cx="0" cy="586526"/>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55" name="Ryhmä 54">
            <a:extLst>
              <a:ext uri="{FF2B5EF4-FFF2-40B4-BE49-F238E27FC236}">
                <a16:creationId xmlns:a16="http://schemas.microsoft.com/office/drawing/2014/main" id="{E3BEA544-C5A3-40D4-B352-6B51F60D0BE1}"/>
              </a:ext>
            </a:extLst>
          </p:cNvPr>
          <p:cNvGrpSpPr/>
          <p:nvPr/>
        </p:nvGrpSpPr>
        <p:grpSpPr>
          <a:xfrm>
            <a:off x="9175731" y="1025249"/>
            <a:ext cx="3209902" cy="2861945"/>
            <a:chOff x="9175731" y="1025249"/>
            <a:chExt cx="3209902" cy="2861945"/>
          </a:xfrm>
        </p:grpSpPr>
        <p:sp>
          <p:nvSpPr>
            <p:cNvPr id="48" name="Tekstiruutu 47">
              <a:extLst>
                <a:ext uri="{FF2B5EF4-FFF2-40B4-BE49-F238E27FC236}">
                  <a16:creationId xmlns:a16="http://schemas.microsoft.com/office/drawing/2014/main" id="{A6355B11-0833-4207-8C2A-39038191109C}"/>
                </a:ext>
              </a:extLst>
            </p:cNvPr>
            <p:cNvSpPr txBox="1"/>
            <p:nvPr/>
          </p:nvSpPr>
          <p:spPr>
            <a:xfrm>
              <a:off x="9175731" y="1025249"/>
              <a:ext cx="3103480" cy="1015663"/>
            </a:xfrm>
            <a:prstGeom prst="rect">
              <a:avLst/>
            </a:prstGeom>
            <a:noFill/>
          </p:spPr>
          <p:txBody>
            <a:bodyPr wrap="square">
              <a:spAutoFit/>
            </a:bodyPr>
            <a:lstStyle/>
            <a:p>
              <a:r>
                <a:rPr lang="en-US" sz="2000" b="1" dirty="0"/>
                <a:t>New law of compulsory education until 18 </a:t>
              </a:r>
              <a:r>
                <a:rPr lang="en-US" sz="2000" b="1" dirty="0" err="1"/>
                <a:t>yrs</a:t>
              </a:r>
              <a:r>
                <a:rPr lang="en-US" sz="2000" b="1" dirty="0"/>
                <a:t> of age</a:t>
              </a:r>
            </a:p>
          </p:txBody>
        </p:sp>
        <p:sp>
          <p:nvSpPr>
            <p:cNvPr id="49" name="Tekstiruutu 48">
              <a:extLst>
                <a:ext uri="{FF2B5EF4-FFF2-40B4-BE49-F238E27FC236}">
                  <a16:creationId xmlns:a16="http://schemas.microsoft.com/office/drawing/2014/main" id="{43A20E73-659B-4594-9C48-991DF0D01BD4}"/>
                </a:ext>
              </a:extLst>
            </p:cNvPr>
            <p:cNvSpPr txBox="1"/>
            <p:nvPr/>
          </p:nvSpPr>
          <p:spPr>
            <a:xfrm>
              <a:off x="10644237" y="3363974"/>
              <a:ext cx="1741396" cy="523220"/>
            </a:xfrm>
            <a:prstGeom prst="rect">
              <a:avLst/>
            </a:prstGeom>
            <a:noFill/>
          </p:spPr>
          <p:txBody>
            <a:bodyPr wrap="square" rtlCol="0">
              <a:spAutoFit/>
            </a:bodyPr>
            <a:lstStyle/>
            <a:p>
              <a:r>
                <a:rPr lang="fi-FI" sz="2800" b="1" dirty="0">
                  <a:solidFill>
                    <a:schemeClr val="bg1"/>
                  </a:solidFill>
                </a:rPr>
                <a:t>2020</a:t>
              </a:r>
            </a:p>
          </p:txBody>
        </p:sp>
        <p:cxnSp>
          <p:nvCxnSpPr>
            <p:cNvPr id="50" name="Suora yhdysviiva 49">
              <a:extLst>
                <a:ext uri="{FF2B5EF4-FFF2-40B4-BE49-F238E27FC236}">
                  <a16:creationId xmlns:a16="http://schemas.microsoft.com/office/drawing/2014/main" id="{E3F57FF3-5EF1-4A2D-B267-1447B1D384FC}"/>
                </a:ext>
              </a:extLst>
            </p:cNvPr>
            <p:cNvCxnSpPr>
              <a:cxnSpLocks/>
            </p:cNvCxnSpPr>
            <p:nvPr/>
          </p:nvCxnSpPr>
          <p:spPr>
            <a:xfrm>
              <a:off x="11114332" y="1891157"/>
              <a:ext cx="0" cy="1608415"/>
            </a:xfrm>
            <a:prstGeom prst="line">
              <a:avLst/>
            </a:prstGeom>
            <a:ln w="38100"/>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4447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1000"/>
                                        <p:tgtEl>
                                          <p:spTgt spid="44"/>
                                        </p:tgtEl>
                                      </p:cBhvr>
                                    </p:animEffect>
                                    <p:anim calcmode="lin" valueType="num">
                                      <p:cBhvr>
                                        <p:cTn id="29" dur="1000" fill="hold"/>
                                        <p:tgtEl>
                                          <p:spTgt spid="44"/>
                                        </p:tgtEl>
                                        <p:attrNameLst>
                                          <p:attrName>ppt_x</p:attrName>
                                        </p:attrNameLst>
                                      </p:cBhvr>
                                      <p:tavLst>
                                        <p:tav tm="0">
                                          <p:val>
                                            <p:strVal val="#ppt_x"/>
                                          </p:val>
                                        </p:tav>
                                        <p:tav tm="100000">
                                          <p:val>
                                            <p:strVal val="#ppt_x"/>
                                          </p:val>
                                        </p:tav>
                                      </p:tavLst>
                                    </p:anim>
                                    <p:anim calcmode="lin" valueType="num">
                                      <p:cBhvr>
                                        <p:cTn id="3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1000"/>
                                        <p:tgtEl>
                                          <p:spTgt spid="36"/>
                                        </p:tgtEl>
                                      </p:cBhvr>
                                    </p:animEffect>
                                    <p:anim calcmode="lin" valueType="num">
                                      <p:cBhvr>
                                        <p:cTn id="43" dur="1000" fill="hold"/>
                                        <p:tgtEl>
                                          <p:spTgt spid="36"/>
                                        </p:tgtEl>
                                        <p:attrNameLst>
                                          <p:attrName>ppt_x</p:attrName>
                                        </p:attrNameLst>
                                      </p:cBhvr>
                                      <p:tavLst>
                                        <p:tav tm="0">
                                          <p:val>
                                            <p:strVal val="#ppt_x"/>
                                          </p:val>
                                        </p:tav>
                                        <p:tav tm="100000">
                                          <p:val>
                                            <p:strVal val="#ppt_x"/>
                                          </p:val>
                                        </p:tav>
                                      </p:tavLst>
                                    </p:anim>
                                    <p:anim calcmode="lin" valueType="num">
                                      <p:cBhvr>
                                        <p:cTn id="4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865473C6-0025-4C95-A4A9-895054E242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274" y="1133241"/>
            <a:ext cx="9811453" cy="5606544"/>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783837" y="263714"/>
            <a:ext cx="815592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800" b="1" i="0" u="none" strike="noStrike" kern="1200" cap="none" spc="0" normalizeH="0" baseline="0" noProof="0" dirty="0" err="1">
                <a:ln>
                  <a:noFill/>
                </a:ln>
                <a:solidFill>
                  <a:srgbClr val="6A6E73"/>
                </a:solidFill>
                <a:effectLst/>
                <a:uLnTx/>
                <a:uFillTx/>
                <a:latin typeface="Georgia"/>
                <a:ea typeface="+mn-ea"/>
                <a:cs typeface="+mn-cs"/>
              </a:rPr>
              <a:t>Overall</a:t>
            </a:r>
            <a:r>
              <a:rPr kumimoji="0" lang="fi-FI" sz="2800" b="1" i="0" u="none" strike="noStrike" kern="1200" cap="none" spc="0" normalizeH="0" baseline="0" noProof="0" dirty="0">
                <a:ln>
                  <a:noFill/>
                </a:ln>
                <a:solidFill>
                  <a:srgbClr val="6A6E73"/>
                </a:solidFill>
                <a:effectLst/>
                <a:uLnTx/>
                <a:uFillTx/>
                <a:latin typeface="Georgia"/>
                <a:ea typeface="+mn-ea"/>
                <a:cs typeface="+mn-cs"/>
              </a:rPr>
              <a:t>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anxiety</a:t>
            </a:r>
            <a:r>
              <a:rPr kumimoji="0" lang="fi-FI" sz="2800" b="1" i="0" u="none" strike="noStrike" kern="1200" cap="none" spc="0" normalizeH="0" baseline="0" noProof="0" dirty="0">
                <a:ln>
                  <a:noFill/>
                </a:ln>
                <a:solidFill>
                  <a:srgbClr val="6A6E73"/>
                </a:solidFill>
                <a:effectLst/>
                <a:uLnTx/>
                <a:uFillTx/>
                <a:latin typeface="Georgia"/>
                <a:ea typeface="+mn-ea"/>
                <a:cs typeface="+mn-cs"/>
              </a:rPr>
              <a:t> of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boys</a:t>
            </a:r>
            <a:r>
              <a:rPr kumimoji="0" lang="fi-FI" sz="2800" b="1" i="0" u="none" strike="noStrike" kern="1200" cap="none" spc="0" normalizeH="0" baseline="0" noProof="0" dirty="0">
                <a:ln>
                  <a:noFill/>
                </a:ln>
                <a:solidFill>
                  <a:srgbClr val="6A6E73"/>
                </a:solidFill>
                <a:effectLst/>
                <a:uLnTx/>
                <a:uFillTx/>
                <a:latin typeface="Georgia"/>
                <a:ea typeface="+mn-ea"/>
                <a:cs typeface="+mn-cs"/>
              </a:rPr>
              <a:t> and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girls</a:t>
            </a:r>
            <a:r>
              <a:rPr kumimoji="0" lang="fi-FI" sz="2800" b="1" i="0" u="none" strike="noStrike" kern="1200" cap="none" spc="0" normalizeH="0" baseline="0" noProof="0" dirty="0">
                <a:ln>
                  <a:noFill/>
                </a:ln>
                <a:solidFill>
                  <a:srgbClr val="6A6E73"/>
                </a:solidFill>
                <a:effectLst/>
                <a:uLnTx/>
                <a:uFillTx/>
                <a:latin typeface="Georgia"/>
                <a:ea typeface="+mn-ea"/>
                <a:cs typeface="+mn-cs"/>
              </a:rPr>
              <a:t> 2013-2021</a:t>
            </a:r>
          </a:p>
        </p:txBody>
      </p:sp>
      <p:sp>
        <p:nvSpPr>
          <p:cNvPr id="9" name="Tekstiruutu 8">
            <a:extLst>
              <a:ext uri="{FF2B5EF4-FFF2-40B4-BE49-F238E27FC236}">
                <a16:creationId xmlns:a16="http://schemas.microsoft.com/office/drawing/2014/main" id="{7D745CBE-4B9D-49C5-8A3A-7089D5C30F3D}"/>
              </a:ext>
            </a:extLst>
          </p:cNvPr>
          <p:cNvSpPr txBox="1"/>
          <p:nvPr/>
        </p:nvSpPr>
        <p:spPr>
          <a:xfrm>
            <a:off x="5297764" y="6072116"/>
            <a:ext cx="2428875"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err="1">
                <a:ln>
                  <a:noFill/>
                </a:ln>
                <a:solidFill>
                  <a:prstClr val="black"/>
                </a:solidFill>
                <a:effectLst/>
                <a:uLnTx/>
                <a:uFillTx/>
                <a:latin typeface="Calibri"/>
                <a:ea typeface="+mn-ea"/>
                <a:cs typeface="+mn-cs"/>
              </a:rPr>
              <a:t>Vocational</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school</a:t>
            </a:r>
            <a:endParaRPr kumimoji="0" lang="fi-FI"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kstiruutu 9">
            <a:extLst>
              <a:ext uri="{FF2B5EF4-FFF2-40B4-BE49-F238E27FC236}">
                <a16:creationId xmlns:a16="http://schemas.microsoft.com/office/drawing/2014/main" id="{B1C08F1C-0E04-42B2-908E-FC70DC26181F}"/>
              </a:ext>
            </a:extLst>
          </p:cNvPr>
          <p:cNvSpPr txBox="1"/>
          <p:nvPr/>
        </p:nvSpPr>
        <p:spPr>
          <a:xfrm>
            <a:off x="3504452" y="6125105"/>
            <a:ext cx="1519237"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a:ea typeface="+mn-ea"/>
                <a:cs typeface="+mn-cs"/>
              </a:rPr>
              <a:t>Gymnasium</a:t>
            </a:r>
          </a:p>
        </p:txBody>
      </p:sp>
      <p:sp>
        <p:nvSpPr>
          <p:cNvPr id="11" name="Tekstiruutu 10">
            <a:extLst>
              <a:ext uri="{FF2B5EF4-FFF2-40B4-BE49-F238E27FC236}">
                <a16:creationId xmlns:a16="http://schemas.microsoft.com/office/drawing/2014/main" id="{F488EF0A-E0E6-46E3-B128-40643352D414}"/>
              </a:ext>
            </a:extLst>
          </p:cNvPr>
          <p:cNvSpPr txBox="1"/>
          <p:nvPr/>
        </p:nvSpPr>
        <p:spPr>
          <a:xfrm>
            <a:off x="1429628" y="6010561"/>
            <a:ext cx="1893515" cy="73866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a:ea typeface="+mn-ea"/>
                <a:cs typeface="+mn-cs"/>
              </a:rPr>
              <a:t>Basic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education</a:t>
            </a:r>
            <a:r>
              <a:rPr kumimoji="0" lang="fi-FI" sz="1400" b="0" i="0" u="none" strike="noStrike" kern="1200" cap="none" spc="0" normalizeH="0" baseline="0" noProof="0" dirty="0">
                <a:ln>
                  <a:noFill/>
                </a:ln>
                <a:solidFill>
                  <a:prstClr val="black"/>
                </a:solidFill>
                <a:effectLst/>
                <a:uLnTx/>
                <a:uFillTx/>
                <a:latin typeface="Calibri"/>
                <a:ea typeface="+mn-ea"/>
                <a:cs typeface="+mn-cs"/>
              </a:rPr>
              <a:t>: 14 and 15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yrs</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young</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people</a:t>
            </a:r>
            <a:endParaRPr kumimoji="0" lang="fi-FI"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kstiruutu 4">
            <a:extLst>
              <a:ext uri="{FF2B5EF4-FFF2-40B4-BE49-F238E27FC236}">
                <a16:creationId xmlns:a16="http://schemas.microsoft.com/office/drawing/2014/main" id="{789BB11C-9C38-4CB5-9F95-F265AEC11AF7}"/>
              </a:ext>
            </a:extLst>
          </p:cNvPr>
          <p:cNvSpPr txBox="1"/>
          <p:nvPr/>
        </p:nvSpPr>
        <p:spPr>
          <a:xfrm>
            <a:off x="9859043" y="2231976"/>
            <a:ext cx="2106662"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a:ea typeface="+mn-ea"/>
                <a:cs typeface="+mn-cs"/>
              </a:rPr>
              <a:t>On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average</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ähti: 5-sakarainen 1">
            <a:extLst>
              <a:ext uri="{FF2B5EF4-FFF2-40B4-BE49-F238E27FC236}">
                <a16:creationId xmlns:a16="http://schemas.microsoft.com/office/drawing/2014/main" id="{979AC9A3-1B32-4DA9-B088-B0B284FA1716}"/>
              </a:ext>
            </a:extLst>
          </p:cNvPr>
          <p:cNvSpPr/>
          <p:nvPr/>
        </p:nvSpPr>
        <p:spPr>
          <a:xfrm>
            <a:off x="9098279" y="4402183"/>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Calibri"/>
                <a:ea typeface="+mn-ea"/>
                <a:cs typeface="+mn-cs"/>
              </a:rPr>
              <a:t> </a:t>
            </a:r>
          </a:p>
        </p:txBody>
      </p:sp>
      <p:sp>
        <p:nvSpPr>
          <p:cNvPr id="12" name="Tähti: 5-sakarainen 11">
            <a:extLst>
              <a:ext uri="{FF2B5EF4-FFF2-40B4-BE49-F238E27FC236}">
                <a16:creationId xmlns:a16="http://schemas.microsoft.com/office/drawing/2014/main" id="{DDD51C0B-113D-4817-A6C7-C0F9FF344A17}"/>
              </a:ext>
            </a:extLst>
          </p:cNvPr>
          <p:cNvSpPr/>
          <p:nvPr/>
        </p:nvSpPr>
        <p:spPr>
          <a:xfrm>
            <a:off x="9098279" y="677106"/>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kstiruutu 13">
            <a:extLst>
              <a:ext uri="{FF2B5EF4-FFF2-40B4-BE49-F238E27FC236}">
                <a16:creationId xmlns:a16="http://schemas.microsoft.com/office/drawing/2014/main" id="{7F0B7BB5-21BA-497E-9FF1-914DF8ABAE87}"/>
              </a:ext>
            </a:extLst>
          </p:cNvPr>
          <p:cNvSpPr txBox="1"/>
          <p:nvPr/>
        </p:nvSpPr>
        <p:spPr>
          <a:xfrm>
            <a:off x="9294222" y="493386"/>
            <a:ext cx="2633960"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highlight>
                  <a:srgbClr val="FFFF00"/>
                </a:highlight>
                <a:uLnTx/>
                <a:uFillTx/>
                <a:latin typeface="Calibri"/>
                <a:ea typeface="+mn-ea"/>
                <a:cs typeface="+mn-cs"/>
              </a:rPr>
              <a:t>8th &amp; 9th </a:t>
            </a:r>
            <a:r>
              <a:rPr kumimoji="0" lang="fi-FI" sz="1800" b="0" i="0" u="none" strike="noStrike" kern="1200" cap="none" spc="0" normalizeH="0" baseline="0" noProof="0" dirty="0" err="1">
                <a:ln>
                  <a:noFill/>
                </a:ln>
                <a:solidFill>
                  <a:prstClr val="black"/>
                </a:solidFill>
                <a:effectLst/>
                <a:highlight>
                  <a:srgbClr val="FFFF00"/>
                </a:highlight>
                <a:uLnTx/>
                <a:uFillTx/>
                <a:latin typeface="Calibri"/>
                <a:ea typeface="+mn-ea"/>
                <a:cs typeface="+mn-cs"/>
              </a:rPr>
              <a:t>grade</a:t>
            </a:r>
            <a:r>
              <a:rPr kumimoji="0" lang="fi-FI" sz="1800" b="0" i="0" u="none" strike="noStrike" kern="1200" cap="none" spc="0" normalizeH="0" baseline="0" noProof="0" dirty="0">
                <a:ln>
                  <a:noFill/>
                </a:ln>
                <a:solidFill>
                  <a:prstClr val="black"/>
                </a:solidFill>
                <a:effectLst/>
                <a:highlight>
                  <a:srgbClr val="FFFF00"/>
                </a:highlight>
                <a:uLnTx/>
                <a:uFillTx/>
                <a:latin typeface="Calibri"/>
                <a:ea typeface="+mn-ea"/>
                <a:cs typeface="+mn-cs"/>
              </a:rPr>
              <a:t> </a:t>
            </a:r>
            <a:r>
              <a:rPr kumimoji="0" lang="fi-FI"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g</a:t>
            </a:r>
            <a:r>
              <a:rPr kumimoji="0" lang="fi-FI" sz="1800" b="1" i="0" u="none" strike="noStrike" kern="1200" cap="none" spc="0" normalizeH="0" baseline="0" noProof="0" dirty="0" err="1">
                <a:ln>
                  <a:noFill/>
                </a:ln>
                <a:solidFill>
                  <a:prstClr val="black"/>
                </a:solidFill>
                <a:effectLst/>
                <a:highlight>
                  <a:srgbClr val="FFFF00"/>
                </a:highlight>
                <a:uLnTx/>
                <a:uFillTx/>
                <a:latin typeface="Calibri"/>
                <a:ea typeface="+mn-ea"/>
                <a:cs typeface="+mn-cs"/>
              </a:rPr>
              <a:t>irls</a:t>
            </a:r>
            <a:r>
              <a:rPr kumimoji="0" lang="fi-FI" sz="1800" b="1" i="0" u="none" strike="noStrike" kern="1200" cap="none" spc="0" normalizeH="0" baseline="0" noProof="0" dirty="0">
                <a:ln>
                  <a:noFill/>
                </a:ln>
                <a:solidFill>
                  <a:prstClr val="black"/>
                </a:solidFill>
                <a:effectLst/>
                <a:highlight>
                  <a:srgbClr val="FFFF00"/>
                </a:highlight>
                <a:uLnTx/>
                <a:uFillTx/>
                <a:latin typeface="Calibri"/>
                <a:ea typeface="+mn-ea"/>
                <a:cs typeface="+mn-cs"/>
              </a:rPr>
              <a:t> </a:t>
            </a:r>
            <a:r>
              <a:rPr kumimoji="0" lang="fi-FI" sz="1800" b="0" i="0" u="none" strike="noStrike" kern="1200" cap="none" spc="0" normalizeH="0" baseline="0" noProof="0" dirty="0">
                <a:ln>
                  <a:noFill/>
                </a:ln>
                <a:solidFill>
                  <a:prstClr val="black"/>
                </a:solidFill>
                <a:effectLst/>
                <a:highlight>
                  <a:srgbClr val="FFFF00"/>
                </a:highlight>
                <a:uLnTx/>
                <a:uFillTx/>
                <a:latin typeface="Calibri"/>
                <a:ea typeface="+mn-ea"/>
                <a:cs typeface="+mn-cs"/>
              </a:rPr>
              <a:t>30,3 % </a:t>
            </a:r>
            <a:r>
              <a:rPr kumimoji="0" lang="fi-FI" sz="1800" b="0" i="0" u="none" strike="noStrike" kern="1200" cap="none" spc="0" normalizeH="0" baseline="0" noProof="0" dirty="0" err="1">
                <a:ln>
                  <a:noFill/>
                </a:ln>
                <a:solidFill>
                  <a:prstClr val="black"/>
                </a:solidFill>
                <a:effectLst/>
                <a:highlight>
                  <a:srgbClr val="FFFF00"/>
                </a:highlight>
                <a:uLnTx/>
                <a:uFillTx/>
                <a:latin typeface="Calibri"/>
                <a:ea typeface="+mn-ea"/>
                <a:cs typeface="+mn-cs"/>
              </a:rPr>
              <a:t>anxiety</a:t>
            </a:r>
            <a:endParaRPr kumimoji="0" lang="fi-FI" sz="1800" b="0" i="0" u="none" strike="noStrike" kern="1200" cap="none" spc="0" normalizeH="0" baseline="0" noProof="0" dirty="0">
              <a:ln>
                <a:noFill/>
              </a:ln>
              <a:solidFill>
                <a:prstClr val="black"/>
              </a:solidFill>
              <a:effectLst/>
              <a:highlight>
                <a:srgbClr val="FFFF00"/>
              </a:highlight>
              <a:uLnTx/>
              <a:uFillTx/>
              <a:latin typeface="Calibri"/>
              <a:ea typeface="+mn-ea"/>
              <a:cs typeface="+mn-cs"/>
            </a:endParaRPr>
          </a:p>
        </p:txBody>
      </p:sp>
      <p:sp>
        <p:nvSpPr>
          <p:cNvPr id="15" name="Tähti: 5-sakarainen 14">
            <a:extLst>
              <a:ext uri="{FF2B5EF4-FFF2-40B4-BE49-F238E27FC236}">
                <a16:creationId xmlns:a16="http://schemas.microsoft.com/office/drawing/2014/main" id="{F45D23C5-20BF-4CC2-A926-C0BBB8AF80F7}"/>
              </a:ext>
            </a:extLst>
          </p:cNvPr>
          <p:cNvSpPr/>
          <p:nvPr/>
        </p:nvSpPr>
        <p:spPr>
          <a:xfrm>
            <a:off x="7434941" y="4763589"/>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Tähti: 5-sakarainen 15">
            <a:extLst>
              <a:ext uri="{FF2B5EF4-FFF2-40B4-BE49-F238E27FC236}">
                <a16:creationId xmlns:a16="http://schemas.microsoft.com/office/drawing/2014/main" id="{9568CB4F-4CCE-4291-998D-11F3DED9BDEE}"/>
              </a:ext>
            </a:extLst>
          </p:cNvPr>
          <p:cNvSpPr/>
          <p:nvPr/>
        </p:nvSpPr>
        <p:spPr>
          <a:xfrm>
            <a:off x="7336969" y="2344797"/>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9" name="Suora yhdysviiva 18">
            <a:extLst>
              <a:ext uri="{FF2B5EF4-FFF2-40B4-BE49-F238E27FC236}">
                <a16:creationId xmlns:a16="http://schemas.microsoft.com/office/drawing/2014/main" id="{A4D8D8BB-9201-4972-8A1F-BBB091A4B5BB}"/>
              </a:ext>
            </a:extLst>
          </p:cNvPr>
          <p:cNvCxnSpPr>
            <a:stCxn id="16" idx="0"/>
            <a:endCxn id="12" idx="2"/>
          </p:cNvCxnSpPr>
          <p:nvPr/>
        </p:nvCxnSpPr>
        <p:spPr>
          <a:xfrm flipV="1">
            <a:off x="7434941" y="820797"/>
            <a:ext cx="1700760" cy="152400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6" name="Ryhmä 5">
            <a:extLst>
              <a:ext uri="{FF2B5EF4-FFF2-40B4-BE49-F238E27FC236}">
                <a16:creationId xmlns:a16="http://schemas.microsoft.com/office/drawing/2014/main" id="{4AB4DD71-32BE-4720-A033-B1B687457ED1}"/>
              </a:ext>
            </a:extLst>
          </p:cNvPr>
          <p:cNvGrpSpPr/>
          <p:nvPr/>
        </p:nvGrpSpPr>
        <p:grpSpPr>
          <a:xfrm>
            <a:off x="7532912" y="4282250"/>
            <a:ext cx="4522634" cy="1020409"/>
            <a:chOff x="7532912" y="4282250"/>
            <a:chExt cx="4522634" cy="1020409"/>
          </a:xfrm>
        </p:grpSpPr>
        <p:sp>
          <p:nvSpPr>
            <p:cNvPr id="18" name="Tekstiruutu 17">
              <a:extLst>
                <a:ext uri="{FF2B5EF4-FFF2-40B4-BE49-F238E27FC236}">
                  <a16:creationId xmlns:a16="http://schemas.microsoft.com/office/drawing/2014/main" id="{094D8B3C-E578-4B47-888A-386D3886D035}"/>
                </a:ext>
              </a:extLst>
            </p:cNvPr>
            <p:cNvSpPr txBox="1"/>
            <p:nvPr/>
          </p:nvSpPr>
          <p:spPr>
            <a:xfrm>
              <a:off x="7532912" y="4928581"/>
              <a:ext cx="1969225" cy="37407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a:ea typeface="+mn-ea"/>
                  <a:cs typeface="+mn-cs"/>
                </a:rPr>
                <a:t>Boys 5,7 %</a:t>
              </a:r>
            </a:p>
          </p:txBody>
        </p:sp>
        <p:cxnSp>
          <p:nvCxnSpPr>
            <p:cNvPr id="20" name="Suora yhdysviiva 19">
              <a:extLst>
                <a:ext uri="{FF2B5EF4-FFF2-40B4-BE49-F238E27FC236}">
                  <a16:creationId xmlns:a16="http://schemas.microsoft.com/office/drawing/2014/main" id="{6F52CCC9-E8F7-47DF-8F8A-4D71A3C571B5}"/>
                </a:ext>
              </a:extLst>
            </p:cNvPr>
            <p:cNvCxnSpPr>
              <a:cxnSpLocks/>
            </p:cNvCxnSpPr>
            <p:nvPr/>
          </p:nvCxnSpPr>
          <p:spPr>
            <a:xfrm flipV="1">
              <a:off x="7621291" y="4545874"/>
              <a:ext cx="1476988" cy="328724"/>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kstiruutu 20">
              <a:extLst>
                <a:ext uri="{FF2B5EF4-FFF2-40B4-BE49-F238E27FC236}">
                  <a16:creationId xmlns:a16="http://schemas.microsoft.com/office/drawing/2014/main" id="{71B7BB71-7307-44B8-B927-E9BB49B19B41}"/>
                </a:ext>
              </a:extLst>
            </p:cNvPr>
            <p:cNvSpPr txBox="1"/>
            <p:nvPr/>
          </p:nvSpPr>
          <p:spPr>
            <a:xfrm>
              <a:off x="9421586" y="4282250"/>
              <a:ext cx="2633960"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highlight>
                    <a:srgbClr val="FFFF00"/>
                  </a:highlight>
                  <a:uLnTx/>
                  <a:uFillTx/>
                  <a:latin typeface="Calibri"/>
                  <a:ea typeface="+mn-ea"/>
                  <a:cs typeface="+mn-cs"/>
                </a:rPr>
                <a:t>8th &amp; 9th </a:t>
              </a:r>
              <a:r>
                <a:rPr kumimoji="0" lang="fi-FI" sz="1800" b="0" i="0" u="none" strike="noStrike" kern="1200" cap="none" spc="0" normalizeH="0" baseline="0" noProof="0" dirty="0" err="1">
                  <a:ln>
                    <a:noFill/>
                  </a:ln>
                  <a:solidFill>
                    <a:prstClr val="black"/>
                  </a:solidFill>
                  <a:effectLst/>
                  <a:highlight>
                    <a:srgbClr val="FFFF00"/>
                  </a:highlight>
                  <a:uLnTx/>
                  <a:uFillTx/>
                  <a:latin typeface="Calibri"/>
                  <a:ea typeface="+mn-ea"/>
                  <a:cs typeface="+mn-cs"/>
                </a:rPr>
                <a:t>grade</a:t>
              </a:r>
              <a:r>
                <a:rPr kumimoji="0" lang="fi-FI" sz="1800" b="0" i="0" u="none" strike="noStrike" kern="1200" cap="none" spc="0" normalizeH="0" baseline="0" noProof="0" dirty="0">
                  <a:ln>
                    <a:noFill/>
                  </a:ln>
                  <a:solidFill>
                    <a:prstClr val="black"/>
                  </a:solidFill>
                  <a:effectLst/>
                  <a:highlight>
                    <a:srgbClr val="FFFF00"/>
                  </a:highlight>
                  <a:uLnTx/>
                  <a:uFillTx/>
                  <a:latin typeface="Calibri"/>
                  <a:ea typeface="+mn-ea"/>
                  <a:cs typeface="+mn-cs"/>
                </a:rPr>
                <a:t> </a:t>
              </a:r>
              <a:r>
                <a:rPr kumimoji="0" lang="fi-FI" sz="1800" b="1" i="0" u="none" strike="noStrike" kern="1200" cap="none" spc="0" normalizeH="0" baseline="0" noProof="0" dirty="0" err="1">
                  <a:ln>
                    <a:noFill/>
                  </a:ln>
                  <a:solidFill>
                    <a:prstClr val="black"/>
                  </a:solidFill>
                  <a:effectLst/>
                  <a:highlight>
                    <a:srgbClr val="FFFF00"/>
                  </a:highlight>
                  <a:uLnTx/>
                  <a:uFillTx/>
                  <a:latin typeface="Calibri"/>
                  <a:ea typeface="+mn-ea"/>
                  <a:cs typeface="+mn-cs"/>
                </a:rPr>
                <a:t>boys</a:t>
              </a:r>
              <a:r>
                <a:rPr kumimoji="0" lang="fi-FI" sz="1800" b="0" i="0" u="none" strike="noStrike" kern="1200" cap="none" spc="0" normalizeH="0" baseline="0" noProof="0" dirty="0">
                  <a:ln>
                    <a:noFill/>
                  </a:ln>
                  <a:solidFill>
                    <a:prstClr val="black"/>
                  </a:solidFill>
                  <a:effectLst/>
                  <a:highlight>
                    <a:srgbClr val="FFFF00"/>
                  </a:highlight>
                  <a:uLnTx/>
                  <a:uFillTx/>
                  <a:latin typeface="Calibri"/>
                  <a:ea typeface="+mn-ea"/>
                  <a:cs typeface="+mn-cs"/>
                </a:rPr>
                <a:t> 7,9 % </a:t>
              </a:r>
              <a:r>
                <a:rPr kumimoji="0" lang="fi-FI" sz="1800" b="0" i="0" u="none" strike="noStrike" kern="1200" cap="none" spc="0" normalizeH="0" baseline="0" noProof="0" dirty="0" err="1">
                  <a:ln>
                    <a:noFill/>
                  </a:ln>
                  <a:solidFill>
                    <a:prstClr val="black"/>
                  </a:solidFill>
                  <a:effectLst/>
                  <a:highlight>
                    <a:srgbClr val="FFFF00"/>
                  </a:highlight>
                  <a:uLnTx/>
                  <a:uFillTx/>
                  <a:latin typeface="Calibri"/>
                  <a:ea typeface="+mn-ea"/>
                  <a:cs typeface="+mn-cs"/>
                </a:rPr>
                <a:t>anxiety</a:t>
              </a:r>
              <a:endParaRPr kumimoji="0" lang="fi-FI" sz="1800" b="0" i="0" u="none" strike="noStrike" kern="1200" cap="none" spc="0" normalizeH="0" baseline="0" noProof="0" dirty="0">
                <a:ln>
                  <a:noFill/>
                </a:ln>
                <a:solidFill>
                  <a:prstClr val="black"/>
                </a:solidFill>
                <a:effectLst/>
                <a:highlight>
                  <a:srgbClr val="FFFF00"/>
                </a:highlight>
                <a:uLnTx/>
                <a:uFillTx/>
                <a:latin typeface="Calibri"/>
                <a:ea typeface="+mn-ea"/>
                <a:cs typeface="+mn-cs"/>
              </a:endParaRPr>
            </a:p>
          </p:txBody>
        </p:sp>
      </p:grpSp>
      <p:sp>
        <p:nvSpPr>
          <p:cNvPr id="3" name="Tekstiruutu 2">
            <a:extLst>
              <a:ext uri="{FF2B5EF4-FFF2-40B4-BE49-F238E27FC236}">
                <a16:creationId xmlns:a16="http://schemas.microsoft.com/office/drawing/2014/main" id="{872D0005-3961-425D-AA4D-2AEEED6A153F}"/>
              </a:ext>
            </a:extLst>
          </p:cNvPr>
          <p:cNvSpPr txBox="1"/>
          <p:nvPr/>
        </p:nvSpPr>
        <p:spPr>
          <a:xfrm rot="19147272">
            <a:off x="7352248" y="993559"/>
            <a:ext cx="18935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Pandemic-time</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Tähti: 5-sakarainen 21">
            <a:extLst>
              <a:ext uri="{FF2B5EF4-FFF2-40B4-BE49-F238E27FC236}">
                <a16:creationId xmlns:a16="http://schemas.microsoft.com/office/drawing/2014/main" id="{637FAAE2-1381-47E5-93F9-D079D989ABA8}"/>
              </a:ext>
            </a:extLst>
          </p:cNvPr>
          <p:cNvSpPr/>
          <p:nvPr/>
        </p:nvSpPr>
        <p:spPr>
          <a:xfrm>
            <a:off x="5758673" y="2784564"/>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ähti: 5-sakarainen 22">
            <a:extLst>
              <a:ext uri="{FF2B5EF4-FFF2-40B4-BE49-F238E27FC236}">
                <a16:creationId xmlns:a16="http://schemas.microsoft.com/office/drawing/2014/main" id="{E1361312-81F9-46D7-A35D-220B950E06DF}"/>
              </a:ext>
            </a:extLst>
          </p:cNvPr>
          <p:cNvSpPr/>
          <p:nvPr/>
        </p:nvSpPr>
        <p:spPr>
          <a:xfrm>
            <a:off x="4068127" y="2843781"/>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ähti: 5-sakarainen 23">
            <a:extLst>
              <a:ext uri="{FF2B5EF4-FFF2-40B4-BE49-F238E27FC236}">
                <a16:creationId xmlns:a16="http://schemas.microsoft.com/office/drawing/2014/main" id="{935FCBD9-4DA7-4647-A86B-051616EA0B0C}"/>
              </a:ext>
            </a:extLst>
          </p:cNvPr>
          <p:cNvSpPr/>
          <p:nvPr/>
        </p:nvSpPr>
        <p:spPr>
          <a:xfrm>
            <a:off x="2411552" y="2987472"/>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uora yhdysviiva 24">
            <a:extLst>
              <a:ext uri="{FF2B5EF4-FFF2-40B4-BE49-F238E27FC236}">
                <a16:creationId xmlns:a16="http://schemas.microsoft.com/office/drawing/2014/main" id="{72C2D80F-921A-4315-9D37-8D085752ED93}"/>
              </a:ext>
            </a:extLst>
          </p:cNvPr>
          <p:cNvCxnSpPr>
            <a:cxnSpLocks/>
            <a:endCxn id="23" idx="2"/>
          </p:cNvCxnSpPr>
          <p:nvPr/>
        </p:nvCxnSpPr>
        <p:spPr>
          <a:xfrm flipV="1">
            <a:off x="2600802" y="2987472"/>
            <a:ext cx="1504747" cy="1149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6" name="Suora yhdysviiva 25">
            <a:extLst>
              <a:ext uri="{FF2B5EF4-FFF2-40B4-BE49-F238E27FC236}">
                <a16:creationId xmlns:a16="http://schemas.microsoft.com/office/drawing/2014/main" id="{5446F1FB-F059-43AD-9BBA-52D8760D7FFB}"/>
              </a:ext>
            </a:extLst>
          </p:cNvPr>
          <p:cNvCxnSpPr>
            <a:cxnSpLocks/>
          </p:cNvCxnSpPr>
          <p:nvPr/>
        </p:nvCxnSpPr>
        <p:spPr>
          <a:xfrm flipV="1">
            <a:off x="4294799" y="2928255"/>
            <a:ext cx="1429903" cy="5921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8" name="Suora yhdysviiva 27">
            <a:extLst>
              <a:ext uri="{FF2B5EF4-FFF2-40B4-BE49-F238E27FC236}">
                <a16:creationId xmlns:a16="http://schemas.microsoft.com/office/drawing/2014/main" id="{E812790F-BA7A-44B4-8037-8A9EF81B1A5B}"/>
              </a:ext>
            </a:extLst>
          </p:cNvPr>
          <p:cNvCxnSpPr>
            <a:cxnSpLocks/>
          </p:cNvCxnSpPr>
          <p:nvPr/>
        </p:nvCxnSpPr>
        <p:spPr>
          <a:xfrm flipV="1">
            <a:off x="5988587" y="2560128"/>
            <a:ext cx="1348382" cy="330129"/>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0" name="Tähti: 5-sakarainen 29">
            <a:extLst>
              <a:ext uri="{FF2B5EF4-FFF2-40B4-BE49-F238E27FC236}">
                <a16:creationId xmlns:a16="http://schemas.microsoft.com/office/drawing/2014/main" id="{63A48B82-7F3F-41B7-851E-EE2F0E7C1031}"/>
              </a:ext>
            </a:extLst>
          </p:cNvPr>
          <p:cNvSpPr/>
          <p:nvPr/>
        </p:nvSpPr>
        <p:spPr>
          <a:xfrm>
            <a:off x="5802042" y="4763589"/>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ähti: 5-sakarainen 30">
            <a:extLst>
              <a:ext uri="{FF2B5EF4-FFF2-40B4-BE49-F238E27FC236}">
                <a16:creationId xmlns:a16="http://schemas.microsoft.com/office/drawing/2014/main" id="{3844754D-C4D4-4E9E-91CB-8B4ACE3A68B5}"/>
              </a:ext>
            </a:extLst>
          </p:cNvPr>
          <p:cNvSpPr/>
          <p:nvPr/>
        </p:nvSpPr>
        <p:spPr>
          <a:xfrm>
            <a:off x="4053095" y="4616726"/>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sp>
        <p:nvSpPr>
          <p:cNvPr id="32" name="Tähti: 5-sakarainen 31">
            <a:extLst>
              <a:ext uri="{FF2B5EF4-FFF2-40B4-BE49-F238E27FC236}">
                <a16:creationId xmlns:a16="http://schemas.microsoft.com/office/drawing/2014/main" id="{5E463468-7F50-4463-BD1A-F86436FF7127}"/>
              </a:ext>
            </a:extLst>
          </p:cNvPr>
          <p:cNvSpPr/>
          <p:nvPr/>
        </p:nvSpPr>
        <p:spPr>
          <a:xfrm>
            <a:off x="2411552" y="4605415"/>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3" name="Suora yhdysviiva 32">
            <a:extLst>
              <a:ext uri="{FF2B5EF4-FFF2-40B4-BE49-F238E27FC236}">
                <a16:creationId xmlns:a16="http://schemas.microsoft.com/office/drawing/2014/main" id="{A63FEEFF-E082-484E-8549-CBD7B3D88F59}"/>
              </a:ext>
            </a:extLst>
          </p:cNvPr>
          <p:cNvCxnSpPr>
            <a:cxnSpLocks/>
            <a:endCxn id="15" idx="2"/>
          </p:cNvCxnSpPr>
          <p:nvPr/>
        </p:nvCxnSpPr>
        <p:spPr>
          <a:xfrm>
            <a:off x="6072891" y="4868350"/>
            <a:ext cx="1399472" cy="3893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4" name="Suora yhdysviiva 33">
            <a:extLst>
              <a:ext uri="{FF2B5EF4-FFF2-40B4-BE49-F238E27FC236}">
                <a16:creationId xmlns:a16="http://schemas.microsoft.com/office/drawing/2014/main" id="{E050F8B4-F55E-40AF-A35D-923C1E100E97}"/>
              </a:ext>
            </a:extLst>
          </p:cNvPr>
          <p:cNvCxnSpPr>
            <a:cxnSpLocks/>
          </p:cNvCxnSpPr>
          <p:nvPr/>
        </p:nvCxnSpPr>
        <p:spPr>
          <a:xfrm>
            <a:off x="4328019" y="4703285"/>
            <a:ext cx="1348382" cy="69761"/>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5" name="Suora yhdysviiva 34">
            <a:extLst>
              <a:ext uri="{FF2B5EF4-FFF2-40B4-BE49-F238E27FC236}">
                <a16:creationId xmlns:a16="http://schemas.microsoft.com/office/drawing/2014/main" id="{50D0628A-CEF4-4021-A4A7-2AA8D3C0CBA8}"/>
              </a:ext>
            </a:extLst>
          </p:cNvPr>
          <p:cNvCxnSpPr>
            <a:cxnSpLocks/>
            <a:endCxn id="31" idx="1"/>
          </p:cNvCxnSpPr>
          <p:nvPr/>
        </p:nvCxnSpPr>
        <p:spPr>
          <a:xfrm flipV="1">
            <a:off x="2678984" y="4671611"/>
            <a:ext cx="1374111" cy="49744"/>
          </a:xfrm>
          <a:prstGeom prst="line">
            <a:avLst/>
          </a:prstGeom>
          <a:ln w="5715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5183781"/>
      </p:ext>
    </p:extLst>
  </p:cSld>
  <p:clrMapOvr>
    <a:masterClrMapping/>
  </p:clrMapOvr>
  <mc:AlternateContent xmlns:mc="http://schemas.openxmlformats.org/markup-compatibility/2006" xmlns:p14="http://schemas.microsoft.com/office/powerpoint/2010/main">
    <mc:Choice Requires="p14">
      <p:transition spd="slow" p14:dur="2000" advTm="6448"/>
    </mc:Choice>
    <mc:Fallback xmlns="">
      <p:transition spd="slow" advTm="6448"/>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EAEB13F2-CD4F-46EC-BA37-10A7BA49AB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982" y="959244"/>
            <a:ext cx="9809390" cy="5605365"/>
          </a:xfrm>
          <a:prstGeom prst="rect">
            <a:avLst/>
          </a:prstGeom>
        </p:spPr>
      </p:pic>
      <p:sp>
        <p:nvSpPr>
          <p:cNvPr id="8" name="Tekstiruutu 7">
            <a:extLst>
              <a:ext uri="{FF2B5EF4-FFF2-40B4-BE49-F238E27FC236}">
                <a16:creationId xmlns:a16="http://schemas.microsoft.com/office/drawing/2014/main" id="{473DE0F5-0FD8-4DF4-9298-1DE5E9CAD7AE}"/>
              </a:ext>
            </a:extLst>
          </p:cNvPr>
          <p:cNvSpPr txBox="1"/>
          <p:nvPr/>
        </p:nvSpPr>
        <p:spPr>
          <a:xfrm>
            <a:off x="1429629" y="80289"/>
            <a:ext cx="980938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800" b="1" i="0" u="none" strike="noStrike" kern="1200" cap="none" spc="0" normalizeH="0" baseline="0" noProof="0" dirty="0">
                <a:ln>
                  <a:noFill/>
                </a:ln>
                <a:solidFill>
                  <a:srgbClr val="6A6E73"/>
                </a:solidFill>
                <a:effectLst/>
                <a:uLnTx/>
                <a:uFillTx/>
                <a:latin typeface="Georgia"/>
                <a:ea typeface="+mn-ea"/>
                <a:cs typeface="+mn-cs"/>
              </a:rPr>
              <a:t>Depression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that</a:t>
            </a:r>
            <a:r>
              <a:rPr kumimoji="0" lang="fi-FI" sz="2800" b="1" i="0" u="none" strike="noStrike" kern="1200" cap="none" spc="0" normalizeH="0" baseline="0" noProof="0" dirty="0">
                <a:ln>
                  <a:noFill/>
                </a:ln>
                <a:solidFill>
                  <a:srgbClr val="6A6E73"/>
                </a:solidFill>
                <a:effectLst/>
                <a:uLnTx/>
                <a:uFillTx/>
                <a:latin typeface="Georgia"/>
                <a:ea typeface="+mn-ea"/>
                <a:cs typeface="+mn-cs"/>
              </a:rPr>
              <a:t>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has</a:t>
            </a:r>
            <a:r>
              <a:rPr kumimoji="0" lang="fi-FI" sz="2800" b="1" i="0" u="none" strike="noStrike" kern="1200" cap="none" spc="0" normalizeH="0" baseline="0" noProof="0" dirty="0">
                <a:ln>
                  <a:noFill/>
                </a:ln>
                <a:solidFill>
                  <a:srgbClr val="6A6E73"/>
                </a:solidFill>
                <a:effectLst/>
                <a:uLnTx/>
                <a:uFillTx/>
                <a:latin typeface="Georgia"/>
                <a:ea typeface="+mn-ea"/>
                <a:cs typeface="+mn-cs"/>
              </a:rPr>
              <a:t>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lasted</a:t>
            </a:r>
            <a:r>
              <a:rPr kumimoji="0" lang="fi-FI" sz="2800" b="1" i="0" u="none" strike="noStrike" kern="1200" cap="none" spc="0" normalizeH="0" baseline="0" noProof="0" dirty="0">
                <a:ln>
                  <a:noFill/>
                </a:ln>
                <a:solidFill>
                  <a:srgbClr val="6A6E73"/>
                </a:solidFill>
                <a:effectLst/>
                <a:uLnTx/>
                <a:uFillTx/>
                <a:latin typeface="Georgia"/>
                <a:ea typeface="+mn-ea"/>
                <a:cs typeface="+mn-cs"/>
              </a:rPr>
              <a:t> min. 2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weeks</a:t>
            </a:r>
            <a:r>
              <a:rPr kumimoji="0" lang="fi-FI" sz="2800" b="1" i="0" u="none" strike="noStrike" kern="1200" cap="none" spc="0" normalizeH="0" baseline="0" noProof="0" dirty="0">
                <a:ln>
                  <a:noFill/>
                </a:ln>
                <a:solidFill>
                  <a:srgbClr val="6A6E73"/>
                </a:solidFill>
                <a:effectLst/>
                <a:uLnTx/>
                <a:uFillTx/>
                <a:latin typeface="Georgia"/>
                <a:ea typeface="+mn-ea"/>
                <a:cs typeface="+mn-cs"/>
              </a:rPr>
              <a:t> of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boys</a:t>
            </a:r>
            <a:r>
              <a:rPr kumimoji="0" lang="fi-FI" sz="2800" b="1" i="0" u="none" strike="noStrike" kern="1200" cap="none" spc="0" normalizeH="0" baseline="0" noProof="0" dirty="0">
                <a:ln>
                  <a:noFill/>
                </a:ln>
                <a:solidFill>
                  <a:srgbClr val="6A6E73"/>
                </a:solidFill>
                <a:effectLst/>
                <a:uLnTx/>
                <a:uFillTx/>
                <a:latin typeface="Georgia"/>
                <a:ea typeface="+mn-ea"/>
                <a:cs typeface="+mn-cs"/>
              </a:rPr>
              <a:t> and </a:t>
            </a:r>
            <a:r>
              <a:rPr kumimoji="0" lang="fi-FI" sz="2800" b="1" i="0" u="none" strike="noStrike" kern="1200" cap="none" spc="0" normalizeH="0" baseline="0" noProof="0" dirty="0" err="1">
                <a:ln>
                  <a:noFill/>
                </a:ln>
                <a:solidFill>
                  <a:srgbClr val="6A6E73"/>
                </a:solidFill>
                <a:effectLst/>
                <a:uLnTx/>
                <a:uFillTx/>
                <a:latin typeface="Georgia"/>
                <a:ea typeface="+mn-ea"/>
                <a:cs typeface="+mn-cs"/>
              </a:rPr>
              <a:t>girls</a:t>
            </a:r>
            <a:r>
              <a:rPr kumimoji="0" lang="fi-FI" sz="2800" b="1" i="0" u="none" strike="noStrike" kern="1200" cap="none" spc="0" normalizeH="0" baseline="0" noProof="0" dirty="0">
                <a:ln>
                  <a:noFill/>
                </a:ln>
                <a:solidFill>
                  <a:srgbClr val="6A6E73"/>
                </a:solidFill>
                <a:effectLst/>
                <a:uLnTx/>
                <a:uFillTx/>
                <a:latin typeface="Georgia"/>
                <a:ea typeface="+mn-ea"/>
                <a:cs typeface="+mn-cs"/>
              </a:rPr>
              <a:t> 2013-2021:</a:t>
            </a:r>
          </a:p>
        </p:txBody>
      </p:sp>
      <p:sp>
        <p:nvSpPr>
          <p:cNvPr id="9" name="Tekstiruutu 8">
            <a:extLst>
              <a:ext uri="{FF2B5EF4-FFF2-40B4-BE49-F238E27FC236}">
                <a16:creationId xmlns:a16="http://schemas.microsoft.com/office/drawing/2014/main" id="{7D745CBE-4B9D-49C5-8A3A-7089D5C30F3D}"/>
              </a:ext>
            </a:extLst>
          </p:cNvPr>
          <p:cNvSpPr txBox="1"/>
          <p:nvPr/>
        </p:nvSpPr>
        <p:spPr>
          <a:xfrm>
            <a:off x="5297764" y="6017157"/>
            <a:ext cx="2428875"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err="1">
                <a:ln>
                  <a:noFill/>
                </a:ln>
                <a:solidFill>
                  <a:prstClr val="black"/>
                </a:solidFill>
                <a:effectLst/>
                <a:uLnTx/>
                <a:uFillTx/>
                <a:latin typeface="Calibri"/>
                <a:ea typeface="+mn-ea"/>
                <a:cs typeface="+mn-cs"/>
              </a:rPr>
              <a:t>Vocational</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school</a:t>
            </a:r>
            <a:endParaRPr kumimoji="0" lang="fi-FI"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kstiruutu 9">
            <a:extLst>
              <a:ext uri="{FF2B5EF4-FFF2-40B4-BE49-F238E27FC236}">
                <a16:creationId xmlns:a16="http://schemas.microsoft.com/office/drawing/2014/main" id="{B1C08F1C-0E04-42B2-908E-FC70DC26181F}"/>
              </a:ext>
            </a:extLst>
          </p:cNvPr>
          <p:cNvSpPr txBox="1"/>
          <p:nvPr/>
        </p:nvSpPr>
        <p:spPr>
          <a:xfrm>
            <a:off x="3550835" y="6017157"/>
            <a:ext cx="1519237"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a:ea typeface="+mn-ea"/>
                <a:cs typeface="+mn-cs"/>
              </a:rPr>
              <a:t>Gymnasium</a:t>
            </a:r>
          </a:p>
        </p:txBody>
      </p:sp>
      <p:sp>
        <p:nvSpPr>
          <p:cNvPr id="11" name="Tekstiruutu 10">
            <a:extLst>
              <a:ext uri="{FF2B5EF4-FFF2-40B4-BE49-F238E27FC236}">
                <a16:creationId xmlns:a16="http://schemas.microsoft.com/office/drawing/2014/main" id="{F488EF0A-E0E6-46E3-B128-40643352D414}"/>
              </a:ext>
            </a:extLst>
          </p:cNvPr>
          <p:cNvSpPr txBox="1"/>
          <p:nvPr/>
        </p:nvSpPr>
        <p:spPr>
          <a:xfrm>
            <a:off x="1429628" y="6010561"/>
            <a:ext cx="1893515" cy="73866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Calibri"/>
                <a:ea typeface="+mn-ea"/>
                <a:cs typeface="+mn-cs"/>
              </a:rPr>
              <a:t>Basic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education</a:t>
            </a:r>
            <a:r>
              <a:rPr kumimoji="0" lang="fi-FI" sz="1400" b="0" i="0" u="none" strike="noStrike" kern="1200" cap="none" spc="0" normalizeH="0" baseline="0" noProof="0" dirty="0">
                <a:ln>
                  <a:noFill/>
                </a:ln>
                <a:solidFill>
                  <a:prstClr val="black"/>
                </a:solidFill>
                <a:effectLst/>
                <a:uLnTx/>
                <a:uFillTx/>
                <a:latin typeface="Calibri"/>
                <a:ea typeface="+mn-ea"/>
                <a:cs typeface="+mn-cs"/>
              </a:rPr>
              <a:t>: 14 and 15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yrs</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young</a:t>
            </a:r>
            <a:r>
              <a:rPr kumimoji="0" lang="fi-FI" sz="1400" b="0" i="0" u="none" strike="noStrike" kern="1200" cap="none" spc="0" normalizeH="0" baseline="0" noProof="0" dirty="0">
                <a:ln>
                  <a:noFill/>
                </a:ln>
                <a:solidFill>
                  <a:prstClr val="black"/>
                </a:solidFill>
                <a:effectLst/>
                <a:uLnTx/>
                <a:uFillTx/>
                <a:latin typeface="Calibri"/>
                <a:ea typeface="+mn-ea"/>
                <a:cs typeface="+mn-cs"/>
              </a:rPr>
              <a:t> </a:t>
            </a:r>
            <a:r>
              <a:rPr kumimoji="0" lang="fi-FI" sz="1400" b="0" i="0" u="none" strike="noStrike" kern="1200" cap="none" spc="0" normalizeH="0" baseline="0" noProof="0" dirty="0" err="1">
                <a:ln>
                  <a:noFill/>
                </a:ln>
                <a:solidFill>
                  <a:prstClr val="black"/>
                </a:solidFill>
                <a:effectLst/>
                <a:uLnTx/>
                <a:uFillTx/>
                <a:latin typeface="Calibri"/>
                <a:ea typeface="+mn-ea"/>
                <a:cs typeface="+mn-cs"/>
              </a:rPr>
              <a:t>people</a:t>
            </a:r>
            <a:endParaRPr kumimoji="0" lang="fi-FI"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4" name="Suora yhdysviiva 13">
            <a:extLst>
              <a:ext uri="{FF2B5EF4-FFF2-40B4-BE49-F238E27FC236}">
                <a16:creationId xmlns:a16="http://schemas.microsoft.com/office/drawing/2014/main" id="{DF087396-E6AA-4AF5-8867-D1DCAA74F082}"/>
              </a:ext>
            </a:extLst>
          </p:cNvPr>
          <p:cNvCxnSpPr>
            <a:cxnSpLocks/>
          </p:cNvCxnSpPr>
          <p:nvPr/>
        </p:nvCxnSpPr>
        <p:spPr>
          <a:xfrm flipV="1">
            <a:off x="3053518" y="4146173"/>
            <a:ext cx="2920562" cy="499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 name="Tekstiruutu 14">
            <a:extLst>
              <a:ext uri="{FF2B5EF4-FFF2-40B4-BE49-F238E27FC236}">
                <a16:creationId xmlns:a16="http://schemas.microsoft.com/office/drawing/2014/main" id="{2953BB6E-73F3-4F0F-9DC8-B926DA3B5920}"/>
              </a:ext>
            </a:extLst>
          </p:cNvPr>
          <p:cNvSpPr txBox="1"/>
          <p:nvPr/>
        </p:nvSpPr>
        <p:spPr>
          <a:xfrm>
            <a:off x="9055825" y="3549209"/>
            <a:ext cx="2920561"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a:ea typeface="+mn-ea"/>
                <a:cs typeface="+mn-cs"/>
              </a:rPr>
              <a:t>8th &amp; 9th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grade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1" i="0" u="none" strike="noStrike" kern="1200" cap="none" spc="0" normalizeH="0" baseline="0" noProof="0" dirty="0" err="1">
                <a:ln>
                  <a:noFill/>
                </a:ln>
                <a:solidFill>
                  <a:prstClr val="black"/>
                </a:solidFill>
                <a:effectLst/>
                <a:uLnTx/>
                <a:uFillTx/>
                <a:latin typeface="Calibri"/>
                <a:ea typeface="+mn-ea"/>
                <a:cs typeface="+mn-cs"/>
              </a:rPr>
              <a:t>boys</a:t>
            </a:r>
            <a:r>
              <a:rPr kumimoji="0" lang="fi-FI" sz="1800" b="0" i="0" u="none" strike="noStrike" kern="1200" cap="none" spc="0" normalizeH="0" baseline="0" noProof="0" dirty="0">
                <a:ln>
                  <a:noFill/>
                </a:ln>
                <a:solidFill>
                  <a:prstClr val="black"/>
                </a:solidFill>
                <a:effectLst/>
                <a:uLnTx/>
                <a:uFillTx/>
                <a:latin typeface="Calibri"/>
                <a:ea typeface="+mn-ea"/>
                <a:cs typeface="+mn-cs"/>
              </a:rPr>
              <a:t> 13,5  % depression in 2021</a:t>
            </a:r>
          </a:p>
        </p:txBody>
      </p:sp>
      <p:sp>
        <p:nvSpPr>
          <p:cNvPr id="20" name="Tähti: 5-sakarainen 19">
            <a:extLst>
              <a:ext uri="{FF2B5EF4-FFF2-40B4-BE49-F238E27FC236}">
                <a16:creationId xmlns:a16="http://schemas.microsoft.com/office/drawing/2014/main" id="{E17ACFAA-E973-4E43-B262-834F54C603F1}"/>
              </a:ext>
            </a:extLst>
          </p:cNvPr>
          <p:cNvSpPr/>
          <p:nvPr/>
        </p:nvSpPr>
        <p:spPr>
          <a:xfrm>
            <a:off x="2857575" y="4146173"/>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Calibri"/>
                <a:ea typeface="+mn-ea"/>
                <a:cs typeface="+mn-cs"/>
              </a:rPr>
              <a:t> </a:t>
            </a:r>
          </a:p>
        </p:txBody>
      </p:sp>
      <p:sp>
        <p:nvSpPr>
          <p:cNvPr id="21" name="Tähti: 5-sakarainen 20">
            <a:extLst>
              <a:ext uri="{FF2B5EF4-FFF2-40B4-BE49-F238E27FC236}">
                <a16:creationId xmlns:a16="http://schemas.microsoft.com/office/drawing/2014/main" id="{8C0E55EE-FD06-4021-8D97-38616C4E8856}"/>
              </a:ext>
            </a:extLst>
          </p:cNvPr>
          <p:cNvSpPr/>
          <p:nvPr/>
        </p:nvSpPr>
        <p:spPr>
          <a:xfrm>
            <a:off x="8732519" y="3618236"/>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Calibri"/>
                <a:ea typeface="+mn-ea"/>
                <a:cs typeface="+mn-cs"/>
              </a:rPr>
              <a:t> </a:t>
            </a:r>
          </a:p>
        </p:txBody>
      </p:sp>
      <p:cxnSp>
        <p:nvCxnSpPr>
          <p:cNvPr id="25" name="Suora yhdysviiva 24">
            <a:extLst>
              <a:ext uri="{FF2B5EF4-FFF2-40B4-BE49-F238E27FC236}">
                <a16:creationId xmlns:a16="http://schemas.microsoft.com/office/drawing/2014/main" id="{A2A16FBB-BB4D-4FEC-B498-6B8037765BEC}"/>
              </a:ext>
            </a:extLst>
          </p:cNvPr>
          <p:cNvCxnSpPr>
            <a:cxnSpLocks/>
          </p:cNvCxnSpPr>
          <p:nvPr/>
        </p:nvCxnSpPr>
        <p:spPr>
          <a:xfrm flipV="1">
            <a:off x="5974080" y="3718364"/>
            <a:ext cx="2758439" cy="427807"/>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7" name="Tähti: 5-sakarainen 26">
            <a:extLst>
              <a:ext uri="{FF2B5EF4-FFF2-40B4-BE49-F238E27FC236}">
                <a16:creationId xmlns:a16="http://schemas.microsoft.com/office/drawing/2014/main" id="{B90DD362-3AC2-4411-9403-83DCA0988FA8}"/>
              </a:ext>
            </a:extLst>
          </p:cNvPr>
          <p:cNvSpPr/>
          <p:nvPr/>
        </p:nvSpPr>
        <p:spPr>
          <a:xfrm>
            <a:off x="5876183" y="4146172"/>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Calibri"/>
                <a:ea typeface="+mn-ea"/>
                <a:cs typeface="+mn-cs"/>
              </a:rPr>
              <a:t> </a:t>
            </a:r>
          </a:p>
        </p:txBody>
      </p:sp>
      <p:sp>
        <p:nvSpPr>
          <p:cNvPr id="29" name="Tähti: 5-sakarainen 28">
            <a:extLst>
              <a:ext uri="{FF2B5EF4-FFF2-40B4-BE49-F238E27FC236}">
                <a16:creationId xmlns:a16="http://schemas.microsoft.com/office/drawing/2014/main" id="{9596063E-CDDC-4DB3-B4BF-5EE2A6E3B996}"/>
              </a:ext>
            </a:extLst>
          </p:cNvPr>
          <p:cNvSpPr/>
          <p:nvPr/>
        </p:nvSpPr>
        <p:spPr>
          <a:xfrm>
            <a:off x="8536576" y="962214"/>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Calibri"/>
                <a:ea typeface="+mn-ea"/>
                <a:cs typeface="+mn-cs"/>
              </a:rPr>
              <a:t> </a:t>
            </a:r>
          </a:p>
        </p:txBody>
      </p:sp>
      <p:sp>
        <p:nvSpPr>
          <p:cNvPr id="30" name="Tähti: 5-sakarainen 29">
            <a:extLst>
              <a:ext uri="{FF2B5EF4-FFF2-40B4-BE49-F238E27FC236}">
                <a16:creationId xmlns:a16="http://schemas.microsoft.com/office/drawing/2014/main" id="{A81C9D73-3060-42E5-8F24-08D294A65FB9}"/>
              </a:ext>
            </a:extLst>
          </p:cNvPr>
          <p:cNvSpPr/>
          <p:nvPr/>
        </p:nvSpPr>
        <p:spPr>
          <a:xfrm>
            <a:off x="5857677" y="1913351"/>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Calibri"/>
                <a:ea typeface="+mn-ea"/>
                <a:cs typeface="+mn-cs"/>
              </a:rPr>
              <a:t> </a:t>
            </a:r>
          </a:p>
        </p:txBody>
      </p:sp>
      <p:sp>
        <p:nvSpPr>
          <p:cNvPr id="31" name="Tähti: 5-sakarainen 30">
            <a:extLst>
              <a:ext uri="{FF2B5EF4-FFF2-40B4-BE49-F238E27FC236}">
                <a16:creationId xmlns:a16="http://schemas.microsoft.com/office/drawing/2014/main" id="{981073A0-8788-4CAD-9637-E3D205D6D91C}"/>
              </a:ext>
            </a:extLst>
          </p:cNvPr>
          <p:cNvSpPr/>
          <p:nvPr/>
        </p:nvSpPr>
        <p:spPr>
          <a:xfrm>
            <a:off x="3111415" y="1988193"/>
            <a:ext cx="195943" cy="1436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Calibri"/>
                <a:ea typeface="+mn-ea"/>
                <a:cs typeface="+mn-cs"/>
              </a:rPr>
              <a:t> </a:t>
            </a:r>
          </a:p>
        </p:txBody>
      </p:sp>
      <p:cxnSp>
        <p:nvCxnSpPr>
          <p:cNvPr id="32" name="Suora yhdysviiva 31">
            <a:extLst>
              <a:ext uri="{FF2B5EF4-FFF2-40B4-BE49-F238E27FC236}">
                <a16:creationId xmlns:a16="http://schemas.microsoft.com/office/drawing/2014/main" id="{18D899FD-B2A1-4D67-B3C5-4DF0E7C149EC}"/>
              </a:ext>
            </a:extLst>
          </p:cNvPr>
          <p:cNvCxnSpPr>
            <a:cxnSpLocks/>
          </p:cNvCxnSpPr>
          <p:nvPr/>
        </p:nvCxnSpPr>
        <p:spPr>
          <a:xfrm flipV="1">
            <a:off x="3413761" y="1985196"/>
            <a:ext cx="2443916" cy="7718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5" name="Suora yhdysviiva 34">
            <a:extLst>
              <a:ext uri="{FF2B5EF4-FFF2-40B4-BE49-F238E27FC236}">
                <a16:creationId xmlns:a16="http://schemas.microsoft.com/office/drawing/2014/main" id="{F555D627-2005-4463-AAC9-9538441DAEDE}"/>
              </a:ext>
            </a:extLst>
          </p:cNvPr>
          <p:cNvCxnSpPr>
            <a:cxnSpLocks/>
          </p:cNvCxnSpPr>
          <p:nvPr/>
        </p:nvCxnSpPr>
        <p:spPr>
          <a:xfrm flipV="1">
            <a:off x="6138382" y="1159519"/>
            <a:ext cx="2496165" cy="71854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7" name="Tekstiruutu 36">
            <a:extLst>
              <a:ext uri="{FF2B5EF4-FFF2-40B4-BE49-F238E27FC236}">
                <a16:creationId xmlns:a16="http://schemas.microsoft.com/office/drawing/2014/main" id="{28661BE6-C827-4733-B0C7-DCD1553981A9}"/>
              </a:ext>
            </a:extLst>
          </p:cNvPr>
          <p:cNvSpPr txBox="1"/>
          <p:nvPr/>
        </p:nvSpPr>
        <p:spPr>
          <a:xfrm>
            <a:off x="8795104" y="903353"/>
            <a:ext cx="2920561" cy="64633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a:ea typeface="+mn-ea"/>
                <a:cs typeface="+mn-cs"/>
              </a:rPr>
              <a:t>8th &amp; 9th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grade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1" i="0" u="none" strike="noStrike" kern="1200" cap="none" spc="0" normalizeH="0" baseline="0" noProof="0" dirty="0" err="1">
                <a:ln>
                  <a:noFill/>
                </a:ln>
                <a:solidFill>
                  <a:prstClr val="black"/>
                </a:solidFill>
                <a:effectLst/>
                <a:uLnTx/>
                <a:uFillTx/>
                <a:latin typeface="Calibri"/>
                <a:ea typeface="+mn-ea"/>
                <a:cs typeface="+mn-cs"/>
              </a:rPr>
              <a:t>girls</a:t>
            </a:r>
            <a:r>
              <a:rPr kumimoji="0" lang="fi-FI" sz="1800" b="0" i="0" u="none" strike="noStrike" kern="1200" cap="none" spc="0" normalizeH="0" baseline="0" noProof="0" dirty="0">
                <a:ln>
                  <a:noFill/>
                </a:ln>
                <a:solidFill>
                  <a:prstClr val="black"/>
                </a:solidFill>
                <a:effectLst/>
                <a:uLnTx/>
                <a:uFillTx/>
                <a:latin typeface="Calibri"/>
                <a:ea typeface="+mn-ea"/>
                <a:cs typeface="+mn-cs"/>
              </a:rPr>
              <a:t> 33,6  % depression in 2021</a:t>
            </a:r>
          </a:p>
        </p:txBody>
      </p:sp>
      <p:sp>
        <p:nvSpPr>
          <p:cNvPr id="38" name="Tekstiruutu 37">
            <a:extLst>
              <a:ext uri="{FF2B5EF4-FFF2-40B4-BE49-F238E27FC236}">
                <a16:creationId xmlns:a16="http://schemas.microsoft.com/office/drawing/2014/main" id="{87BFA3C3-1FFF-4217-8F51-1746EFF1AEA6}"/>
              </a:ext>
            </a:extLst>
          </p:cNvPr>
          <p:cNvSpPr txBox="1"/>
          <p:nvPr/>
        </p:nvSpPr>
        <p:spPr>
          <a:xfrm>
            <a:off x="9132356" y="2214628"/>
            <a:ext cx="2106662"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a:ea typeface="+mn-ea"/>
                <a:cs typeface="+mn-cs"/>
              </a:rPr>
              <a:t>On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average</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2372305820"/>
      </p:ext>
    </p:extLst>
  </p:cSld>
  <p:clrMapOvr>
    <a:masterClrMapping/>
  </p:clrMapOvr>
  <mc:AlternateContent xmlns:mc="http://schemas.openxmlformats.org/markup-compatibility/2006" xmlns:p14="http://schemas.microsoft.com/office/powerpoint/2010/main">
    <mc:Choice Requires="p14">
      <p:transition spd="slow" p14:dur="2000" advTm="9274"/>
    </mc:Choice>
    <mc:Fallback xmlns="">
      <p:transition spd="slow" advTm="9274"/>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C3E66D9E-3500-45B2-BF16-727259D3811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1B36C-3D8D-4F41-85B1-1094ACA59989}" type="datetime1">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a:extLst>
              <a:ext uri="{FF2B5EF4-FFF2-40B4-BE49-F238E27FC236}">
                <a16:creationId xmlns:a16="http://schemas.microsoft.com/office/drawing/2014/main" id="{78251DFF-C8AB-4F6C-8DFF-4224E521461A}"/>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6" name="Dian numeron paikkamerkki 5">
            <a:extLst>
              <a:ext uri="{FF2B5EF4-FFF2-40B4-BE49-F238E27FC236}">
                <a16:creationId xmlns:a16="http://schemas.microsoft.com/office/drawing/2014/main" id="{88F1F283-A4B8-4DA7-AAAC-DF433028D3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grpSp>
        <p:nvGrpSpPr>
          <p:cNvPr id="13" name="Ryhmä 12">
            <a:extLst>
              <a:ext uri="{FF2B5EF4-FFF2-40B4-BE49-F238E27FC236}">
                <a16:creationId xmlns:a16="http://schemas.microsoft.com/office/drawing/2014/main" id="{207B695B-26DD-40A9-B87E-C7BEE59FE17F}"/>
              </a:ext>
            </a:extLst>
          </p:cNvPr>
          <p:cNvGrpSpPr/>
          <p:nvPr/>
        </p:nvGrpSpPr>
        <p:grpSpPr>
          <a:xfrm>
            <a:off x="2027981" y="4315291"/>
            <a:ext cx="8377483" cy="2264963"/>
            <a:chOff x="3184" y="3036260"/>
            <a:chExt cx="8377483" cy="2264963"/>
          </a:xfrm>
        </p:grpSpPr>
        <p:sp>
          <p:nvSpPr>
            <p:cNvPr id="14" name="Puolisuunnikas 13">
              <a:extLst>
                <a:ext uri="{FF2B5EF4-FFF2-40B4-BE49-F238E27FC236}">
                  <a16:creationId xmlns:a16="http://schemas.microsoft.com/office/drawing/2014/main" id="{E49E44E8-C278-42BA-9D20-8438FA853964}"/>
                </a:ext>
              </a:extLst>
            </p:cNvPr>
            <p:cNvSpPr/>
            <p:nvPr/>
          </p:nvSpPr>
          <p:spPr>
            <a:xfrm>
              <a:off x="3184" y="3036260"/>
              <a:ext cx="8377483" cy="2177768"/>
            </a:xfrm>
            <a:prstGeom prst="trapezoid">
              <a:avLst>
                <a:gd name="adj" fmla="val 79602"/>
              </a:avLst>
            </a:prstGeom>
            <a:solidFill>
              <a:srgbClr val="6A6E73"/>
            </a:solidFill>
          </p:spPr>
          <p:style>
            <a:lnRef idx="2">
              <a:schemeClr val="lt1">
                <a:hueOff val="0"/>
                <a:satOff val="0"/>
                <a:lumOff val="0"/>
                <a:alphaOff val="0"/>
              </a:schemeClr>
            </a:lnRef>
            <a:fillRef idx="1">
              <a:scrgbClr r="0" g="0" b="0"/>
            </a:fillRef>
            <a:effectRef idx="0">
              <a:schemeClr val="accent4">
                <a:hueOff val="-9244759"/>
                <a:satOff val="95454"/>
                <a:lumOff val="13726"/>
                <a:alphaOff val="0"/>
              </a:schemeClr>
            </a:effectRef>
            <a:fontRef idx="minor">
              <a:schemeClr val="lt1"/>
            </a:fontRef>
          </p:style>
        </p:sp>
        <p:sp>
          <p:nvSpPr>
            <p:cNvPr id="15" name="Puolisuunnikas 4">
              <a:extLst>
                <a:ext uri="{FF2B5EF4-FFF2-40B4-BE49-F238E27FC236}">
                  <a16:creationId xmlns:a16="http://schemas.microsoft.com/office/drawing/2014/main" id="{89E20781-D151-49E4-87C2-74DC0678961A}"/>
                </a:ext>
              </a:extLst>
            </p:cNvPr>
            <p:cNvSpPr txBox="1"/>
            <p:nvPr/>
          </p:nvSpPr>
          <p:spPr>
            <a:xfrm>
              <a:off x="1318415" y="3123455"/>
              <a:ext cx="5877904" cy="2177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800" b="1" i="0" u="none" strike="noStrike" kern="1200" cap="none" spc="0" normalizeH="0" baseline="0" noProof="0" dirty="0" err="1">
                  <a:ln>
                    <a:noFill/>
                  </a:ln>
                  <a:solidFill>
                    <a:prstClr val="white"/>
                  </a:solidFill>
                  <a:effectLst/>
                  <a:uLnTx/>
                  <a:uFillTx/>
                  <a:latin typeface="Calibri"/>
                  <a:ea typeface="+mn-ea"/>
                  <a:cs typeface="+mn-cs"/>
                </a:rPr>
                <a:t>Promotion</a:t>
              </a:r>
              <a:r>
                <a:rPr kumimoji="0" lang="fi-FI" sz="2800" b="1" i="0" u="none" strike="noStrike" kern="1200" cap="none" spc="0" normalizeH="0" baseline="0" noProof="0" dirty="0">
                  <a:ln>
                    <a:noFill/>
                  </a:ln>
                  <a:solidFill>
                    <a:prstClr val="white"/>
                  </a:solidFill>
                  <a:effectLst/>
                  <a:uLnTx/>
                  <a:uFillTx/>
                  <a:latin typeface="Calibri"/>
                  <a:ea typeface="+mn-ea"/>
                  <a:cs typeface="+mn-cs"/>
                </a:rPr>
                <a:t>; </a:t>
              </a:r>
            </a:p>
            <a:p>
              <a:pPr marL="0" marR="0" lvl="0" indent="0" algn="ctr" defTabSz="1244600" rtl="0" eaLnBrk="1" fontAlgn="auto" latinLnBrk="0" hangingPunct="1">
                <a:lnSpc>
                  <a:spcPct val="90000"/>
                </a:lnSpc>
                <a:spcBef>
                  <a:spcPct val="0"/>
                </a:spcBef>
                <a:spcAft>
                  <a:spcPct val="35000"/>
                </a:spcAft>
                <a:buClrTx/>
                <a:buSzTx/>
                <a:buFontTx/>
                <a:buNone/>
                <a:tabLst/>
                <a:defRPr/>
              </a:pPr>
              <a:r>
                <a:rPr kumimoji="0" lang="fi-FI" sz="2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education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Schools, Youth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work</a:t>
              </a:r>
              <a:r>
                <a:rPr kumimoji="0" lang="fi-FI" sz="2400" b="0" i="0" u="none" strike="noStrike" kern="1200" cap="none" spc="0" normalizeH="0" baseline="0" noProof="0" dirty="0">
                  <a:ln>
                    <a:noFill/>
                  </a:ln>
                  <a:solidFill>
                    <a:prstClr val="white"/>
                  </a:solidFill>
                  <a:effectLst/>
                  <a:uLnTx/>
                  <a:uFillTx/>
                  <a:latin typeface="Calibri"/>
                  <a:ea typeface="+mn-ea"/>
                  <a:cs typeface="+mn-cs"/>
                </a:rPr>
                <a:t>, Libraries,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Communal</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places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Swimming</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halls</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Hobbies</a:t>
              </a:r>
              <a:r>
                <a:rPr kumimoji="0" lang="fi-FI" sz="2400" b="0" i="0" u="none" strike="noStrike" kern="1200" cap="none" spc="0" normalizeH="0" baseline="0" noProof="0" dirty="0">
                  <a:ln>
                    <a:noFill/>
                  </a:ln>
                  <a:solidFill>
                    <a:prstClr val="white"/>
                  </a:solidFill>
                  <a:effectLst/>
                  <a:uLnTx/>
                  <a:uFillTx/>
                  <a:latin typeface="Calibri"/>
                  <a:ea typeface="+mn-ea"/>
                  <a:cs typeface="+mn-cs"/>
                </a:rPr>
                <a:t>, Sports,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Rehabilitation</a:t>
              </a:r>
              <a:r>
                <a:rPr kumimoji="0" lang="fi-FI" sz="2400" b="0" i="0" u="none" strike="noStrike" kern="1200" cap="none" spc="0" normalizeH="0" baseline="0" noProof="0" dirty="0">
                  <a:ln>
                    <a:noFill/>
                  </a:ln>
                  <a:solidFill>
                    <a:prstClr val="white"/>
                  </a:solidFill>
                  <a:effectLst/>
                  <a:uLnTx/>
                  <a:uFillTx/>
                  <a:latin typeface="Calibri"/>
                  <a:ea typeface="+mn-ea"/>
                  <a:cs typeface="+mn-cs"/>
                </a:rPr>
                <a:t>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Day </a:t>
              </a:r>
              <a:r>
                <a:rPr kumimoji="0" lang="fi-FI" sz="2400" b="0" i="0" u="none" strike="noStrike" kern="1200" cap="none" spc="0" normalizeH="0" baseline="0" noProof="0" dirty="0" err="1">
                  <a:ln>
                    <a:noFill/>
                  </a:ln>
                  <a:solidFill>
                    <a:prstClr val="white"/>
                  </a:solidFill>
                  <a:effectLst/>
                  <a:uLnTx/>
                  <a:uFillTx/>
                  <a:latin typeface="Calibri"/>
                  <a:ea typeface="+mn-ea"/>
                  <a:cs typeface="+mn-cs"/>
                </a:rPr>
                <a:t>centres</a:t>
              </a:r>
              <a:r>
                <a:rPr kumimoji="0" lang="fi-FI" sz="2400" b="0" i="0" u="none" strike="noStrike" kern="1200" cap="none" spc="0" normalizeH="0" baseline="0" noProof="0" dirty="0">
                  <a:ln>
                    <a:noFill/>
                  </a:ln>
                  <a:solidFill>
                    <a:prstClr val="white"/>
                  </a:solidFill>
                  <a:effectLst/>
                  <a:uLnTx/>
                  <a:uFillTx/>
                  <a:latin typeface="Calibri"/>
                  <a:ea typeface="+mn-ea"/>
                  <a:cs typeface="+mn-cs"/>
                </a:rPr>
                <a:t> etc.</a:t>
              </a:r>
            </a:p>
          </p:txBody>
        </p:sp>
      </p:grpSp>
      <p:grpSp>
        <p:nvGrpSpPr>
          <p:cNvPr id="16" name="Ryhmä 15">
            <a:extLst>
              <a:ext uri="{FF2B5EF4-FFF2-40B4-BE49-F238E27FC236}">
                <a16:creationId xmlns:a16="http://schemas.microsoft.com/office/drawing/2014/main" id="{24019752-F285-4868-89C0-717068626FE3}"/>
              </a:ext>
            </a:extLst>
          </p:cNvPr>
          <p:cNvGrpSpPr/>
          <p:nvPr/>
        </p:nvGrpSpPr>
        <p:grpSpPr>
          <a:xfrm>
            <a:off x="3777064" y="2742211"/>
            <a:ext cx="4850148" cy="1547915"/>
            <a:chOff x="2301743" y="1526757"/>
            <a:chExt cx="4850148" cy="1547916"/>
          </a:xfrm>
        </p:grpSpPr>
        <p:sp>
          <p:nvSpPr>
            <p:cNvPr id="17" name="Puolisuunnikas 16">
              <a:extLst>
                <a:ext uri="{FF2B5EF4-FFF2-40B4-BE49-F238E27FC236}">
                  <a16:creationId xmlns:a16="http://schemas.microsoft.com/office/drawing/2014/main" id="{24CB8995-6385-4AC3-8039-D57C957DC19E}"/>
                </a:ext>
              </a:extLst>
            </p:cNvPr>
            <p:cNvSpPr/>
            <p:nvPr/>
          </p:nvSpPr>
          <p:spPr>
            <a:xfrm>
              <a:off x="2301743" y="1526757"/>
              <a:ext cx="4850148" cy="1547915"/>
            </a:xfrm>
            <a:prstGeom prst="trapezoid">
              <a:avLst>
                <a:gd name="adj" fmla="val 79602"/>
              </a:avLst>
            </a:prstGeom>
            <a:solidFill>
              <a:srgbClr val="00B050"/>
            </a:solidFill>
          </p:spPr>
          <p:style>
            <a:lnRef idx="2">
              <a:schemeClr val="lt1">
                <a:hueOff val="0"/>
                <a:satOff val="0"/>
                <a:lumOff val="0"/>
                <a:alphaOff val="0"/>
              </a:schemeClr>
            </a:lnRef>
            <a:fillRef idx="1">
              <a:scrgbClr r="0" g="0" b="0"/>
            </a:fillRef>
            <a:effectRef idx="0">
              <a:schemeClr val="accent4">
                <a:hueOff val="-4622379"/>
                <a:satOff val="47727"/>
                <a:lumOff val="6863"/>
                <a:alphaOff val="0"/>
              </a:schemeClr>
            </a:effectRef>
            <a:fontRef idx="minor">
              <a:schemeClr val="lt1"/>
            </a:fontRef>
          </p:style>
        </p:sp>
        <p:sp>
          <p:nvSpPr>
            <p:cNvPr id="18" name="Puolisuunnikas 4">
              <a:extLst>
                <a:ext uri="{FF2B5EF4-FFF2-40B4-BE49-F238E27FC236}">
                  <a16:creationId xmlns:a16="http://schemas.microsoft.com/office/drawing/2014/main" id="{91B38DFB-EF11-4B8D-B170-281D94A42EC2}"/>
                </a:ext>
              </a:extLst>
            </p:cNvPr>
            <p:cNvSpPr txBox="1"/>
            <p:nvPr/>
          </p:nvSpPr>
          <p:spPr>
            <a:xfrm>
              <a:off x="3150519" y="1526758"/>
              <a:ext cx="3152596" cy="15479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800" b="1" i="0" u="none" strike="noStrike" kern="1200" cap="none" spc="0" normalizeH="0" baseline="0" noProof="0" dirty="0">
                  <a:ln>
                    <a:noFill/>
                  </a:ln>
                  <a:solidFill>
                    <a:prstClr val="white"/>
                  </a:solidFill>
                  <a:effectLst/>
                  <a:uLnTx/>
                  <a:uFillTx/>
                  <a:latin typeface="Calibri"/>
                  <a:ea typeface="+mn-ea"/>
                  <a:cs typeface="+mn-cs"/>
                </a:rPr>
                <a:t>Prevention</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fi-FI" sz="1400" b="0" i="0" u="none" strike="noStrike" kern="1200" cap="none" spc="0" normalizeH="0" baseline="0" noProof="0" dirty="0" err="1">
                  <a:ln>
                    <a:noFill/>
                  </a:ln>
                  <a:solidFill>
                    <a:prstClr val="white"/>
                  </a:solidFill>
                  <a:effectLst/>
                  <a:uLnTx/>
                  <a:uFillTx/>
                  <a:latin typeface="Calibri"/>
                  <a:ea typeface="+mn-ea"/>
                  <a:cs typeface="+mn-cs"/>
                </a:rPr>
                <a:t>Early</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recognition</a:t>
              </a:r>
              <a:r>
                <a:rPr kumimoji="0" lang="fi-FI" sz="1400" b="0" i="0" u="none" strike="noStrike" kern="1200" cap="none" spc="0" normalizeH="0" baseline="0" noProof="0" dirty="0">
                  <a:ln>
                    <a:noFill/>
                  </a:ln>
                  <a:solidFill>
                    <a:prstClr val="white"/>
                  </a:solidFill>
                  <a:effectLst/>
                  <a:uLnTx/>
                  <a:uFillTx/>
                  <a:latin typeface="Calibri"/>
                  <a:ea typeface="+mn-ea"/>
                  <a:cs typeface="+mn-cs"/>
                </a:rPr>
                <a:t> of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the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400" b="0" i="0" u="none" strike="noStrike" kern="1200" cap="none" spc="0" normalizeH="0" baseline="0" noProof="0" dirty="0">
                  <a:ln>
                    <a:noFill/>
                  </a:ln>
                  <a:solidFill>
                    <a:prstClr val="white"/>
                  </a:solidFill>
                  <a:effectLst/>
                  <a:uLnTx/>
                  <a:uFillTx/>
                  <a:latin typeface="Calibri"/>
                  <a:ea typeface="+mn-ea"/>
                  <a:cs typeface="+mn-cs"/>
                </a:rPr>
                <a:t>, Help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crisis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services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should</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be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raedily</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available</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if</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problems</a:t>
              </a:r>
              <a:r>
                <a:rPr kumimoji="0" lang="fi-FI" sz="1400" b="0" i="0" u="none" strike="noStrike" kern="1200" cap="none" spc="0" normalizeH="0" baseline="0" noProof="0" dirty="0">
                  <a:ln>
                    <a:noFill/>
                  </a:ln>
                  <a:solidFill>
                    <a:prstClr val="white"/>
                  </a:solidFill>
                  <a:effectLst/>
                  <a:uLnTx/>
                  <a:uFillTx/>
                  <a:latin typeface="Calibri"/>
                  <a:ea typeface="+mn-ea"/>
                  <a:cs typeface="+mn-cs"/>
                </a:rPr>
                <a:t> </a:t>
              </a:r>
              <a:r>
                <a:rPr kumimoji="0" lang="fi-FI" sz="1400" b="0" i="0" u="none" strike="noStrike" kern="1200" cap="none" spc="0" normalizeH="0" baseline="0" noProof="0" dirty="0" err="1">
                  <a:ln>
                    <a:noFill/>
                  </a:ln>
                  <a:solidFill>
                    <a:prstClr val="white"/>
                  </a:solidFill>
                  <a:effectLst/>
                  <a:uLnTx/>
                  <a:uFillTx/>
                  <a:latin typeface="Calibri"/>
                  <a:ea typeface="+mn-ea"/>
                  <a:cs typeface="+mn-cs"/>
                </a:rPr>
                <a:t>occur</a:t>
              </a: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19" name="Ryhmä 18">
            <a:extLst>
              <a:ext uri="{FF2B5EF4-FFF2-40B4-BE49-F238E27FC236}">
                <a16:creationId xmlns:a16="http://schemas.microsoft.com/office/drawing/2014/main" id="{EE7AC0BF-53E0-4709-B1DD-92508FB06742}"/>
              </a:ext>
            </a:extLst>
          </p:cNvPr>
          <p:cNvGrpSpPr/>
          <p:nvPr/>
        </p:nvGrpSpPr>
        <p:grpSpPr>
          <a:xfrm>
            <a:off x="5003881" y="1315284"/>
            <a:ext cx="2396514" cy="1448476"/>
            <a:chOff x="4422435" y="0"/>
            <a:chExt cx="2396514" cy="1448476"/>
          </a:xfrm>
        </p:grpSpPr>
        <p:sp>
          <p:nvSpPr>
            <p:cNvPr id="20" name="Puolisuunnikas 19">
              <a:extLst>
                <a:ext uri="{FF2B5EF4-FFF2-40B4-BE49-F238E27FC236}">
                  <a16:creationId xmlns:a16="http://schemas.microsoft.com/office/drawing/2014/main" id="{4204385A-7F31-4B8B-BB49-3895CD2A2D12}"/>
                </a:ext>
              </a:extLst>
            </p:cNvPr>
            <p:cNvSpPr/>
            <p:nvPr/>
          </p:nvSpPr>
          <p:spPr>
            <a:xfrm>
              <a:off x="4422435" y="0"/>
              <a:ext cx="2396514" cy="1448476"/>
            </a:xfrm>
            <a:prstGeom prst="trapezoid">
              <a:avLst>
                <a:gd name="adj" fmla="val 79602"/>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21" name="Puolisuunnikas 4">
              <a:extLst>
                <a:ext uri="{FF2B5EF4-FFF2-40B4-BE49-F238E27FC236}">
                  <a16:creationId xmlns:a16="http://schemas.microsoft.com/office/drawing/2014/main" id="{2977006E-00DB-47C5-9F7B-C8387251BD18}"/>
                </a:ext>
              </a:extLst>
            </p:cNvPr>
            <p:cNvSpPr txBox="1"/>
            <p:nvPr/>
          </p:nvSpPr>
          <p:spPr>
            <a:xfrm>
              <a:off x="4422435" y="0"/>
              <a:ext cx="2396514" cy="1448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fi-FI" sz="1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err="1">
                  <a:ln>
                    <a:noFill/>
                  </a:ln>
                  <a:solidFill>
                    <a:srgbClr val="696E72"/>
                  </a:solidFill>
                  <a:effectLst/>
                  <a:uLnTx/>
                  <a:uFillTx/>
                  <a:latin typeface="Calibri"/>
                  <a:ea typeface="+mn-ea"/>
                  <a:cs typeface="+mn-cs"/>
                </a:rPr>
                <a:t>Psychiatric</a:t>
              </a:r>
              <a:endParaRPr kumimoji="0" lang="fi-FI" sz="1600" b="1" i="0" u="none" strike="noStrike" kern="1200" cap="none" spc="0" normalizeH="0" baseline="0" noProof="0" dirty="0">
                <a:ln>
                  <a:noFill/>
                </a:ln>
                <a:solidFill>
                  <a:srgbClr val="696E72"/>
                </a:solidFill>
                <a:effectLst/>
                <a:uLnTx/>
                <a:uFillTx/>
                <a:latin typeface="Calibri"/>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i-FI" sz="1600" b="1" i="0" u="none" strike="noStrike" kern="1200" cap="none" spc="0" normalizeH="0" baseline="0" noProof="0" dirty="0">
                  <a:ln>
                    <a:noFill/>
                  </a:ln>
                  <a:solidFill>
                    <a:srgbClr val="696E72"/>
                  </a:solidFill>
                  <a:effectLst/>
                  <a:uLnTx/>
                  <a:uFillTx/>
                  <a:latin typeface="Calibri"/>
                  <a:ea typeface="+mn-ea"/>
                  <a:cs typeface="+mn-cs"/>
                </a:rPr>
                <a:t>Services </a:t>
              </a:r>
            </a:p>
          </p:txBody>
        </p:sp>
      </p:grpSp>
      <p:sp>
        <p:nvSpPr>
          <p:cNvPr id="2" name="Tekstiruutu 1">
            <a:extLst>
              <a:ext uri="{FF2B5EF4-FFF2-40B4-BE49-F238E27FC236}">
                <a16:creationId xmlns:a16="http://schemas.microsoft.com/office/drawing/2014/main" id="{09C48BDB-A12D-4A36-9C11-767F83A219F3}"/>
              </a:ext>
            </a:extLst>
          </p:cNvPr>
          <p:cNvSpPr txBox="1"/>
          <p:nvPr/>
        </p:nvSpPr>
        <p:spPr>
          <a:xfrm>
            <a:off x="324160" y="4527012"/>
            <a:ext cx="263091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Everyone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can</a:t>
            </a:r>
            <a:r>
              <a:rPr kumimoji="0" lang="fi-FI" sz="1800" b="0" i="0" u="none" strike="noStrike" kern="1200" cap="none" spc="0" normalizeH="0" baseline="0" noProof="0" dirty="0">
                <a:ln>
                  <a:noFill/>
                </a:ln>
                <a:solidFill>
                  <a:prstClr val="black"/>
                </a:solidFill>
                <a:effectLst/>
                <a:uLnTx/>
                <a:uFillTx/>
                <a:latin typeface="Calibri"/>
                <a:ea typeface="+mn-ea"/>
                <a:cs typeface="+mn-cs"/>
              </a:rPr>
              <a:t> and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should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do</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this</a:t>
            </a:r>
            <a:r>
              <a:rPr kumimoji="0" lang="fi-FI" sz="1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stronger</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base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need</a:t>
            </a:r>
            <a:r>
              <a:rPr kumimoji="0" lang="fi-FI" sz="1800" b="0" i="0" u="none" strike="noStrike" kern="1200" cap="none" spc="0" normalizeH="0" baseline="0" noProof="0" dirty="0">
                <a:ln>
                  <a:noFill/>
                </a:ln>
                <a:solidFill>
                  <a:prstClr val="black"/>
                </a:solidFill>
                <a:effectLst/>
                <a:uLnTx/>
                <a:uFillTx/>
                <a:latin typeface="Calibri"/>
                <a:ea typeface="+mn-ea"/>
                <a:cs typeface="+mn-cs"/>
              </a:rPr>
              <a:t> for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corrective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kstiruutu 2">
            <a:extLst>
              <a:ext uri="{FF2B5EF4-FFF2-40B4-BE49-F238E27FC236}">
                <a16:creationId xmlns:a16="http://schemas.microsoft.com/office/drawing/2014/main" id="{82C48F6B-98AF-46C5-8CB0-C77DE1DA3869}"/>
              </a:ext>
            </a:extLst>
          </p:cNvPr>
          <p:cNvSpPr txBox="1"/>
          <p:nvPr/>
        </p:nvSpPr>
        <p:spPr>
          <a:xfrm>
            <a:off x="8104217" y="2717045"/>
            <a:ext cx="3499624"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guarantee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law</a:t>
            </a:r>
            <a:r>
              <a:rPr kumimoji="0" lang="fi-FI" sz="1800" b="0" i="0" u="none" strike="noStrike" kern="1200" cap="none" spc="0" normalizeH="0" baseline="0" noProof="0" dirty="0">
                <a:ln>
                  <a:noFill/>
                </a:ln>
                <a:solidFill>
                  <a:prstClr val="black"/>
                </a:solidFill>
                <a:effectLst/>
                <a:uLnTx/>
                <a:uFillTx/>
                <a:latin typeface="Calibri"/>
                <a:ea typeface="+mn-ea"/>
                <a:cs typeface="+mn-cs"/>
              </a:rPr>
              <a:t> is in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process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Low</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threshold</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black"/>
                </a:solidFill>
                <a:effectLst/>
                <a:uLnTx/>
                <a:uFillTx/>
                <a:latin typeface="Calibri"/>
                <a:ea typeface="+mn-ea"/>
                <a:cs typeface="+mn-cs"/>
              </a:rPr>
              <a:t>Easy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access</a:t>
            </a:r>
            <a:r>
              <a:rPr kumimoji="0" lang="fi-FI" sz="1800" b="0" i="0" u="none" strike="noStrike" kern="1200" cap="none" spc="0" normalizeH="0" baseline="0" noProof="0" dirty="0">
                <a:ln>
                  <a:noFill/>
                </a:ln>
                <a:solidFill>
                  <a:prstClr val="black"/>
                </a:solidFill>
                <a:effectLst/>
                <a:uLnTx/>
                <a:uFillTx/>
                <a:latin typeface="Calibri"/>
                <a:ea typeface="+mn-ea"/>
                <a:cs typeface="+mn-cs"/>
              </a:rPr>
              <a:t> to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therapy</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rPr>
              <a:t>services</a:t>
            </a:r>
            <a:r>
              <a:rPr kumimoji="0" lang="fi-FI" sz="1800" b="0" i="0" u="none" strike="noStrike" kern="1200" cap="none" spc="0" normalizeH="0" baseline="0" noProof="0" dirty="0">
                <a:ln>
                  <a:noFill/>
                </a:ln>
                <a:solidFill>
                  <a:prstClr val="black"/>
                </a:solidFill>
                <a:effectLst/>
                <a:uLnTx/>
                <a:uFillTx/>
                <a:latin typeface="Calibri"/>
                <a:ea typeface="+mn-ea"/>
                <a:cs typeface="+mn-cs"/>
              </a:rPr>
              <a:t> </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Walk</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-In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Psychology</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Services in Helsinki Health Care for </a:t>
            </a:r>
            <a:r>
              <a:rPr kumimoji="0" lang="fi-FI" sz="1800" b="0" i="0" u="none" strike="noStrike" kern="1200" cap="none" spc="0" normalizeH="0" baseline="0" noProof="0" dirty="0" err="1">
                <a:ln>
                  <a:noFill/>
                </a:ln>
                <a:solidFill>
                  <a:prstClr val="black"/>
                </a:solidFill>
                <a:effectLst/>
                <a:uLnTx/>
                <a:uFillTx/>
                <a:latin typeface="Calibri"/>
                <a:ea typeface="+mn-ea"/>
                <a:cs typeface="+mn-cs"/>
                <a:sym typeface="Wingdings" panose="05000000000000000000" pitchFamily="2" charset="2"/>
              </a:rPr>
              <a:t>ages</a:t>
            </a:r>
            <a:r>
              <a:rPr kumimoji="0" lang="fi-FI" sz="1800" b="0" i="0" u="none" strike="noStrike" kern="1200" cap="none" spc="0" normalizeH="0" baseline="0" noProof="0" dirty="0">
                <a:ln>
                  <a:noFill/>
                </a:ln>
                <a:solidFill>
                  <a:prstClr val="black"/>
                </a:solidFill>
                <a:effectLst/>
                <a:uLnTx/>
                <a:uFillTx/>
                <a:latin typeface="Calibri"/>
                <a:ea typeface="+mn-ea"/>
                <a:cs typeface="+mn-cs"/>
                <a:sym typeface="Wingdings" panose="05000000000000000000" pitchFamily="2" charset="2"/>
              </a:rPr>
              <a:t> 13  </a:t>
            </a:r>
            <a:endParaRPr kumimoji="0" lang="fi-FI"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kstiruutu 6">
            <a:extLst>
              <a:ext uri="{FF2B5EF4-FFF2-40B4-BE49-F238E27FC236}">
                <a16:creationId xmlns:a16="http://schemas.microsoft.com/office/drawing/2014/main" id="{E3B3D81E-F01E-463D-AD05-A2D833E62B90}"/>
              </a:ext>
            </a:extLst>
          </p:cNvPr>
          <p:cNvSpPr txBox="1"/>
          <p:nvPr/>
        </p:nvSpPr>
        <p:spPr>
          <a:xfrm>
            <a:off x="4227516" y="346882"/>
            <a:ext cx="355092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1" i="0" u="none" strike="noStrike" kern="1200" cap="none" spc="0" normalizeH="0" baseline="0" noProof="0" dirty="0">
                <a:ln>
                  <a:noFill/>
                </a:ln>
                <a:solidFill>
                  <a:srgbClr val="6A6E73"/>
                </a:solidFill>
                <a:effectLst/>
                <a:uLnTx/>
                <a:uFillTx/>
                <a:latin typeface="Georgia"/>
                <a:ea typeface="+mn-ea"/>
                <a:cs typeface="+mn-cs"/>
              </a:rPr>
              <a:t>Back to </a:t>
            </a:r>
            <a:r>
              <a:rPr kumimoji="0" lang="fi-FI" sz="3200" b="1" i="0" u="none" strike="noStrike" kern="1200" cap="none" spc="0" normalizeH="0" baseline="0" noProof="0" dirty="0" err="1">
                <a:ln>
                  <a:noFill/>
                </a:ln>
                <a:solidFill>
                  <a:srgbClr val="6A6E73"/>
                </a:solidFill>
                <a:effectLst/>
                <a:uLnTx/>
                <a:uFillTx/>
                <a:latin typeface="Georgia"/>
                <a:ea typeface="+mn-ea"/>
                <a:cs typeface="+mn-cs"/>
              </a:rPr>
              <a:t>basics</a:t>
            </a:r>
            <a:r>
              <a:rPr kumimoji="0" lang="fi-FI" sz="3200" b="1" i="0" u="none" strike="noStrike" kern="1200" cap="none" spc="0" normalizeH="0" baseline="0" noProof="0" dirty="0">
                <a:ln>
                  <a:noFill/>
                </a:ln>
                <a:solidFill>
                  <a:srgbClr val="6A6E73"/>
                </a:solidFill>
                <a:effectLst/>
                <a:uLnTx/>
                <a:uFillTx/>
                <a:latin typeface="Georgia"/>
                <a:ea typeface="+mn-ea"/>
                <a:cs typeface="+mn-cs"/>
              </a:rPr>
              <a:t>! </a:t>
            </a:r>
          </a:p>
        </p:txBody>
      </p:sp>
      <p:pic>
        <p:nvPicPr>
          <p:cNvPr id="9" name="Kuva 8" descr="Kuva, joka sisältää kohteen teksti, merkki, lopetus, ulko&#10;&#10;Kuvaus luotu automaattisesti">
            <a:extLst>
              <a:ext uri="{FF2B5EF4-FFF2-40B4-BE49-F238E27FC236}">
                <a16:creationId xmlns:a16="http://schemas.microsoft.com/office/drawing/2014/main" id="{E456D543-BA53-410F-8C47-0A84E8FF3BBA}"/>
              </a:ext>
            </a:extLst>
          </p:cNvPr>
          <p:cNvPicPr>
            <a:picLocks noChangeAspect="1"/>
          </p:cNvPicPr>
          <p:nvPr/>
        </p:nvPicPr>
        <p:blipFill rotWithShape="1">
          <a:blip r:embed="rId4">
            <a:extLst>
              <a:ext uri="{28A0092B-C50C-407E-A947-70E740481C1C}">
                <a14:useLocalDpi xmlns:a14="http://schemas.microsoft.com/office/drawing/2010/main" val="0"/>
              </a:ext>
            </a:extLst>
          </a:blip>
          <a:srcRect l="9489" t="13931" r="9023" b="15642"/>
          <a:stretch/>
        </p:blipFill>
        <p:spPr>
          <a:xfrm>
            <a:off x="3988048" y="4094241"/>
            <a:ext cx="4461412" cy="2696520"/>
          </a:xfrm>
          <a:prstGeom prst="rect">
            <a:avLst/>
          </a:prstGeom>
        </p:spPr>
      </p:pic>
    </p:spTree>
    <p:custDataLst>
      <p:tags r:id="rId1"/>
    </p:custDataLst>
    <p:extLst>
      <p:ext uri="{BB962C8B-B14F-4D97-AF65-F5344CB8AC3E}">
        <p14:creationId xmlns:p14="http://schemas.microsoft.com/office/powerpoint/2010/main" val="1964411806"/>
      </p:ext>
    </p:extLst>
  </p:cSld>
  <p:clrMapOvr>
    <a:masterClrMapping/>
  </p:clrMapOvr>
  <mc:AlternateContent xmlns:mc="http://schemas.openxmlformats.org/markup-compatibility/2006" xmlns:p14="http://schemas.microsoft.com/office/powerpoint/2010/main">
    <mc:Choice Requires="p14">
      <p:transition spd="slow" p14:dur="2000" advTm="15434"/>
    </mc:Choice>
    <mc:Fallback xmlns="">
      <p:transition spd="slow" advTm="154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9"/>
                                        </p:tgtEl>
                                        <p:attrNameLst>
                                          <p:attrName>ppt_w</p:attrName>
                                        </p:attrNameLst>
                                      </p:cBhvr>
                                      <p:tavLst>
                                        <p:tav tm="0">
                                          <p:val>
                                            <p:strVal val="ppt_w"/>
                                          </p:val>
                                        </p:tav>
                                        <p:tav tm="100000">
                                          <p:val>
                                            <p:fltVal val="0"/>
                                          </p:val>
                                        </p:tav>
                                      </p:tavLst>
                                    </p:anim>
                                    <p:anim calcmode="lin" valueType="num">
                                      <p:cBhvr>
                                        <p:cTn id="7" dur="1000"/>
                                        <p:tgtEl>
                                          <p:spTgt spid="9"/>
                                        </p:tgtEl>
                                        <p:attrNameLst>
                                          <p:attrName>ppt_h</p:attrName>
                                        </p:attrNameLst>
                                      </p:cBhvr>
                                      <p:tavLst>
                                        <p:tav tm="0">
                                          <p:val>
                                            <p:strVal val="ppt_h"/>
                                          </p:val>
                                        </p:tav>
                                        <p:tav tm="100000">
                                          <p:val>
                                            <p:fltVal val="0"/>
                                          </p:val>
                                        </p:tav>
                                      </p:tavLst>
                                    </p:anim>
                                    <p:anim calcmode="lin" valueType="num">
                                      <p:cBhvr>
                                        <p:cTn id="8" dur="1000"/>
                                        <p:tgtEl>
                                          <p:spTgt spid="9"/>
                                        </p:tgtEl>
                                        <p:attrNameLst>
                                          <p:attrName>style.rotation</p:attrName>
                                        </p:attrNameLst>
                                      </p:cBhvr>
                                      <p:tavLst>
                                        <p:tav tm="0">
                                          <p:val>
                                            <p:fltVal val="0"/>
                                          </p:val>
                                        </p:tav>
                                        <p:tav tm="100000">
                                          <p:val>
                                            <p:fltVal val="90"/>
                                          </p:val>
                                        </p:tav>
                                      </p:tavLst>
                                    </p:anim>
                                    <p:animEffect transition="out" filter="fade">
                                      <p:cBhvr>
                                        <p:cTn id="9" dur="1000"/>
                                        <p:tgtEl>
                                          <p:spTgt spid="9"/>
                                        </p:tgtEl>
                                      </p:cBhvr>
                                    </p:animEffect>
                                    <p:set>
                                      <p:cBhvr>
                                        <p:cTn id="10"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Kuva, joka sisältää kohteen lelu, nukke, clipart-kuva, useat&#10;&#10;Kuvaus luotu automaattisesti">
            <a:extLst>
              <a:ext uri="{FF2B5EF4-FFF2-40B4-BE49-F238E27FC236}">
                <a16:creationId xmlns:a16="http://schemas.microsoft.com/office/drawing/2014/main" id="{D3D3D5FE-A705-4E1C-B554-A38E330FB1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0272" y="4814374"/>
            <a:ext cx="3956277" cy="1811308"/>
          </a:xfrm>
          <a:prstGeom prst="rect">
            <a:avLst/>
          </a:prstGeom>
        </p:spPr>
      </p:pic>
      <p:sp>
        <p:nvSpPr>
          <p:cNvPr id="3" name="Dian numeron paikkamerkki 2">
            <a:extLst>
              <a:ext uri="{FF2B5EF4-FFF2-40B4-BE49-F238E27FC236}">
                <a16:creationId xmlns:a16="http://schemas.microsoft.com/office/drawing/2014/main" id="{3D01FA42-1279-4E02-889C-CA1CEBA2F22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0A3693-5CB6-4B45-8859-D19B56E87773}" type="slidenum">
              <a:rPr kumimoji="0" lang="en-FI"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FI"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Otsikko 2">
            <a:extLst>
              <a:ext uri="{FF2B5EF4-FFF2-40B4-BE49-F238E27FC236}">
                <a16:creationId xmlns:a16="http://schemas.microsoft.com/office/drawing/2014/main" id="{DA56C02F-E96D-4C01-AAEA-3C4697995262}"/>
              </a:ext>
            </a:extLst>
          </p:cNvPr>
          <p:cNvSpPr>
            <a:spLocks noGrp="1"/>
          </p:cNvSpPr>
          <p:nvPr>
            <p:ph type="title"/>
          </p:nvPr>
        </p:nvSpPr>
        <p:spPr>
          <a:xfrm>
            <a:off x="1089498" y="602698"/>
            <a:ext cx="6553248" cy="998538"/>
          </a:xfrm>
        </p:spPr>
        <p:txBody>
          <a:bodyPr>
            <a:noAutofit/>
          </a:bodyPr>
          <a:lstStyle/>
          <a:p>
            <a:r>
              <a:rPr lang="fi-FI" sz="2800" dirty="0">
                <a:solidFill>
                  <a:schemeClr val="accent2"/>
                </a:solidFill>
              </a:rPr>
              <a:t>CASE STUDY: Laakavuori </a:t>
            </a:r>
            <a:r>
              <a:rPr lang="fi-FI" sz="2800" dirty="0" err="1">
                <a:solidFill>
                  <a:schemeClr val="accent2"/>
                </a:solidFill>
              </a:rPr>
              <a:t>school</a:t>
            </a:r>
            <a:r>
              <a:rPr lang="fi-FI" sz="2800" dirty="0">
                <a:solidFill>
                  <a:schemeClr val="accent2"/>
                </a:solidFill>
              </a:rPr>
              <a:t> </a:t>
            </a:r>
            <a:r>
              <a:rPr lang="fi-FI" sz="2800" dirty="0" err="1">
                <a:solidFill>
                  <a:schemeClr val="accent2"/>
                </a:solidFill>
              </a:rPr>
              <a:t>grades</a:t>
            </a:r>
            <a:r>
              <a:rPr lang="fi-FI" sz="2800" dirty="0">
                <a:solidFill>
                  <a:schemeClr val="accent2"/>
                </a:solidFill>
              </a:rPr>
              <a:t> 1-6 (</a:t>
            </a:r>
            <a:r>
              <a:rPr lang="fi-FI" sz="2800" dirty="0" err="1">
                <a:solidFill>
                  <a:schemeClr val="accent2"/>
                </a:solidFill>
              </a:rPr>
              <a:t>ages</a:t>
            </a:r>
            <a:r>
              <a:rPr lang="fi-FI" sz="2800" dirty="0">
                <a:solidFill>
                  <a:schemeClr val="accent2"/>
                </a:solidFill>
              </a:rPr>
              <a:t> 7-12):</a:t>
            </a:r>
            <a:r>
              <a:rPr lang="fi-FI" sz="2800" dirty="0"/>
              <a:t> </a:t>
            </a:r>
            <a:r>
              <a:rPr lang="fi-FI" sz="1800" dirty="0"/>
              <a:t>(</a:t>
            </a:r>
            <a:r>
              <a:rPr lang="fi-FI" sz="1800" dirty="0" err="1"/>
              <a:t>according</a:t>
            </a:r>
            <a:r>
              <a:rPr lang="fi-FI" sz="1800" dirty="0"/>
              <a:t> to National School  Health </a:t>
            </a:r>
            <a:r>
              <a:rPr lang="fi-FI" sz="1800" dirty="0" err="1"/>
              <a:t>Survey</a:t>
            </a:r>
            <a:r>
              <a:rPr lang="fi-FI" sz="1800" dirty="0"/>
              <a:t>)</a:t>
            </a:r>
            <a:endParaRPr lang="fi-FI" sz="2800" dirty="0"/>
          </a:p>
        </p:txBody>
      </p:sp>
      <p:sp>
        <p:nvSpPr>
          <p:cNvPr id="2" name="Puhekupla: Soikea 1">
            <a:extLst>
              <a:ext uri="{FF2B5EF4-FFF2-40B4-BE49-F238E27FC236}">
                <a16:creationId xmlns:a16="http://schemas.microsoft.com/office/drawing/2014/main" id="{2A98250D-3FF9-4830-874B-8E7F986CF1B9}"/>
              </a:ext>
            </a:extLst>
          </p:cNvPr>
          <p:cNvSpPr/>
          <p:nvPr/>
        </p:nvSpPr>
        <p:spPr>
          <a:xfrm>
            <a:off x="8026476" y="375856"/>
            <a:ext cx="3779520" cy="2102084"/>
          </a:xfrm>
          <a:prstGeom prst="wedgeEllipseCallout">
            <a:avLst>
              <a:gd name="adj1" fmla="val -78970"/>
              <a:gd name="adj2" fmla="val 50164"/>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fi-FI" sz="2800" b="1" i="0" u="none" strike="noStrike" kern="1200" cap="none" spc="0" normalizeH="0" baseline="0" noProof="0" dirty="0">
                <a:ln>
                  <a:noFill/>
                </a:ln>
                <a:solidFill>
                  <a:prstClr val="white"/>
                </a:solidFill>
                <a:effectLst/>
                <a:uLnTx/>
                <a:uFillTx/>
                <a:latin typeface="Calibri"/>
                <a:ea typeface="+mn-ea"/>
                <a:cs typeface="+mn-cs"/>
              </a:rPr>
              <a:t>MANY </a:t>
            </a:r>
            <a:r>
              <a:rPr lang="fi-FI" sz="2800" b="1" dirty="0">
                <a:solidFill>
                  <a:prstClr val="white"/>
                </a:solidFill>
              </a:rPr>
              <a:t>RISK FACTORS FOR MENTAL HEALTH </a:t>
            </a:r>
            <a:endParaRPr kumimoji="0" lang="fi-FI" sz="2800" b="1" i="0" u="none" strike="noStrike" kern="1200" cap="none" spc="0" normalizeH="0" baseline="0" noProof="0" dirty="0">
              <a:ln>
                <a:noFill/>
              </a:ln>
              <a:solidFill>
                <a:prstClr val="white"/>
              </a:solidFill>
              <a:effectLst/>
              <a:uLnTx/>
              <a:uFillTx/>
              <a:latin typeface="Calibri"/>
              <a:ea typeface="+mn-ea"/>
              <a:cs typeface="+mn-cs"/>
            </a:endParaRPr>
          </a:p>
        </p:txBody>
      </p:sp>
      <p:sp>
        <p:nvSpPr>
          <p:cNvPr id="7" name="Puhekupla: Soikea 6">
            <a:extLst>
              <a:ext uri="{FF2B5EF4-FFF2-40B4-BE49-F238E27FC236}">
                <a16:creationId xmlns:a16="http://schemas.microsoft.com/office/drawing/2014/main" id="{90BB5A37-D836-4C15-9667-4BFFD3727085}"/>
              </a:ext>
            </a:extLst>
          </p:cNvPr>
          <p:cNvSpPr/>
          <p:nvPr/>
        </p:nvSpPr>
        <p:spPr>
          <a:xfrm>
            <a:off x="8026476" y="2595115"/>
            <a:ext cx="3779520" cy="2102084"/>
          </a:xfrm>
          <a:prstGeom prst="wedgeEllipseCallout">
            <a:avLst>
              <a:gd name="adj1" fmla="val -73192"/>
              <a:gd name="adj2" fmla="val -11514"/>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1" i="0" u="none" strike="noStrike" kern="1200" cap="none" spc="0" normalizeH="0" baseline="0" noProof="0" dirty="0">
                <a:ln>
                  <a:noFill/>
                </a:ln>
                <a:solidFill>
                  <a:prstClr val="white"/>
                </a:solidFill>
                <a:effectLst/>
                <a:uLnTx/>
                <a:uFillTx/>
                <a:latin typeface="Calibri"/>
                <a:ea typeface="+mn-ea"/>
                <a:cs typeface="+mn-cs"/>
              </a:rPr>
              <a:t>MENTAL HEALTH SKILLS INTERVENTION</a:t>
            </a:r>
          </a:p>
        </p:txBody>
      </p:sp>
      <p:sp>
        <p:nvSpPr>
          <p:cNvPr id="5" name="Tekstin paikkamerkki 3">
            <a:extLst>
              <a:ext uri="{FF2B5EF4-FFF2-40B4-BE49-F238E27FC236}">
                <a16:creationId xmlns:a16="http://schemas.microsoft.com/office/drawing/2014/main" id="{5D24ED02-05D8-4670-AB74-253DFE1A35C1}"/>
              </a:ext>
            </a:extLst>
          </p:cNvPr>
          <p:cNvSpPr>
            <a:spLocks noGrp="1"/>
          </p:cNvSpPr>
          <p:nvPr>
            <p:ph type="body" sz="quarter" idx="11"/>
          </p:nvPr>
        </p:nvSpPr>
        <p:spPr>
          <a:xfrm>
            <a:off x="569026" y="2134889"/>
            <a:ext cx="6202903" cy="3879426"/>
          </a:xfrm>
        </p:spPr>
        <p:txBody>
          <a:bodyPr>
            <a:normAutofit/>
          </a:bodyPr>
          <a:lstStyle/>
          <a:p>
            <a:pPr marL="571500" indent="-342900"/>
            <a:r>
              <a:rPr lang="fi-FI" dirty="0" err="1"/>
              <a:t>Did</a:t>
            </a:r>
            <a:r>
              <a:rPr lang="fi-FI" dirty="0"/>
              <a:t> </a:t>
            </a:r>
            <a:r>
              <a:rPr lang="fi-FI" dirty="0" err="1"/>
              <a:t>not</a:t>
            </a:r>
            <a:r>
              <a:rPr lang="fi-FI" dirty="0"/>
              <a:t> </a:t>
            </a:r>
            <a:r>
              <a:rPr lang="fi-FI" dirty="0" err="1"/>
              <a:t>enjoy</a:t>
            </a:r>
            <a:r>
              <a:rPr lang="fi-FI" dirty="0"/>
              <a:t> </a:t>
            </a:r>
            <a:r>
              <a:rPr lang="fi-FI" dirty="0" err="1"/>
              <a:t>being</a:t>
            </a:r>
            <a:r>
              <a:rPr lang="fi-FI" dirty="0"/>
              <a:t> </a:t>
            </a:r>
            <a:r>
              <a:rPr lang="fi-FI" dirty="0" err="1"/>
              <a:t>with</a:t>
            </a:r>
            <a:r>
              <a:rPr lang="fi-FI" dirty="0"/>
              <a:t> </a:t>
            </a:r>
            <a:r>
              <a:rPr lang="fi-FI" dirty="0" err="1"/>
              <a:t>each</a:t>
            </a:r>
            <a:r>
              <a:rPr lang="fi-FI" dirty="0"/>
              <a:t> other</a:t>
            </a:r>
          </a:p>
          <a:p>
            <a:pPr marL="571500" indent="-342900"/>
            <a:r>
              <a:rPr lang="fi-FI" dirty="0" err="1"/>
              <a:t>Loneliness</a:t>
            </a:r>
            <a:r>
              <a:rPr lang="fi-FI" dirty="0"/>
              <a:t> and </a:t>
            </a:r>
            <a:r>
              <a:rPr lang="fi-FI" dirty="0" err="1"/>
              <a:t>bullying</a:t>
            </a:r>
            <a:endParaRPr lang="fi-FI" dirty="0"/>
          </a:p>
          <a:p>
            <a:pPr marL="571500" indent="-342900"/>
            <a:r>
              <a:rPr lang="fi-FI" dirty="0"/>
              <a:t>No </a:t>
            </a:r>
            <a:r>
              <a:rPr lang="fi-FI" dirty="0" err="1"/>
              <a:t>skills</a:t>
            </a:r>
            <a:r>
              <a:rPr lang="fi-FI" dirty="0"/>
              <a:t> to </a:t>
            </a:r>
            <a:r>
              <a:rPr lang="fi-FI" dirty="0" err="1"/>
              <a:t>solve</a:t>
            </a:r>
            <a:r>
              <a:rPr lang="fi-FI" dirty="0"/>
              <a:t> </a:t>
            </a:r>
            <a:r>
              <a:rPr lang="fi-FI" dirty="0" err="1"/>
              <a:t>small</a:t>
            </a:r>
            <a:r>
              <a:rPr lang="fi-FI" dirty="0"/>
              <a:t> </a:t>
            </a:r>
            <a:r>
              <a:rPr lang="fi-FI" dirty="0" err="1"/>
              <a:t>arguments</a:t>
            </a:r>
            <a:endParaRPr lang="fi-FI" dirty="0"/>
          </a:p>
          <a:p>
            <a:pPr marL="571500" indent="-342900"/>
            <a:r>
              <a:rPr lang="fi-FI" dirty="0" err="1">
                <a:solidFill>
                  <a:prstClr val="black"/>
                </a:solidFill>
              </a:rPr>
              <a:t>Emotion</a:t>
            </a:r>
            <a:r>
              <a:rPr lang="fi-FI" dirty="0">
                <a:solidFill>
                  <a:prstClr val="black"/>
                </a:solidFill>
              </a:rPr>
              <a:t> </a:t>
            </a:r>
            <a:r>
              <a:rPr lang="fi-FI" dirty="0" err="1">
                <a:solidFill>
                  <a:prstClr val="black"/>
                </a:solidFill>
              </a:rPr>
              <a:t>regulation</a:t>
            </a:r>
            <a:r>
              <a:rPr lang="fi-FI" dirty="0">
                <a:solidFill>
                  <a:prstClr val="black"/>
                </a:solidFill>
              </a:rPr>
              <a:t> </a:t>
            </a:r>
            <a:r>
              <a:rPr lang="fi-FI" dirty="0" err="1">
                <a:solidFill>
                  <a:prstClr val="black"/>
                </a:solidFill>
              </a:rPr>
              <a:t>was</a:t>
            </a:r>
            <a:r>
              <a:rPr lang="fi-FI" dirty="0">
                <a:solidFill>
                  <a:prstClr val="black"/>
                </a:solidFill>
              </a:rPr>
              <a:t> a </a:t>
            </a:r>
            <a:r>
              <a:rPr lang="fi-FI" dirty="0" err="1">
                <a:solidFill>
                  <a:prstClr val="black"/>
                </a:solidFill>
              </a:rPr>
              <a:t>constant</a:t>
            </a:r>
            <a:r>
              <a:rPr lang="fi-FI" dirty="0">
                <a:solidFill>
                  <a:prstClr val="black"/>
                </a:solidFill>
              </a:rPr>
              <a:t> </a:t>
            </a:r>
            <a:r>
              <a:rPr lang="fi-FI" dirty="0" err="1">
                <a:solidFill>
                  <a:prstClr val="black"/>
                </a:solidFill>
              </a:rPr>
              <a:t>problem</a:t>
            </a:r>
            <a:endParaRPr lang="fi-FI" dirty="0">
              <a:solidFill>
                <a:prstClr val="black"/>
              </a:solidFill>
            </a:endParaRPr>
          </a:p>
          <a:p>
            <a:pPr marL="571500" indent="-342900"/>
            <a:r>
              <a:rPr lang="fi-FI" dirty="0" err="1">
                <a:solidFill>
                  <a:prstClr val="black"/>
                </a:solidFill>
              </a:rPr>
              <a:t>Temper</a:t>
            </a:r>
            <a:r>
              <a:rPr lang="fi-FI" dirty="0">
                <a:solidFill>
                  <a:prstClr val="black"/>
                </a:solidFill>
              </a:rPr>
              <a:t> </a:t>
            </a:r>
            <a:r>
              <a:rPr lang="fi-FI" dirty="0" err="1">
                <a:solidFill>
                  <a:prstClr val="black"/>
                </a:solidFill>
              </a:rPr>
              <a:t>tantrums</a:t>
            </a:r>
            <a:endParaRPr lang="fi-FI" dirty="0">
              <a:solidFill>
                <a:prstClr val="black"/>
              </a:solidFill>
            </a:endParaRPr>
          </a:p>
          <a:p>
            <a:pPr marL="571500" indent="-342900"/>
            <a:r>
              <a:rPr lang="fi-FI" dirty="0" err="1">
                <a:solidFill>
                  <a:prstClr val="black"/>
                </a:solidFill>
              </a:rPr>
              <a:t>Working</a:t>
            </a:r>
            <a:r>
              <a:rPr lang="fi-FI" dirty="0">
                <a:solidFill>
                  <a:prstClr val="black"/>
                </a:solidFill>
              </a:rPr>
              <a:t> </a:t>
            </a:r>
            <a:r>
              <a:rPr lang="fi-FI" dirty="0" err="1">
                <a:solidFill>
                  <a:prstClr val="black"/>
                </a:solidFill>
              </a:rPr>
              <a:t>together</a:t>
            </a:r>
            <a:r>
              <a:rPr lang="fi-FI" dirty="0">
                <a:solidFill>
                  <a:prstClr val="black"/>
                </a:solidFill>
              </a:rPr>
              <a:t> </a:t>
            </a:r>
            <a:r>
              <a:rPr lang="fi-FI" dirty="0" err="1">
                <a:solidFill>
                  <a:prstClr val="black"/>
                </a:solidFill>
              </a:rPr>
              <a:t>was</a:t>
            </a:r>
            <a:r>
              <a:rPr lang="fi-FI" dirty="0">
                <a:solidFill>
                  <a:prstClr val="black"/>
                </a:solidFill>
              </a:rPr>
              <a:t> a </a:t>
            </a:r>
            <a:r>
              <a:rPr lang="fi-FI" dirty="0" err="1">
                <a:solidFill>
                  <a:prstClr val="black"/>
                </a:solidFill>
              </a:rPr>
              <a:t>problem</a:t>
            </a:r>
            <a:endParaRPr lang="fi-FI" b="1" dirty="0">
              <a:solidFill>
                <a:prstClr val="black"/>
              </a:solidFill>
            </a:endParaRPr>
          </a:p>
          <a:p>
            <a:pPr marL="571500" indent="-342900"/>
            <a:r>
              <a:rPr lang="fi-FI" dirty="0" err="1"/>
              <a:t>Racism</a:t>
            </a:r>
            <a:r>
              <a:rPr lang="fi-FI" dirty="0"/>
              <a:t> </a:t>
            </a:r>
            <a:r>
              <a:rPr lang="fi-FI" dirty="0" err="1"/>
              <a:t>was</a:t>
            </a:r>
            <a:r>
              <a:rPr lang="fi-FI" dirty="0"/>
              <a:t> </a:t>
            </a:r>
            <a:r>
              <a:rPr lang="fi-FI" dirty="0" err="1"/>
              <a:t>common</a:t>
            </a:r>
            <a:endParaRPr lang="fi-FI" dirty="0"/>
          </a:p>
          <a:p>
            <a:pPr indent="0"/>
            <a:endParaRPr lang="fi-FI" b="1" dirty="0"/>
          </a:p>
          <a:p>
            <a:endParaRPr lang="fi-FI" dirty="0"/>
          </a:p>
        </p:txBody>
      </p:sp>
    </p:spTree>
    <p:custDataLst>
      <p:tags r:id="rId1"/>
    </p:custDataLst>
    <p:extLst>
      <p:ext uri="{BB962C8B-B14F-4D97-AF65-F5344CB8AC3E}">
        <p14:creationId xmlns:p14="http://schemas.microsoft.com/office/powerpoint/2010/main" val="533026754"/>
      </p:ext>
    </p:extLst>
  </p:cSld>
  <p:clrMapOvr>
    <a:masterClrMapping/>
  </p:clrMapOvr>
  <mc:AlternateContent xmlns:mc="http://schemas.openxmlformats.org/markup-compatibility/2006" xmlns:p14="http://schemas.microsoft.com/office/powerpoint/2010/main">
    <mc:Choice Requires="p14">
      <p:transition spd="slow" p14:dur="2000" advTm="49002"/>
    </mc:Choice>
    <mc:Fallback xmlns="">
      <p:transition spd="slow" advTm="4900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an numeron paikkamerkki 2">
            <a:extLst>
              <a:ext uri="{FF2B5EF4-FFF2-40B4-BE49-F238E27FC236}">
                <a16:creationId xmlns:a16="http://schemas.microsoft.com/office/drawing/2014/main" id="{3D01FA42-1279-4E02-889C-CA1CEBA2F228}"/>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0A3693-5CB6-4B45-8859-D19B56E87773}" type="slidenum">
              <a:rPr kumimoji="0" lang="en-FI" sz="12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FI"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kstin paikkamerkki 3">
            <a:extLst>
              <a:ext uri="{FF2B5EF4-FFF2-40B4-BE49-F238E27FC236}">
                <a16:creationId xmlns:a16="http://schemas.microsoft.com/office/drawing/2014/main" id="{5D24ED02-05D8-4670-AB74-253DFE1A35C1}"/>
              </a:ext>
            </a:extLst>
          </p:cNvPr>
          <p:cNvSpPr>
            <a:spLocks noGrp="1"/>
          </p:cNvSpPr>
          <p:nvPr>
            <p:ph type="body" sz="quarter" idx="11"/>
          </p:nvPr>
        </p:nvSpPr>
        <p:spPr>
          <a:xfrm>
            <a:off x="787872" y="2189643"/>
            <a:ext cx="9909175" cy="4521200"/>
          </a:xfrm>
        </p:spPr>
        <p:txBody>
          <a:bodyPr>
            <a:normAutofit/>
          </a:bodyPr>
          <a:lstStyle/>
          <a:p>
            <a:pPr marL="571500" indent="-342900"/>
            <a:r>
              <a:rPr lang="fi-FI" dirty="0"/>
              <a:t>Class </a:t>
            </a:r>
            <a:r>
              <a:rPr lang="fi-FI" dirty="0" err="1"/>
              <a:t>atmosphere</a:t>
            </a:r>
            <a:r>
              <a:rPr lang="fi-FI" dirty="0"/>
              <a:t> </a:t>
            </a:r>
            <a:r>
              <a:rPr lang="fi-FI" dirty="0" err="1"/>
              <a:t>improved</a:t>
            </a:r>
            <a:r>
              <a:rPr lang="fi-FI" dirty="0"/>
              <a:t>. </a:t>
            </a:r>
          </a:p>
          <a:p>
            <a:pPr marL="571500" indent="-342900"/>
            <a:r>
              <a:rPr lang="fi-FI" dirty="0" err="1"/>
              <a:t>Cooperation</a:t>
            </a:r>
            <a:r>
              <a:rPr lang="fi-FI" dirty="0"/>
              <a:t> and </a:t>
            </a:r>
            <a:r>
              <a:rPr lang="fi-FI" dirty="0" err="1"/>
              <a:t>group</a:t>
            </a:r>
            <a:r>
              <a:rPr lang="fi-FI" dirty="0"/>
              <a:t> </a:t>
            </a:r>
            <a:r>
              <a:rPr lang="fi-FI" dirty="0" err="1"/>
              <a:t>working</a:t>
            </a:r>
            <a:r>
              <a:rPr lang="fi-FI" dirty="0"/>
              <a:t> </a:t>
            </a:r>
            <a:r>
              <a:rPr lang="fi-FI" dirty="0" err="1"/>
              <a:t>skills</a:t>
            </a:r>
            <a:r>
              <a:rPr lang="fi-FI" dirty="0"/>
              <a:t> </a:t>
            </a:r>
            <a:r>
              <a:rPr lang="fi-FI" dirty="0" err="1"/>
              <a:t>improved</a:t>
            </a:r>
            <a:endParaRPr lang="fi-FI" dirty="0"/>
          </a:p>
          <a:p>
            <a:pPr marL="571500" indent="-342900"/>
            <a:r>
              <a:rPr lang="fi-FI" dirty="0" err="1"/>
              <a:t>Concentration</a:t>
            </a:r>
            <a:r>
              <a:rPr lang="fi-FI" dirty="0"/>
              <a:t> on </a:t>
            </a:r>
            <a:r>
              <a:rPr lang="fi-FI" dirty="0" err="1"/>
              <a:t>school</a:t>
            </a:r>
            <a:r>
              <a:rPr lang="fi-FI" dirty="0"/>
              <a:t> </a:t>
            </a:r>
            <a:r>
              <a:rPr lang="fi-FI" dirty="0" err="1"/>
              <a:t>work</a:t>
            </a:r>
            <a:r>
              <a:rPr lang="fi-FI" dirty="0"/>
              <a:t> </a:t>
            </a:r>
            <a:r>
              <a:rPr lang="fi-FI" dirty="0" err="1"/>
              <a:t>improved</a:t>
            </a:r>
            <a:r>
              <a:rPr lang="fi-FI" dirty="0"/>
              <a:t> (!!)</a:t>
            </a:r>
          </a:p>
          <a:p>
            <a:pPr marL="571500" indent="-342900"/>
            <a:r>
              <a:rPr lang="fi-FI" dirty="0"/>
              <a:t>Social </a:t>
            </a:r>
            <a:r>
              <a:rPr lang="fi-FI" dirty="0" err="1"/>
              <a:t>skills</a:t>
            </a:r>
            <a:r>
              <a:rPr lang="fi-FI" dirty="0"/>
              <a:t> and </a:t>
            </a:r>
            <a:r>
              <a:rPr lang="fi-FI" dirty="0" err="1"/>
              <a:t>emotion</a:t>
            </a:r>
            <a:r>
              <a:rPr lang="fi-FI" dirty="0"/>
              <a:t> </a:t>
            </a:r>
            <a:r>
              <a:rPr lang="fi-FI" dirty="0" err="1"/>
              <a:t>regulation</a:t>
            </a:r>
            <a:r>
              <a:rPr lang="fi-FI" dirty="0"/>
              <a:t> </a:t>
            </a:r>
            <a:r>
              <a:rPr lang="fi-FI" dirty="0" err="1"/>
              <a:t>improved</a:t>
            </a:r>
            <a:r>
              <a:rPr lang="fi-FI" dirty="0"/>
              <a:t> </a:t>
            </a:r>
            <a:r>
              <a:rPr lang="fi-FI" dirty="0" err="1"/>
              <a:t>greatly</a:t>
            </a:r>
            <a:r>
              <a:rPr lang="fi-FI" dirty="0"/>
              <a:t>.</a:t>
            </a:r>
          </a:p>
          <a:p>
            <a:pPr marL="571500" indent="-342900"/>
            <a:r>
              <a:rPr lang="fi-FI" dirty="0" err="1"/>
              <a:t>Almost</a:t>
            </a:r>
            <a:r>
              <a:rPr lang="fi-FI" dirty="0"/>
              <a:t> </a:t>
            </a:r>
            <a:r>
              <a:rPr lang="fi-FI" dirty="0" err="1"/>
              <a:t>all</a:t>
            </a:r>
            <a:r>
              <a:rPr lang="fi-FI" dirty="0"/>
              <a:t> </a:t>
            </a:r>
            <a:r>
              <a:rPr lang="fi-FI" dirty="0" err="1"/>
              <a:t>children</a:t>
            </a:r>
            <a:r>
              <a:rPr lang="fi-FI" dirty="0"/>
              <a:t> </a:t>
            </a:r>
            <a:r>
              <a:rPr lang="fi-FI" dirty="0" err="1"/>
              <a:t>learned</a:t>
            </a:r>
            <a:r>
              <a:rPr lang="fi-FI" dirty="0"/>
              <a:t> to </a:t>
            </a:r>
            <a:r>
              <a:rPr lang="fi-FI" dirty="0" err="1"/>
              <a:t>solve</a:t>
            </a:r>
            <a:r>
              <a:rPr lang="fi-FI" dirty="0"/>
              <a:t> </a:t>
            </a:r>
            <a:r>
              <a:rPr lang="fi-FI" dirty="0" err="1"/>
              <a:t>small</a:t>
            </a:r>
            <a:r>
              <a:rPr lang="fi-FI" dirty="0"/>
              <a:t> </a:t>
            </a:r>
            <a:r>
              <a:rPr lang="fi-FI" dirty="0" err="1"/>
              <a:t>arguments</a:t>
            </a:r>
            <a:r>
              <a:rPr lang="fi-FI" dirty="0"/>
              <a:t>.</a:t>
            </a:r>
          </a:p>
          <a:p>
            <a:pPr marL="571500" indent="-342900"/>
            <a:r>
              <a:rPr lang="fi-FI" dirty="0" err="1"/>
              <a:t>Racism</a:t>
            </a:r>
            <a:r>
              <a:rPr lang="fi-FI" dirty="0"/>
              <a:t>, </a:t>
            </a:r>
            <a:r>
              <a:rPr lang="fi-FI" dirty="0" err="1"/>
              <a:t>bullying</a:t>
            </a:r>
            <a:r>
              <a:rPr lang="fi-FI" dirty="0"/>
              <a:t>, </a:t>
            </a:r>
            <a:r>
              <a:rPr lang="fi-FI" dirty="0" err="1"/>
              <a:t>temper</a:t>
            </a:r>
            <a:r>
              <a:rPr lang="fi-FI" dirty="0"/>
              <a:t> </a:t>
            </a:r>
            <a:r>
              <a:rPr lang="fi-FI" dirty="0" err="1"/>
              <a:t>tantrums</a:t>
            </a:r>
            <a:r>
              <a:rPr lang="fi-FI" dirty="0"/>
              <a:t> and </a:t>
            </a:r>
            <a:r>
              <a:rPr lang="fi-FI" dirty="0" err="1"/>
              <a:t>bad</a:t>
            </a:r>
            <a:r>
              <a:rPr lang="fi-FI" dirty="0"/>
              <a:t> </a:t>
            </a:r>
            <a:r>
              <a:rPr lang="fi-FI" dirty="0" err="1"/>
              <a:t>mood</a:t>
            </a:r>
            <a:r>
              <a:rPr lang="fi-FI" dirty="0"/>
              <a:t> </a:t>
            </a:r>
            <a:r>
              <a:rPr lang="fi-FI" dirty="0" err="1"/>
              <a:t>decreased</a:t>
            </a:r>
            <a:r>
              <a:rPr lang="fi-FI" dirty="0"/>
              <a:t>.</a:t>
            </a:r>
          </a:p>
          <a:p>
            <a:pPr marL="571500" indent="-342900"/>
            <a:r>
              <a:rPr lang="fi-FI" dirty="0" err="1"/>
              <a:t>Helping</a:t>
            </a:r>
            <a:r>
              <a:rPr lang="fi-FI" dirty="0"/>
              <a:t> </a:t>
            </a:r>
            <a:r>
              <a:rPr lang="fi-FI" dirty="0" err="1"/>
              <a:t>others</a:t>
            </a:r>
            <a:r>
              <a:rPr lang="fi-FI" dirty="0"/>
              <a:t> </a:t>
            </a:r>
            <a:r>
              <a:rPr lang="fi-FI" dirty="0" err="1"/>
              <a:t>increased</a:t>
            </a:r>
            <a:r>
              <a:rPr lang="fi-FI" dirty="0"/>
              <a:t>.</a:t>
            </a:r>
          </a:p>
          <a:p>
            <a:pPr indent="0"/>
            <a:endParaRPr lang="fi-FI" b="1" dirty="0"/>
          </a:p>
          <a:p>
            <a:endParaRPr lang="fi-FI" dirty="0"/>
          </a:p>
        </p:txBody>
      </p:sp>
      <p:sp>
        <p:nvSpPr>
          <p:cNvPr id="6" name="Otsikko 2">
            <a:extLst>
              <a:ext uri="{FF2B5EF4-FFF2-40B4-BE49-F238E27FC236}">
                <a16:creationId xmlns:a16="http://schemas.microsoft.com/office/drawing/2014/main" id="{DA56C02F-E96D-4C01-AAEA-3C4697995262}"/>
              </a:ext>
            </a:extLst>
          </p:cNvPr>
          <p:cNvSpPr>
            <a:spLocks noGrp="1"/>
          </p:cNvSpPr>
          <p:nvPr>
            <p:ph type="title"/>
          </p:nvPr>
        </p:nvSpPr>
        <p:spPr>
          <a:xfrm>
            <a:off x="1089498" y="602698"/>
            <a:ext cx="9305925" cy="998538"/>
          </a:xfrm>
        </p:spPr>
        <p:txBody>
          <a:bodyPr>
            <a:normAutofit fontScale="90000"/>
          </a:bodyPr>
          <a:lstStyle/>
          <a:p>
            <a:r>
              <a:rPr lang="fi-FI" dirty="0" err="1">
                <a:solidFill>
                  <a:schemeClr val="accent2"/>
                </a:solidFill>
              </a:rPr>
              <a:t>Systematic</a:t>
            </a:r>
            <a:r>
              <a:rPr lang="fi-FI" dirty="0">
                <a:solidFill>
                  <a:schemeClr val="accent2"/>
                </a:solidFill>
              </a:rPr>
              <a:t> </a:t>
            </a:r>
            <a:r>
              <a:rPr lang="fi-FI" dirty="0" err="1">
                <a:solidFill>
                  <a:schemeClr val="accent2"/>
                </a:solidFill>
              </a:rPr>
              <a:t>teaching</a:t>
            </a:r>
            <a:r>
              <a:rPr lang="fi-FI" dirty="0">
                <a:solidFill>
                  <a:schemeClr val="accent2"/>
                </a:solidFill>
              </a:rPr>
              <a:t> </a:t>
            </a:r>
            <a:r>
              <a:rPr lang="fi-FI" dirty="0" err="1">
                <a:solidFill>
                  <a:schemeClr val="accent2"/>
                </a:solidFill>
              </a:rPr>
              <a:t>results</a:t>
            </a:r>
            <a:r>
              <a:rPr lang="fi-FI" dirty="0">
                <a:solidFill>
                  <a:schemeClr val="accent2"/>
                </a:solidFill>
              </a:rPr>
              <a:t> in Laakavuori </a:t>
            </a:r>
            <a:r>
              <a:rPr lang="fi-FI" dirty="0" err="1">
                <a:solidFill>
                  <a:schemeClr val="accent2"/>
                </a:solidFill>
              </a:rPr>
              <a:t>school</a:t>
            </a:r>
            <a:r>
              <a:rPr lang="fi-FI" dirty="0">
                <a:solidFill>
                  <a:schemeClr val="accent2"/>
                </a:solidFill>
              </a:rPr>
              <a:t> in </a:t>
            </a:r>
            <a:r>
              <a:rPr lang="fi-FI" dirty="0" err="1">
                <a:solidFill>
                  <a:schemeClr val="accent2"/>
                </a:solidFill>
              </a:rPr>
              <a:t>two</a:t>
            </a:r>
            <a:r>
              <a:rPr lang="fi-FI" dirty="0">
                <a:solidFill>
                  <a:schemeClr val="accent2"/>
                </a:solidFill>
              </a:rPr>
              <a:t> </a:t>
            </a:r>
            <a:r>
              <a:rPr lang="fi-FI" dirty="0" err="1">
                <a:solidFill>
                  <a:schemeClr val="accent2"/>
                </a:solidFill>
              </a:rPr>
              <a:t>years</a:t>
            </a:r>
            <a:r>
              <a:rPr lang="fi-FI" dirty="0">
                <a:solidFill>
                  <a:schemeClr val="accent2"/>
                </a:solidFill>
              </a:rPr>
              <a:t> (</a:t>
            </a:r>
            <a:r>
              <a:rPr lang="fi-FI" dirty="0" err="1">
                <a:solidFill>
                  <a:schemeClr val="accent2"/>
                </a:solidFill>
              </a:rPr>
              <a:t>ages</a:t>
            </a:r>
            <a:r>
              <a:rPr lang="fi-FI" dirty="0">
                <a:solidFill>
                  <a:schemeClr val="accent2"/>
                </a:solidFill>
              </a:rPr>
              <a:t> 7-12):</a:t>
            </a:r>
            <a:r>
              <a:rPr lang="fi-FI" dirty="0"/>
              <a:t> </a:t>
            </a:r>
          </a:p>
        </p:txBody>
      </p:sp>
      <p:sp>
        <p:nvSpPr>
          <p:cNvPr id="2" name="Puhekupla: Soikea 1">
            <a:extLst>
              <a:ext uri="{FF2B5EF4-FFF2-40B4-BE49-F238E27FC236}">
                <a16:creationId xmlns:a16="http://schemas.microsoft.com/office/drawing/2014/main" id="{2A98250D-3FF9-4830-874B-8E7F986CF1B9}"/>
              </a:ext>
            </a:extLst>
          </p:cNvPr>
          <p:cNvSpPr/>
          <p:nvPr/>
        </p:nvSpPr>
        <p:spPr>
          <a:xfrm>
            <a:off x="8244840" y="1326916"/>
            <a:ext cx="3779520" cy="2102084"/>
          </a:xfrm>
          <a:prstGeom prst="wedgeEllipseCallout">
            <a:avLst>
              <a:gd name="adj1" fmla="val -71386"/>
              <a:gd name="adj2" fmla="val 365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b="1" dirty="0">
                <a:solidFill>
                  <a:prstClr val="white"/>
                </a:solidFill>
                <a:latin typeface="Calibri"/>
              </a:rPr>
              <a:t>HEALTHY ENVIRONMENT FOR </a:t>
            </a:r>
            <a:r>
              <a:rPr kumimoji="0" lang="fi-FI" sz="2800" b="1" i="0" u="none" strike="noStrike" kern="1200" cap="none" spc="0" normalizeH="0" baseline="0" noProof="0" dirty="0">
                <a:ln>
                  <a:noFill/>
                </a:ln>
                <a:solidFill>
                  <a:prstClr val="white"/>
                </a:solidFill>
                <a:effectLst/>
                <a:uLnTx/>
                <a:uFillTx/>
                <a:latin typeface="Calibri"/>
                <a:ea typeface="+mn-ea"/>
                <a:cs typeface="+mn-cs"/>
              </a:rPr>
              <a:t>MENTAL HEALTH</a:t>
            </a:r>
          </a:p>
        </p:txBody>
      </p:sp>
    </p:spTree>
    <p:custDataLst>
      <p:tags r:id="rId1"/>
    </p:custDataLst>
    <p:extLst>
      <p:ext uri="{BB962C8B-B14F-4D97-AF65-F5344CB8AC3E}">
        <p14:creationId xmlns:p14="http://schemas.microsoft.com/office/powerpoint/2010/main" val="263548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609600" y="384630"/>
            <a:ext cx="10972800" cy="1028147"/>
          </a:xfrm>
        </p:spPr>
        <p:txBody>
          <a:bodyPr anchor="t">
            <a:normAutofit fontScale="90000"/>
          </a:bodyPr>
          <a:lstStyle/>
          <a:p>
            <a:pPr>
              <a:lnSpc>
                <a:spcPct val="90000"/>
              </a:lnSpc>
            </a:pPr>
            <a:r>
              <a:rPr lang="fi-FI" dirty="0" err="1">
                <a:solidFill>
                  <a:schemeClr val="accent2"/>
                </a:solidFill>
              </a:rPr>
              <a:t>Thank</a:t>
            </a:r>
            <a:r>
              <a:rPr lang="fi-FI" dirty="0">
                <a:solidFill>
                  <a:schemeClr val="accent2"/>
                </a:solidFill>
              </a:rPr>
              <a:t> </a:t>
            </a:r>
            <a:r>
              <a:rPr lang="fi-FI" dirty="0" err="1">
                <a:solidFill>
                  <a:schemeClr val="accent2"/>
                </a:solidFill>
              </a:rPr>
              <a:t>you</a:t>
            </a:r>
            <a:r>
              <a:rPr lang="fi-FI" dirty="0">
                <a:solidFill>
                  <a:schemeClr val="accent2"/>
                </a:solidFill>
              </a:rPr>
              <a:t>!     </a:t>
            </a:r>
            <a:br>
              <a:rPr lang="fi-FI" dirty="0">
                <a:solidFill>
                  <a:schemeClr val="accent2"/>
                </a:solidFill>
              </a:rPr>
            </a:br>
            <a:br>
              <a:rPr lang="fi-FI" dirty="0">
                <a:solidFill>
                  <a:schemeClr val="accent2"/>
                </a:solidFill>
              </a:rPr>
            </a:br>
            <a:r>
              <a:rPr lang="fi-FI" dirty="0" err="1">
                <a:solidFill>
                  <a:schemeClr val="accent2"/>
                </a:solidFill>
              </a:rPr>
              <a:t>Let’s</a:t>
            </a:r>
            <a:r>
              <a:rPr lang="fi-FI" dirty="0">
                <a:solidFill>
                  <a:schemeClr val="accent2"/>
                </a:solidFill>
              </a:rPr>
              <a:t> </a:t>
            </a:r>
            <a:r>
              <a:rPr lang="fi-FI" dirty="0" err="1">
                <a:solidFill>
                  <a:schemeClr val="accent2"/>
                </a:solidFill>
              </a:rPr>
              <a:t>all</a:t>
            </a:r>
            <a:r>
              <a:rPr lang="fi-FI" dirty="0">
                <a:solidFill>
                  <a:schemeClr val="accent2"/>
                </a:solidFill>
              </a:rPr>
              <a:t> </a:t>
            </a:r>
            <a:r>
              <a:rPr lang="fi-FI" dirty="0" err="1">
                <a:solidFill>
                  <a:schemeClr val="accent2"/>
                </a:solidFill>
              </a:rPr>
              <a:t>promote</a:t>
            </a:r>
            <a:r>
              <a:rPr lang="fi-FI" dirty="0">
                <a:solidFill>
                  <a:schemeClr val="accent2"/>
                </a:solidFill>
              </a:rPr>
              <a:t> </a:t>
            </a:r>
            <a:r>
              <a:rPr lang="fi-FI" dirty="0" err="1">
                <a:solidFill>
                  <a:schemeClr val="accent2"/>
                </a:solidFill>
              </a:rPr>
              <a:t>mental</a:t>
            </a:r>
            <a:r>
              <a:rPr lang="fi-FI" dirty="0">
                <a:solidFill>
                  <a:schemeClr val="accent2"/>
                </a:solidFill>
              </a:rPr>
              <a:t> </a:t>
            </a:r>
            <a:r>
              <a:rPr lang="fi-FI" dirty="0" err="1">
                <a:solidFill>
                  <a:schemeClr val="accent2"/>
                </a:solidFill>
              </a:rPr>
              <a:t>health</a:t>
            </a:r>
            <a:r>
              <a:rPr lang="fi-FI" dirty="0">
                <a:solidFill>
                  <a:schemeClr val="accent2"/>
                </a:solidFill>
              </a:rPr>
              <a:t> </a:t>
            </a:r>
            <a:r>
              <a:rPr lang="fi-FI" dirty="0" err="1">
                <a:solidFill>
                  <a:schemeClr val="accent2"/>
                </a:solidFill>
              </a:rPr>
              <a:t>together</a:t>
            </a:r>
            <a:endParaRPr lang="fi-FI" dirty="0">
              <a:solidFill>
                <a:schemeClr val="accent2"/>
              </a:solidFill>
            </a:endParaRPr>
          </a:p>
        </p:txBody>
      </p:sp>
      <p:sp>
        <p:nvSpPr>
          <p:cNvPr id="4" name="Sisällön paikkamerkki 3"/>
          <p:cNvSpPr>
            <a:spLocks noGrp="1"/>
          </p:cNvSpPr>
          <p:nvPr>
            <p:ph sz="half" idx="2"/>
          </p:nvPr>
        </p:nvSpPr>
        <p:spPr>
          <a:xfrm>
            <a:off x="5226050" y="1841850"/>
            <a:ext cx="5384800" cy="4525963"/>
          </a:xfrm>
        </p:spPr>
        <p:txBody>
          <a:bodyPr>
            <a:normAutofit/>
          </a:bodyPr>
          <a:lstStyle/>
          <a:p>
            <a:pPr marL="0" indent="0">
              <a:spcAft>
                <a:spcPts val="600"/>
              </a:spcAft>
              <a:buNone/>
            </a:pPr>
            <a:r>
              <a:rPr lang="fi-FI" dirty="0"/>
              <a:t>Elina Marjamäki</a:t>
            </a:r>
            <a:br>
              <a:rPr lang="fi-FI" dirty="0"/>
            </a:br>
            <a:r>
              <a:rPr lang="fi-FI" dirty="0"/>
              <a:t>Mental Health </a:t>
            </a:r>
            <a:r>
              <a:rPr lang="fi-FI" dirty="0" err="1"/>
              <a:t>Promotion</a:t>
            </a:r>
            <a:endParaRPr lang="fi-FI" dirty="0"/>
          </a:p>
          <a:p>
            <a:pPr marL="0" indent="0">
              <a:spcAft>
                <a:spcPts val="600"/>
              </a:spcAft>
              <a:buNone/>
            </a:pPr>
            <a:r>
              <a:rPr lang="fi-FI" dirty="0"/>
              <a:t>MIELI Mental Health Finland</a:t>
            </a:r>
          </a:p>
          <a:p>
            <a:pPr marL="0" indent="0">
              <a:spcAft>
                <a:spcPts val="600"/>
              </a:spcAft>
              <a:buNone/>
            </a:pPr>
            <a:r>
              <a:rPr lang="fi-FI" dirty="0">
                <a:hlinkClick r:id="rId4"/>
              </a:rPr>
              <a:t>www.mieli.fi</a:t>
            </a:r>
            <a:endParaRPr lang="fi-FI" dirty="0"/>
          </a:p>
          <a:p>
            <a:pPr marL="0" indent="0">
              <a:spcAft>
                <a:spcPts val="600"/>
              </a:spcAft>
              <a:buNone/>
            </a:pPr>
            <a:endParaRPr lang="fi-FI" dirty="0"/>
          </a:p>
          <a:p>
            <a:pPr marL="0" indent="0">
              <a:spcAft>
                <a:spcPts val="600"/>
              </a:spcAft>
              <a:buNone/>
            </a:pPr>
            <a:r>
              <a:rPr lang="fi-FI" dirty="0" err="1"/>
              <a:t>Contact</a:t>
            </a:r>
            <a:r>
              <a:rPr lang="fi-FI" dirty="0"/>
              <a:t>: </a:t>
            </a:r>
          </a:p>
          <a:p>
            <a:pPr marL="0" indent="0">
              <a:spcAft>
                <a:spcPts val="600"/>
              </a:spcAft>
              <a:buNone/>
            </a:pPr>
            <a:r>
              <a:rPr lang="fi-FI" dirty="0">
                <a:hlinkClick r:id="rId5"/>
              </a:rPr>
              <a:t>elina.marjamaki@mieli.fi</a:t>
            </a:r>
            <a:endParaRPr lang="fi-FI" dirty="0"/>
          </a:p>
          <a:p>
            <a:pPr marL="0" indent="0">
              <a:spcAft>
                <a:spcPts val="600"/>
              </a:spcAft>
              <a:buNone/>
            </a:pPr>
            <a:r>
              <a:rPr lang="fi-FI" dirty="0"/>
              <a:t>Tel: +358-40-678 7295</a:t>
            </a:r>
          </a:p>
          <a:p>
            <a:pPr marL="0" indent="0">
              <a:spcAft>
                <a:spcPts val="600"/>
              </a:spcAft>
              <a:buNone/>
            </a:pPr>
            <a:endParaRPr lang="fi-FI" dirty="0"/>
          </a:p>
          <a:p>
            <a:pPr>
              <a:spcAft>
                <a:spcPts val="600"/>
              </a:spcAft>
            </a:pPr>
            <a:endParaRPr lang="fi-FI" dirty="0"/>
          </a:p>
        </p:txBody>
      </p:sp>
      <p:sp>
        <p:nvSpPr>
          <p:cNvPr id="5" name="Päivämäärän paikkamerkki 4"/>
          <p:cNvSpPr>
            <a:spLocks noGrp="1"/>
          </p:cNvSpPr>
          <p:nvPr>
            <p:ph type="dt" sz="half" idx="10"/>
          </p:nvPr>
        </p:nvSpPr>
        <p:spPr>
          <a:xfrm>
            <a:off x="609600" y="6467475"/>
            <a:ext cx="1357941" cy="284765"/>
          </a:xfrm>
        </p:spPr>
        <p:txBody>
          <a:bodyPr anchor="ctr">
            <a:normAutofit/>
          </a:bodyPr>
          <a:lstStyle/>
          <a:p>
            <a:pPr>
              <a:spcAft>
                <a:spcPts val="600"/>
              </a:spcAft>
            </a:pPr>
            <a:fld id="{4E2A4D0D-FFCB-4B07-AFD4-1C80C8C80D8C}" type="datetime1">
              <a:rPr lang="fi-FI" smtClean="0"/>
              <a:pPr>
                <a:spcAft>
                  <a:spcPts val="600"/>
                </a:spcAft>
              </a:pPr>
              <a:t>22.9.2022</a:t>
            </a:fld>
            <a:endParaRPr lang="fi-FI"/>
          </a:p>
        </p:txBody>
      </p:sp>
      <p:sp>
        <p:nvSpPr>
          <p:cNvPr id="6" name="Alatunnisteen paikkamerkki 5"/>
          <p:cNvSpPr>
            <a:spLocks noGrp="1"/>
          </p:cNvSpPr>
          <p:nvPr>
            <p:ph type="ftr" sz="quarter" idx="11"/>
          </p:nvPr>
        </p:nvSpPr>
        <p:spPr>
          <a:xfrm>
            <a:off x="7344139" y="6467475"/>
            <a:ext cx="2976331" cy="284765"/>
          </a:xfrm>
        </p:spPr>
        <p:txBody>
          <a:bodyPr anchor="ctr">
            <a:normAutofit/>
          </a:bodyPr>
          <a:lstStyle/>
          <a:p>
            <a:pPr>
              <a:spcAft>
                <a:spcPts val="600"/>
              </a:spcAft>
            </a:pPr>
            <a:r>
              <a:rPr lang="fi-FI"/>
              <a:t>mielenterveysseura.fi</a:t>
            </a:r>
          </a:p>
        </p:txBody>
      </p:sp>
      <p:sp>
        <p:nvSpPr>
          <p:cNvPr id="7" name="Dian numeron paikkamerkki 6"/>
          <p:cNvSpPr>
            <a:spLocks noGrp="1"/>
          </p:cNvSpPr>
          <p:nvPr>
            <p:ph type="sldNum" sz="quarter" idx="12"/>
          </p:nvPr>
        </p:nvSpPr>
        <p:spPr>
          <a:xfrm>
            <a:off x="1967542" y="6467475"/>
            <a:ext cx="1294837" cy="284765"/>
          </a:xfrm>
        </p:spPr>
        <p:txBody>
          <a:bodyPr anchor="ctr">
            <a:normAutofit/>
          </a:bodyPr>
          <a:lstStyle/>
          <a:p>
            <a:pPr>
              <a:spcAft>
                <a:spcPts val="600"/>
              </a:spcAft>
            </a:pPr>
            <a:fld id="{29F13F21-89A0-4E12-8E58-753F65C13159}" type="slidenum">
              <a:rPr lang="fi-FI" smtClean="0"/>
              <a:pPr>
                <a:spcAft>
                  <a:spcPts val="600"/>
                </a:spcAft>
              </a:pPr>
              <a:t>65</a:t>
            </a:fld>
            <a:endParaRPr lang="fi-FI"/>
          </a:p>
        </p:txBody>
      </p:sp>
      <p:pic>
        <p:nvPicPr>
          <p:cNvPr id="13" name="Kuva 12">
            <a:extLst>
              <a:ext uri="{FF2B5EF4-FFF2-40B4-BE49-F238E27FC236}">
                <a16:creationId xmlns:a16="http://schemas.microsoft.com/office/drawing/2014/main" id="{B99D0F4A-1320-4628-BB5C-DB69BB4D815C}"/>
              </a:ext>
            </a:extLst>
          </p:cNvPr>
          <p:cNvPicPr>
            <a:picLocks noChangeAspect="1"/>
          </p:cNvPicPr>
          <p:nvPr/>
        </p:nvPicPr>
        <p:blipFill rotWithShape="1">
          <a:blip r:embed="rId6">
            <a:extLst>
              <a:ext uri="{28A0092B-C50C-407E-A947-70E740481C1C}">
                <a14:useLocalDpi xmlns:a14="http://schemas.microsoft.com/office/drawing/2010/main" val="0"/>
              </a:ext>
            </a:extLst>
          </a:blip>
          <a:srcRect l="45284" t="3764" r="21215" b="50846"/>
          <a:stretch/>
        </p:blipFill>
        <p:spPr>
          <a:xfrm>
            <a:off x="1581150" y="2005088"/>
            <a:ext cx="3499330" cy="3547279"/>
          </a:xfrm>
          <a:prstGeom prst="rect">
            <a:avLst/>
          </a:prstGeom>
        </p:spPr>
      </p:pic>
    </p:spTree>
    <p:custDataLst>
      <p:tags r:id="rId1"/>
    </p:custDataLst>
    <p:extLst>
      <p:ext uri="{BB962C8B-B14F-4D97-AF65-F5344CB8AC3E}">
        <p14:creationId xmlns:p14="http://schemas.microsoft.com/office/powerpoint/2010/main" val="1372447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1C9CE1-2750-491D-8FA4-25B1EE04C641}"/>
              </a:ext>
            </a:extLst>
          </p:cNvPr>
          <p:cNvSpPr>
            <a:spLocks noGrp="1"/>
          </p:cNvSpPr>
          <p:nvPr>
            <p:ph type="title"/>
          </p:nvPr>
        </p:nvSpPr>
        <p:spPr/>
        <p:txBody>
          <a:bodyPr/>
          <a:lstStyle/>
          <a:p>
            <a:endParaRPr lang="fi-FI"/>
          </a:p>
        </p:txBody>
      </p:sp>
      <p:sp>
        <p:nvSpPr>
          <p:cNvPr id="3" name="Päivämäärän paikkamerkki 2">
            <a:extLst>
              <a:ext uri="{FF2B5EF4-FFF2-40B4-BE49-F238E27FC236}">
                <a16:creationId xmlns:a16="http://schemas.microsoft.com/office/drawing/2014/main" id="{326E1ADE-A55E-47C8-9B7E-6144B458DA2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C61F32-6966-4227-9A7F-DD49B38BED1C}" type="datetime1">
              <a:rPr kumimoji="0" lang="fi-FI" sz="1800" b="0" i="0" u="none" strike="noStrike" kern="1200" cap="none" spc="0" normalizeH="0" baseline="0" noProof="0" smtClean="0">
                <a:ln>
                  <a:noFill/>
                </a:ln>
                <a:solidFill>
                  <a:srgbClr val="000000"/>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22.9.2022</a:t>
            </a:fld>
            <a:endParaRPr kumimoji="0" lang="fi-FI"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Alatunnisteen paikkamerkki 3">
            <a:extLst>
              <a:ext uri="{FF2B5EF4-FFF2-40B4-BE49-F238E27FC236}">
                <a16:creationId xmlns:a16="http://schemas.microsoft.com/office/drawing/2014/main" id="{3C9863DC-0A75-403F-A59F-F4E738BBAC5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Dian numeron paikkamerkki 4">
            <a:extLst>
              <a:ext uri="{FF2B5EF4-FFF2-40B4-BE49-F238E27FC236}">
                <a16:creationId xmlns:a16="http://schemas.microsoft.com/office/drawing/2014/main" id="{92E85E53-C000-4F9C-934E-170DB4AC600A}"/>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fi-FI"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kstiruutu 5">
            <a:extLst>
              <a:ext uri="{FF2B5EF4-FFF2-40B4-BE49-F238E27FC236}">
                <a16:creationId xmlns:a16="http://schemas.microsoft.com/office/drawing/2014/main" id="{C11A8F18-4714-4CD8-9BEF-B38BEC492F28}"/>
              </a:ext>
            </a:extLst>
          </p:cNvPr>
          <p:cNvSpPr txBox="1"/>
          <p:nvPr/>
        </p:nvSpPr>
        <p:spPr>
          <a:xfrm>
            <a:off x="1836299" y="713012"/>
            <a:ext cx="9723281" cy="830997"/>
          </a:xfrm>
          <a:prstGeom prst="rect">
            <a:avLst/>
          </a:prstGeom>
          <a:noFill/>
        </p:spPr>
        <p:txBody>
          <a:bodyPr wrap="square" rtlCol="0">
            <a:spAutoFit/>
          </a:bodyPr>
          <a:lstStyle/>
          <a:p>
            <a:pPr>
              <a:defRPr/>
            </a:pPr>
            <a:r>
              <a:rPr lang="en-US" sz="2400" b="1" dirty="0">
                <a:solidFill>
                  <a:schemeClr val="tx2"/>
                </a:solidFill>
              </a:rPr>
              <a:t>National Mental Health Strategy 2020–2030</a:t>
            </a:r>
          </a:p>
          <a:p>
            <a:pPr>
              <a:defRPr/>
            </a:pPr>
            <a:r>
              <a:rPr lang="en-US" sz="2400" b="1" dirty="0">
                <a:solidFill>
                  <a:schemeClr val="tx2"/>
                </a:solidFill>
                <a:hlinkClick r:id="rId3"/>
              </a:rPr>
              <a:t>https://julkaisut.valtioneuvosto.fi/handle/10024/162234</a:t>
            </a:r>
            <a:endParaRPr kumimoji="0" lang="fi-FI"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 name="Tekstiruutu 10">
            <a:extLst>
              <a:ext uri="{FF2B5EF4-FFF2-40B4-BE49-F238E27FC236}">
                <a16:creationId xmlns:a16="http://schemas.microsoft.com/office/drawing/2014/main" id="{9EAF6DF7-B24F-48A1-A5E6-731DB71A81D6}"/>
              </a:ext>
            </a:extLst>
          </p:cNvPr>
          <p:cNvSpPr txBox="1"/>
          <p:nvPr/>
        </p:nvSpPr>
        <p:spPr>
          <a:xfrm>
            <a:off x="868478" y="1819335"/>
            <a:ext cx="10691102"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The environments </a:t>
            </a:r>
            <a:r>
              <a:rPr lang="en-US" sz="2000" dirty="0"/>
              <a:t>in which children and young people grow significantly influence their mental health.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Good mental health in children and young people is supported when society:</a:t>
            </a:r>
            <a:endParaRPr lang="en" sz="2000" b="1" i="0" dirty="0">
              <a:solidFill>
                <a:schemeClr val="accent3">
                  <a:lumMod val="50000"/>
                </a:schemeClr>
              </a:solidFill>
            </a:endParaRPr>
          </a:p>
          <a:p>
            <a:pPr>
              <a:buFont typeface="Arial" panose="020B0604020202020204" pitchFamily="34" charset="0"/>
              <a:buChar char="•"/>
            </a:pPr>
            <a:r>
              <a:rPr lang="en-US" sz="2000" dirty="0"/>
              <a:t> creates secure conditions for family-life and in other formative environments also during societal change,</a:t>
            </a:r>
          </a:p>
          <a:p>
            <a:pPr>
              <a:buFont typeface="Arial" panose="020B0604020202020204" pitchFamily="34" charset="0"/>
              <a:buChar char="•"/>
            </a:pPr>
            <a:r>
              <a:rPr lang="en-US" sz="2000" dirty="0"/>
              <a:t> ensures that each </a:t>
            </a:r>
            <a:r>
              <a:rPr lang="en-US" sz="2000" b="1" dirty="0"/>
              <a:t>child has equal opportunities for self-esteem, mental health skills, learning and feelings of achievements,</a:t>
            </a:r>
          </a:p>
          <a:p>
            <a:pPr>
              <a:buFont typeface="Arial" panose="020B0604020202020204" pitchFamily="34" charset="0"/>
              <a:buChar char="•"/>
            </a:pPr>
            <a:r>
              <a:rPr lang="en-US" sz="2000" dirty="0"/>
              <a:t> gives each child equal opportunities for engaging in safe recreational activities which promotes their development,</a:t>
            </a:r>
          </a:p>
          <a:p>
            <a:pPr>
              <a:buFont typeface="Arial" panose="020B0604020202020204" pitchFamily="34" charset="0"/>
              <a:buChar char="•"/>
            </a:pPr>
            <a:r>
              <a:rPr lang="en-US" sz="2000" dirty="0"/>
              <a:t> safeguards the rights of vulnerable children and young people and those in challenging life circumstances</a:t>
            </a:r>
          </a:p>
          <a:p>
            <a:pPr>
              <a:buFont typeface="Arial" panose="020B0604020202020204" pitchFamily="34" charset="0"/>
              <a:buChar char="•"/>
            </a:pPr>
            <a:r>
              <a:rPr lang="en-US" sz="2000" dirty="0"/>
              <a:t> reduces childhood poverty in families</a:t>
            </a:r>
          </a:p>
          <a:p>
            <a:pPr>
              <a:buFont typeface="Arial" panose="020B0604020202020204" pitchFamily="34" charset="0"/>
              <a:buChar char="•"/>
            </a:pPr>
            <a:r>
              <a:rPr lang="en-US" sz="2000" dirty="0"/>
              <a:t> reduces social exclusion of children and young people.</a:t>
            </a:r>
          </a:p>
        </p:txBody>
      </p:sp>
    </p:spTree>
    <p:extLst>
      <p:ext uri="{BB962C8B-B14F-4D97-AF65-F5344CB8AC3E}">
        <p14:creationId xmlns:p14="http://schemas.microsoft.com/office/powerpoint/2010/main" val="3380195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04045E-C320-46FF-ABA0-10865D7FB435}"/>
              </a:ext>
            </a:extLst>
          </p:cNvPr>
          <p:cNvSpPr>
            <a:spLocks noGrp="1"/>
          </p:cNvSpPr>
          <p:nvPr>
            <p:ph type="title"/>
          </p:nvPr>
        </p:nvSpPr>
        <p:spPr/>
        <p:txBody>
          <a:bodyPr/>
          <a:lstStyle/>
          <a:p>
            <a:endParaRPr lang="fi-FI" dirty="0"/>
          </a:p>
        </p:txBody>
      </p:sp>
      <p:sp>
        <p:nvSpPr>
          <p:cNvPr id="3" name="Päivämäärän paikkamerkki 2">
            <a:extLst>
              <a:ext uri="{FF2B5EF4-FFF2-40B4-BE49-F238E27FC236}">
                <a16:creationId xmlns:a16="http://schemas.microsoft.com/office/drawing/2014/main" id="{1679DCDC-25CC-4D9A-8701-326D4CD967D6}"/>
              </a:ext>
            </a:extLst>
          </p:cNvPr>
          <p:cNvSpPr>
            <a:spLocks noGrp="1"/>
          </p:cNvSpPr>
          <p:nvPr>
            <p:ph type="dt" sz="half" idx="10"/>
          </p:nvPr>
        </p:nvSpPr>
        <p:spPr/>
        <p:txBody>
          <a:bodyPr/>
          <a:lstStyle/>
          <a:p>
            <a:fld id="{EAC61F32-6966-4227-9A7F-DD49B38BED1C}" type="datetime1">
              <a:rPr lang="fi-FI" smtClean="0"/>
              <a:t>22.9.2022</a:t>
            </a:fld>
            <a:endParaRPr lang="fi-FI"/>
          </a:p>
        </p:txBody>
      </p:sp>
      <p:sp>
        <p:nvSpPr>
          <p:cNvPr id="4" name="Alatunnisteen paikkamerkki 3">
            <a:extLst>
              <a:ext uri="{FF2B5EF4-FFF2-40B4-BE49-F238E27FC236}">
                <a16:creationId xmlns:a16="http://schemas.microsoft.com/office/drawing/2014/main" id="{E4552CBA-6B96-49D4-8376-7EA2E19CCEDC}"/>
              </a:ext>
            </a:extLst>
          </p:cNvPr>
          <p:cNvSpPr>
            <a:spLocks noGrp="1"/>
          </p:cNvSpPr>
          <p:nvPr>
            <p:ph type="ftr" sz="quarter" idx="11"/>
          </p:nvPr>
        </p:nvSpPr>
        <p:spPr/>
        <p:txBody>
          <a:bodyPr/>
          <a:lstStyle/>
          <a:p>
            <a:r>
              <a:rPr lang="fi-FI"/>
              <a:t>mielenterveysseura.fi</a:t>
            </a:r>
          </a:p>
        </p:txBody>
      </p:sp>
      <p:sp>
        <p:nvSpPr>
          <p:cNvPr id="5" name="Dian numeron paikkamerkki 4">
            <a:extLst>
              <a:ext uri="{FF2B5EF4-FFF2-40B4-BE49-F238E27FC236}">
                <a16:creationId xmlns:a16="http://schemas.microsoft.com/office/drawing/2014/main" id="{CE092C7E-3D1C-422B-978E-ED7499160676}"/>
              </a:ext>
            </a:extLst>
          </p:cNvPr>
          <p:cNvSpPr>
            <a:spLocks noGrp="1"/>
          </p:cNvSpPr>
          <p:nvPr>
            <p:ph type="sldNum" sz="quarter" idx="12"/>
          </p:nvPr>
        </p:nvSpPr>
        <p:spPr/>
        <p:txBody>
          <a:bodyPr/>
          <a:lstStyle/>
          <a:p>
            <a:fld id="{29F13F21-89A0-4E12-8E58-753F65C13159}" type="slidenum">
              <a:rPr lang="fi-FI" smtClean="0"/>
              <a:t>8</a:t>
            </a:fld>
            <a:endParaRPr lang="fi-FI"/>
          </a:p>
        </p:txBody>
      </p:sp>
      <p:pic>
        <p:nvPicPr>
          <p:cNvPr id="7" name="Kuva 6">
            <a:extLst>
              <a:ext uri="{FF2B5EF4-FFF2-40B4-BE49-F238E27FC236}">
                <a16:creationId xmlns:a16="http://schemas.microsoft.com/office/drawing/2014/main" id="{140993D0-9FC6-4EF1-BB86-0E450ABF4C0F}"/>
              </a:ext>
            </a:extLst>
          </p:cNvPr>
          <p:cNvPicPr>
            <a:picLocks noChangeAspect="1"/>
          </p:cNvPicPr>
          <p:nvPr/>
        </p:nvPicPr>
        <p:blipFill>
          <a:blip r:embed="rId2"/>
          <a:stretch>
            <a:fillRect/>
          </a:stretch>
        </p:blipFill>
        <p:spPr>
          <a:xfrm>
            <a:off x="795337" y="1177290"/>
            <a:ext cx="10601325" cy="2514600"/>
          </a:xfrm>
          <a:prstGeom prst="rect">
            <a:avLst/>
          </a:prstGeom>
        </p:spPr>
      </p:pic>
      <p:sp>
        <p:nvSpPr>
          <p:cNvPr id="8" name="Tekstiruutu 7">
            <a:extLst>
              <a:ext uri="{FF2B5EF4-FFF2-40B4-BE49-F238E27FC236}">
                <a16:creationId xmlns:a16="http://schemas.microsoft.com/office/drawing/2014/main" id="{DE9251F5-0F24-4F5F-A1CC-620766BA3DFF}"/>
              </a:ext>
            </a:extLst>
          </p:cNvPr>
          <p:cNvSpPr txBox="1"/>
          <p:nvPr/>
        </p:nvSpPr>
        <p:spPr>
          <a:xfrm>
            <a:off x="795337" y="3932090"/>
            <a:ext cx="11091863" cy="923330"/>
          </a:xfrm>
          <a:prstGeom prst="rect">
            <a:avLst/>
          </a:prstGeom>
          <a:noFill/>
        </p:spPr>
        <p:txBody>
          <a:bodyPr wrap="square" rtlCol="0">
            <a:spAutoFit/>
          </a:bodyPr>
          <a:lstStyle/>
          <a:p>
            <a:r>
              <a:rPr lang="fi-FI" dirty="0">
                <a:hlinkClick r:id="rId3"/>
              </a:rPr>
              <a:t>https://julkaisut.valtioneuvosto.fi/bitstream/handle/10024/162381/OKM_2020_4.pdf?sequence=1&amp;isAllowed=y</a:t>
            </a:r>
            <a:endParaRPr lang="fi-FI" dirty="0"/>
          </a:p>
          <a:p>
            <a:endParaRPr lang="fi-FI" dirty="0"/>
          </a:p>
          <a:p>
            <a:endParaRPr lang="fi-FI" dirty="0"/>
          </a:p>
        </p:txBody>
      </p:sp>
      <p:sp>
        <p:nvSpPr>
          <p:cNvPr id="9" name="Tekstiruutu 8">
            <a:extLst>
              <a:ext uri="{FF2B5EF4-FFF2-40B4-BE49-F238E27FC236}">
                <a16:creationId xmlns:a16="http://schemas.microsoft.com/office/drawing/2014/main" id="{8FBF8956-A15C-4AFA-A14F-4F0A5D6F8E74}"/>
              </a:ext>
            </a:extLst>
          </p:cNvPr>
          <p:cNvSpPr txBox="1"/>
          <p:nvPr/>
        </p:nvSpPr>
        <p:spPr>
          <a:xfrm>
            <a:off x="905301" y="4775395"/>
            <a:ext cx="10345003" cy="1569660"/>
          </a:xfrm>
          <a:prstGeom prst="rect">
            <a:avLst/>
          </a:prstGeom>
          <a:noFill/>
        </p:spPr>
        <p:txBody>
          <a:bodyPr wrap="square" rtlCol="0">
            <a:spAutoFit/>
          </a:bodyPr>
          <a:lstStyle/>
          <a:p>
            <a:r>
              <a:rPr lang="fi-FI" sz="2400" dirty="0"/>
              <a:t>Young </a:t>
            </a:r>
            <a:r>
              <a:rPr lang="fi-FI" sz="2400" dirty="0" err="1"/>
              <a:t>people</a:t>
            </a:r>
            <a:r>
              <a:rPr lang="fi-FI" sz="2400" dirty="0"/>
              <a:t> </a:t>
            </a:r>
            <a:r>
              <a:rPr lang="fi-FI" sz="2400" dirty="0" err="1"/>
              <a:t>emphasized</a:t>
            </a:r>
            <a:r>
              <a:rPr lang="fi-FI" sz="2400" dirty="0"/>
              <a:t> </a:t>
            </a:r>
            <a:r>
              <a:rPr lang="fi-FI" sz="2400" dirty="0" err="1"/>
              <a:t>the</a:t>
            </a:r>
            <a:r>
              <a:rPr lang="fi-FI" sz="2400" dirty="0"/>
              <a:t> </a:t>
            </a:r>
            <a:r>
              <a:rPr lang="fi-FI" sz="2400" dirty="0" err="1"/>
              <a:t>importance</a:t>
            </a:r>
            <a:r>
              <a:rPr lang="fi-FI" sz="2400" dirty="0"/>
              <a:t> of </a:t>
            </a:r>
            <a:r>
              <a:rPr lang="fi-FI" sz="2400" dirty="0" err="1"/>
              <a:t>mental</a:t>
            </a:r>
            <a:r>
              <a:rPr lang="fi-FI" sz="2400" dirty="0"/>
              <a:t> </a:t>
            </a:r>
            <a:r>
              <a:rPr lang="fi-FI" sz="2400" dirty="0" err="1"/>
              <a:t>health</a:t>
            </a:r>
            <a:r>
              <a:rPr lang="fi-FI" sz="2400" dirty="0"/>
              <a:t>.</a:t>
            </a:r>
          </a:p>
          <a:p>
            <a:endParaRPr lang="fi-FI" sz="2400" dirty="0"/>
          </a:p>
          <a:p>
            <a:r>
              <a:rPr lang="fi-FI" sz="2400" dirty="0"/>
              <a:t>Mental </a:t>
            </a:r>
            <a:r>
              <a:rPr lang="fi-FI" sz="2400" dirty="0" err="1"/>
              <a:t>health</a:t>
            </a:r>
            <a:r>
              <a:rPr lang="fi-FI" sz="2400" dirty="0"/>
              <a:t> </a:t>
            </a:r>
            <a:r>
              <a:rPr lang="fi-FI" sz="2400" dirty="0" err="1"/>
              <a:t>promotion</a:t>
            </a:r>
            <a:r>
              <a:rPr lang="fi-FI" sz="2400" dirty="0"/>
              <a:t> is </a:t>
            </a:r>
            <a:r>
              <a:rPr lang="fi-FI" sz="2400" dirty="0" err="1"/>
              <a:t>written</a:t>
            </a:r>
            <a:r>
              <a:rPr lang="fi-FI" sz="2400" dirty="0"/>
              <a:t> in </a:t>
            </a:r>
            <a:r>
              <a:rPr lang="fi-FI" sz="2400" dirty="0" err="1"/>
              <a:t>the</a:t>
            </a:r>
            <a:r>
              <a:rPr lang="fi-FI" sz="2400" dirty="0"/>
              <a:t> </a:t>
            </a:r>
            <a:r>
              <a:rPr lang="fi-FI" sz="2400" dirty="0" err="1"/>
              <a:t>programme</a:t>
            </a:r>
            <a:r>
              <a:rPr lang="fi-FI" sz="2400" dirty="0"/>
              <a:t> and it </a:t>
            </a:r>
            <a:r>
              <a:rPr lang="fi-FI" sz="2400" b="1" dirty="0"/>
              <a:t>is</a:t>
            </a:r>
            <a:r>
              <a:rPr lang="fi-FI" sz="2400" dirty="0"/>
              <a:t> </a:t>
            </a:r>
            <a:r>
              <a:rPr lang="fi-FI" sz="2400" dirty="0" err="1"/>
              <a:t>one</a:t>
            </a:r>
            <a:r>
              <a:rPr lang="fi-FI" sz="2400" dirty="0"/>
              <a:t> of </a:t>
            </a:r>
            <a:r>
              <a:rPr lang="fi-FI" sz="2400" dirty="0" err="1"/>
              <a:t>the</a:t>
            </a:r>
            <a:r>
              <a:rPr lang="fi-FI" sz="2400" dirty="0"/>
              <a:t> </a:t>
            </a:r>
            <a:r>
              <a:rPr lang="fi-FI" sz="2400" dirty="0" err="1"/>
              <a:t>tasks</a:t>
            </a:r>
            <a:r>
              <a:rPr lang="fi-FI" sz="2400" dirty="0"/>
              <a:t> of </a:t>
            </a:r>
            <a:r>
              <a:rPr lang="fi-FI" sz="2400" dirty="0" err="1"/>
              <a:t>youth</a:t>
            </a:r>
            <a:r>
              <a:rPr lang="fi-FI" sz="2400" dirty="0"/>
              <a:t> </a:t>
            </a:r>
            <a:r>
              <a:rPr lang="fi-FI" sz="2400" dirty="0" err="1"/>
              <a:t>work</a:t>
            </a:r>
            <a:r>
              <a:rPr lang="fi-FI" sz="2400" dirty="0"/>
              <a:t>.</a:t>
            </a:r>
          </a:p>
        </p:txBody>
      </p:sp>
    </p:spTree>
    <p:extLst>
      <p:ext uri="{BB962C8B-B14F-4D97-AF65-F5344CB8AC3E}">
        <p14:creationId xmlns:p14="http://schemas.microsoft.com/office/powerpoint/2010/main" val="1923035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1C9CE1-2750-491D-8FA4-25B1EE04C641}"/>
              </a:ext>
            </a:extLst>
          </p:cNvPr>
          <p:cNvSpPr>
            <a:spLocks noGrp="1"/>
          </p:cNvSpPr>
          <p:nvPr>
            <p:ph type="title"/>
          </p:nvPr>
        </p:nvSpPr>
        <p:spPr/>
        <p:txBody>
          <a:bodyPr/>
          <a:lstStyle/>
          <a:p>
            <a:endParaRPr lang="fi-FI"/>
          </a:p>
        </p:txBody>
      </p:sp>
      <p:sp>
        <p:nvSpPr>
          <p:cNvPr id="3" name="Päivämäärän paikkamerkki 2">
            <a:extLst>
              <a:ext uri="{FF2B5EF4-FFF2-40B4-BE49-F238E27FC236}">
                <a16:creationId xmlns:a16="http://schemas.microsoft.com/office/drawing/2014/main" id="{326E1ADE-A55E-47C8-9B7E-6144B458DA20}"/>
              </a:ext>
            </a:extLst>
          </p:cNvPr>
          <p:cNvSpPr>
            <a:spLocks noGrp="1"/>
          </p:cNvSpPr>
          <p:nvPr>
            <p:ph type="dt" sz="half" idx="10"/>
          </p:nvPr>
        </p:nvSpPr>
        <p:spPr/>
        <p:txBody>
          <a:bodyPr/>
          <a:lstStyle/>
          <a:p>
            <a:fld id="{EAC61F32-6966-4227-9A7F-DD49B38BED1C}" type="datetime1">
              <a:rPr lang="fi-FI" smtClean="0"/>
              <a:t>22.9.2022</a:t>
            </a:fld>
            <a:endParaRPr lang="fi-FI" dirty="0"/>
          </a:p>
        </p:txBody>
      </p:sp>
      <p:sp>
        <p:nvSpPr>
          <p:cNvPr id="4" name="Alatunnisteen paikkamerkki 3">
            <a:extLst>
              <a:ext uri="{FF2B5EF4-FFF2-40B4-BE49-F238E27FC236}">
                <a16:creationId xmlns:a16="http://schemas.microsoft.com/office/drawing/2014/main" id="{3C9863DC-0A75-403F-A59F-F4E738BBAC5D}"/>
              </a:ext>
            </a:extLst>
          </p:cNvPr>
          <p:cNvSpPr>
            <a:spLocks noGrp="1"/>
          </p:cNvSpPr>
          <p:nvPr>
            <p:ph type="ftr" sz="quarter" idx="11"/>
          </p:nvPr>
        </p:nvSpPr>
        <p:spPr/>
        <p:txBody>
          <a:bodyPr/>
          <a:lstStyle/>
          <a:p>
            <a:endParaRPr lang="fi-FI" dirty="0"/>
          </a:p>
        </p:txBody>
      </p:sp>
      <p:sp>
        <p:nvSpPr>
          <p:cNvPr id="5" name="Dian numeron paikkamerkki 4">
            <a:extLst>
              <a:ext uri="{FF2B5EF4-FFF2-40B4-BE49-F238E27FC236}">
                <a16:creationId xmlns:a16="http://schemas.microsoft.com/office/drawing/2014/main" id="{92E85E53-C000-4F9C-934E-170DB4AC600A}"/>
              </a:ext>
            </a:extLst>
          </p:cNvPr>
          <p:cNvSpPr>
            <a:spLocks noGrp="1"/>
          </p:cNvSpPr>
          <p:nvPr>
            <p:ph type="sldNum" sz="quarter" idx="12"/>
          </p:nvPr>
        </p:nvSpPr>
        <p:spPr/>
        <p:txBody>
          <a:bodyPr/>
          <a:lstStyle/>
          <a:p>
            <a:fld id="{29F13F21-89A0-4E12-8E58-753F65C13159}" type="slidenum">
              <a:rPr lang="fi-FI" smtClean="0"/>
              <a:t>9</a:t>
            </a:fld>
            <a:endParaRPr lang="fi-FI"/>
          </a:p>
        </p:txBody>
      </p:sp>
      <p:sp>
        <p:nvSpPr>
          <p:cNvPr id="6" name="Tekstiruutu 5">
            <a:extLst>
              <a:ext uri="{FF2B5EF4-FFF2-40B4-BE49-F238E27FC236}">
                <a16:creationId xmlns:a16="http://schemas.microsoft.com/office/drawing/2014/main" id="{C11A8F18-4714-4CD8-9BEF-B38BEC492F28}"/>
              </a:ext>
            </a:extLst>
          </p:cNvPr>
          <p:cNvSpPr txBox="1"/>
          <p:nvPr/>
        </p:nvSpPr>
        <p:spPr>
          <a:xfrm>
            <a:off x="890645" y="712024"/>
            <a:ext cx="9723281" cy="461665"/>
          </a:xfrm>
          <a:prstGeom prst="rect">
            <a:avLst/>
          </a:prstGeom>
          <a:noFill/>
        </p:spPr>
        <p:txBody>
          <a:bodyPr wrap="square" rtlCol="0">
            <a:spAutoFit/>
          </a:bodyPr>
          <a:lstStyle/>
          <a:p>
            <a:r>
              <a:rPr lang="fi-FI" sz="2400" dirty="0" err="1">
                <a:latin typeface="Georgia" panose="02040502050405020303" pitchFamily="18" charset="0"/>
              </a:rPr>
              <a:t>Ministry</a:t>
            </a:r>
            <a:r>
              <a:rPr lang="fi-FI" sz="2400" dirty="0">
                <a:latin typeface="Georgia" panose="02040502050405020303" pitchFamily="18" charset="0"/>
              </a:rPr>
              <a:t> of Education and Culture </a:t>
            </a:r>
            <a:r>
              <a:rPr lang="fi-FI" sz="2400" dirty="0" err="1">
                <a:latin typeface="Georgia" panose="02040502050405020303" pitchFamily="18" charset="0"/>
              </a:rPr>
              <a:t>finances</a:t>
            </a:r>
            <a:r>
              <a:rPr lang="fi-FI" sz="2400" dirty="0">
                <a:latin typeface="Georgia" panose="02040502050405020303" pitchFamily="18" charset="0"/>
              </a:rPr>
              <a:t>: </a:t>
            </a:r>
          </a:p>
        </p:txBody>
      </p:sp>
      <p:grpSp>
        <p:nvGrpSpPr>
          <p:cNvPr id="10" name="Ryhmä 9">
            <a:extLst>
              <a:ext uri="{FF2B5EF4-FFF2-40B4-BE49-F238E27FC236}">
                <a16:creationId xmlns:a16="http://schemas.microsoft.com/office/drawing/2014/main" id="{2AD4153B-1980-4598-A323-D5453A135A14}"/>
              </a:ext>
            </a:extLst>
          </p:cNvPr>
          <p:cNvGrpSpPr/>
          <p:nvPr/>
        </p:nvGrpSpPr>
        <p:grpSpPr>
          <a:xfrm>
            <a:off x="750449" y="2659190"/>
            <a:ext cx="10003675" cy="2198561"/>
            <a:chOff x="500455" y="918633"/>
            <a:chExt cx="10990505" cy="2575751"/>
          </a:xfrm>
        </p:grpSpPr>
        <p:sp>
          <p:nvSpPr>
            <p:cNvPr id="7" name="Ellipsi 6">
              <a:extLst>
                <a:ext uri="{FF2B5EF4-FFF2-40B4-BE49-F238E27FC236}">
                  <a16:creationId xmlns:a16="http://schemas.microsoft.com/office/drawing/2014/main" id="{6C0D1A8B-9AA6-4D1A-BB2D-F53FD0572986}"/>
                </a:ext>
              </a:extLst>
            </p:cNvPr>
            <p:cNvSpPr/>
            <p:nvPr/>
          </p:nvSpPr>
          <p:spPr>
            <a:xfrm>
              <a:off x="500455" y="979784"/>
              <a:ext cx="3379551" cy="2514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800" b="1" dirty="0" err="1"/>
                <a:t>Municipal</a:t>
              </a:r>
              <a:r>
                <a:rPr lang="fi-FI" sz="2800" b="1" dirty="0"/>
                <a:t> </a:t>
              </a:r>
              <a:r>
                <a:rPr lang="fi-FI" sz="2800" b="1" dirty="0" err="1"/>
                <a:t>youth</a:t>
              </a:r>
              <a:r>
                <a:rPr lang="fi-FI" sz="2800" b="1" dirty="0"/>
                <a:t> </a:t>
              </a:r>
              <a:r>
                <a:rPr lang="fi-FI" sz="2800" b="1" dirty="0" err="1"/>
                <a:t>work</a:t>
              </a:r>
              <a:endParaRPr lang="fi-FI" sz="2800" b="1" dirty="0"/>
            </a:p>
          </p:txBody>
        </p:sp>
        <p:sp>
          <p:nvSpPr>
            <p:cNvPr id="8" name="Ellipsi 7">
              <a:extLst>
                <a:ext uri="{FF2B5EF4-FFF2-40B4-BE49-F238E27FC236}">
                  <a16:creationId xmlns:a16="http://schemas.microsoft.com/office/drawing/2014/main" id="{04E22BBF-0181-4FC5-89A9-98A6A4989F87}"/>
                </a:ext>
              </a:extLst>
            </p:cNvPr>
            <p:cNvSpPr/>
            <p:nvPr/>
          </p:nvSpPr>
          <p:spPr>
            <a:xfrm>
              <a:off x="4305932" y="918633"/>
              <a:ext cx="3379551" cy="2514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800" b="1" dirty="0"/>
                <a:t>School </a:t>
              </a:r>
              <a:r>
                <a:rPr lang="fi-FI" sz="2800" b="1" dirty="0" err="1"/>
                <a:t>youth</a:t>
              </a:r>
              <a:r>
                <a:rPr lang="fi-FI" sz="2800" b="1" dirty="0"/>
                <a:t> </a:t>
              </a:r>
              <a:r>
                <a:rPr lang="fi-FI" sz="2800" b="1" dirty="0" err="1"/>
                <a:t>work</a:t>
              </a:r>
              <a:endParaRPr lang="fi-FI" sz="2800" b="1" dirty="0"/>
            </a:p>
          </p:txBody>
        </p:sp>
        <p:sp>
          <p:nvSpPr>
            <p:cNvPr id="9" name="Ellipsi 8">
              <a:extLst>
                <a:ext uri="{FF2B5EF4-FFF2-40B4-BE49-F238E27FC236}">
                  <a16:creationId xmlns:a16="http://schemas.microsoft.com/office/drawing/2014/main" id="{ABE0F8AF-865C-4013-8091-0D1A2FC7830C}"/>
                </a:ext>
              </a:extLst>
            </p:cNvPr>
            <p:cNvSpPr/>
            <p:nvPr/>
          </p:nvSpPr>
          <p:spPr>
            <a:xfrm>
              <a:off x="8111409" y="937492"/>
              <a:ext cx="3379551" cy="2514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800" b="1" dirty="0" err="1"/>
                <a:t>Targeted</a:t>
              </a:r>
              <a:r>
                <a:rPr lang="fi-FI" sz="2800" b="1" dirty="0"/>
                <a:t> (</a:t>
              </a:r>
              <a:r>
                <a:rPr lang="fi-FI" sz="2800" b="1" dirty="0" err="1"/>
                <a:t>outreach</a:t>
              </a:r>
              <a:r>
                <a:rPr lang="fi-FI" sz="2800" b="1" dirty="0"/>
                <a:t>) </a:t>
              </a:r>
              <a:r>
                <a:rPr lang="fi-FI" sz="2800" b="1" dirty="0" err="1"/>
                <a:t>youth</a:t>
              </a:r>
              <a:r>
                <a:rPr lang="fi-FI" sz="2800" b="1" dirty="0"/>
                <a:t> </a:t>
              </a:r>
              <a:r>
                <a:rPr lang="fi-FI" sz="2800" b="1" dirty="0" err="1"/>
                <a:t>work</a:t>
              </a:r>
              <a:endParaRPr lang="fi-FI" sz="2800" b="1" dirty="0"/>
            </a:p>
          </p:txBody>
        </p:sp>
      </p:grpSp>
      <p:sp>
        <p:nvSpPr>
          <p:cNvPr id="11" name="Tekstiruutu 10">
            <a:extLst>
              <a:ext uri="{FF2B5EF4-FFF2-40B4-BE49-F238E27FC236}">
                <a16:creationId xmlns:a16="http://schemas.microsoft.com/office/drawing/2014/main" id="{9EAF6DF7-B24F-48A1-A5E6-731DB71A81D6}"/>
              </a:ext>
            </a:extLst>
          </p:cNvPr>
          <p:cNvSpPr txBox="1"/>
          <p:nvPr/>
        </p:nvSpPr>
        <p:spPr>
          <a:xfrm>
            <a:off x="864809" y="1447718"/>
            <a:ext cx="10462381" cy="830997"/>
          </a:xfrm>
          <a:prstGeom prst="rect">
            <a:avLst/>
          </a:prstGeom>
          <a:noFill/>
        </p:spPr>
        <p:txBody>
          <a:bodyPr wrap="square" rtlCol="0">
            <a:spAutoFit/>
          </a:bodyPr>
          <a:lstStyle/>
          <a:p>
            <a:r>
              <a:rPr lang="fi-FI" sz="2400" b="1" dirty="0" err="1"/>
              <a:t>Six</a:t>
            </a:r>
            <a:r>
              <a:rPr lang="fi-FI" sz="2400" b="1" dirty="0"/>
              <a:t> National </a:t>
            </a:r>
            <a:r>
              <a:rPr lang="fi-FI" sz="2400" b="1" dirty="0" err="1"/>
              <a:t>Competence</a:t>
            </a:r>
            <a:r>
              <a:rPr lang="fi-FI" sz="2400" b="1" dirty="0"/>
              <a:t> </a:t>
            </a:r>
            <a:r>
              <a:rPr lang="fi-FI" sz="2400" b="1" dirty="0" err="1"/>
              <a:t>Centres</a:t>
            </a:r>
            <a:r>
              <a:rPr lang="fi-FI" sz="2400" b="1" dirty="0"/>
              <a:t> for </a:t>
            </a:r>
            <a:r>
              <a:rPr lang="fi-FI" sz="2400" b="1" dirty="0" err="1"/>
              <a:t>youth</a:t>
            </a:r>
            <a:r>
              <a:rPr lang="fi-FI" sz="2400" b="1" dirty="0"/>
              <a:t> </a:t>
            </a:r>
            <a:r>
              <a:rPr lang="fi-FI" sz="2400" b="1" dirty="0" err="1"/>
              <a:t>work</a:t>
            </a:r>
            <a:r>
              <a:rPr lang="fi-FI" sz="2400" b="1" dirty="0"/>
              <a:t>: MIELI Mental Health Finland is </a:t>
            </a:r>
            <a:r>
              <a:rPr lang="fi-FI" sz="2400" b="1" dirty="0" err="1"/>
              <a:t>working</a:t>
            </a:r>
            <a:r>
              <a:rPr lang="fi-FI" sz="2400" b="1" dirty="0"/>
              <a:t> in 3 of </a:t>
            </a:r>
            <a:r>
              <a:rPr lang="fi-FI" sz="2400" b="1" dirty="0" err="1"/>
              <a:t>them</a:t>
            </a:r>
            <a:endParaRPr lang="fi-FI" sz="2400" b="1" dirty="0"/>
          </a:p>
        </p:txBody>
      </p:sp>
      <p:sp>
        <p:nvSpPr>
          <p:cNvPr id="12" name="Tekstiruutu 11">
            <a:extLst>
              <a:ext uri="{FF2B5EF4-FFF2-40B4-BE49-F238E27FC236}">
                <a16:creationId xmlns:a16="http://schemas.microsoft.com/office/drawing/2014/main" id="{551DF473-944A-418A-9CF9-82678A535D81}"/>
              </a:ext>
            </a:extLst>
          </p:cNvPr>
          <p:cNvSpPr txBox="1"/>
          <p:nvPr/>
        </p:nvSpPr>
        <p:spPr>
          <a:xfrm>
            <a:off x="1089499" y="5290422"/>
            <a:ext cx="7734461" cy="646331"/>
          </a:xfrm>
          <a:prstGeom prst="rect">
            <a:avLst/>
          </a:prstGeom>
          <a:noFill/>
        </p:spPr>
        <p:txBody>
          <a:bodyPr wrap="square" rtlCol="0">
            <a:spAutoFit/>
          </a:bodyPr>
          <a:lstStyle/>
          <a:p>
            <a:r>
              <a:rPr lang="fi-FI" sz="1800" u="sng" dirty="0">
                <a:latin typeface="Georgia" panose="02040502050405020303" pitchFamily="18" charset="0"/>
              </a:rPr>
              <a:t>One</a:t>
            </a:r>
            <a:r>
              <a:rPr lang="fi-FI" sz="1800" dirty="0">
                <a:latin typeface="Georgia" panose="02040502050405020303" pitchFamily="18" charset="0"/>
              </a:rPr>
              <a:t> of </a:t>
            </a:r>
            <a:r>
              <a:rPr lang="fi-FI" sz="1800" dirty="0" err="1">
                <a:latin typeface="Georgia" panose="02040502050405020303" pitchFamily="18" charset="0"/>
              </a:rPr>
              <a:t>the</a:t>
            </a:r>
            <a:r>
              <a:rPr lang="fi-FI" sz="1800" dirty="0">
                <a:latin typeface="Georgia" panose="02040502050405020303" pitchFamily="18" charset="0"/>
              </a:rPr>
              <a:t> </a:t>
            </a:r>
            <a:r>
              <a:rPr lang="fi-FI" sz="1800" dirty="0" err="1">
                <a:latin typeface="Georgia" panose="02040502050405020303" pitchFamily="18" charset="0"/>
              </a:rPr>
              <a:t>many</a:t>
            </a:r>
            <a:r>
              <a:rPr lang="fi-FI" sz="1800" dirty="0">
                <a:latin typeface="Georgia" panose="02040502050405020303" pitchFamily="18" charset="0"/>
              </a:rPr>
              <a:t> </a:t>
            </a:r>
            <a:r>
              <a:rPr lang="fi-FI" sz="1800" dirty="0" err="1">
                <a:latin typeface="Georgia" panose="02040502050405020303" pitchFamily="18" charset="0"/>
              </a:rPr>
              <a:t>tasks</a:t>
            </a:r>
            <a:r>
              <a:rPr lang="fi-FI" sz="1800" dirty="0">
                <a:latin typeface="Georgia" panose="02040502050405020303" pitchFamily="18" charset="0"/>
              </a:rPr>
              <a:t> of </a:t>
            </a:r>
            <a:r>
              <a:rPr lang="fi-FI" sz="1800" dirty="0" err="1">
                <a:latin typeface="Georgia" panose="02040502050405020303" pitchFamily="18" charset="0"/>
              </a:rPr>
              <a:t>youth</a:t>
            </a:r>
            <a:r>
              <a:rPr lang="fi-FI" sz="1800" dirty="0">
                <a:latin typeface="Georgia" panose="02040502050405020303" pitchFamily="18" charset="0"/>
              </a:rPr>
              <a:t> </a:t>
            </a:r>
            <a:r>
              <a:rPr lang="fi-FI" sz="1800" dirty="0" err="1">
                <a:latin typeface="Georgia" panose="02040502050405020303" pitchFamily="18" charset="0"/>
              </a:rPr>
              <a:t>work</a:t>
            </a:r>
            <a:r>
              <a:rPr lang="fi-FI" sz="1800" dirty="0">
                <a:latin typeface="Georgia" panose="02040502050405020303" pitchFamily="18" charset="0"/>
              </a:rPr>
              <a:t> is to </a:t>
            </a:r>
            <a:r>
              <a:rPr lang="fi-FI" sz="1800" dirty="0" err="1">
                <a:latin typeface="Georgia" panose="02040502050405020303" pitchFamily="18" charset="0"/>
              </a:rPr>
              <a:t>promote</a:t>
            </a:r>
            <a:r>
              <a:rPr lang="fi-FI" sz="1800" dirty="0">
                <a:latin typeface="Georgia" panose="02040502050405020303" pitchFamily="18" charset="0"/>
              </a:rPr>
              <a:t> </a:t>
            </a:r>
            <a:r>
              <a:rPr lang="fi-FI" sz="1800" dirty="0" err="1">
                <a:latin typeface="Georgia" panose="02040502050405020303" pitchFamily="18" charset="0"/>
              </a:rPr>
              <a:t>mental</a:t>
            </a:r>
            <a:r>
              <a:rPr lang="fi-FI" sz="1800" dirty="0">
                <a:latin typeface="Georgia" panose="02040502050405020303" pitchFamily="18" charset="0"/>
              </a:rPr>
              <a:t> </a:t>
            </a:r>
            <a:r>
              <a:rPr lang="fi-FI" sz="1800" dirty="0" err="1">
                <a:latin typeface="Georgia" panose="02040502050405020303" pitchFamily="18" charset="0"/>
              </a:rPr>
              <a:t>health</a:t>
            </a:r>
            <a:r>
              <a:rPr lang="fi-FI" sz="1800" dirty="0">
                <a:latin typeface="Georgia" panose="02040502050405020303" pitchFamily="18" charset="0"/>
              </a:rPr>
              <a:t>.</a:t>
            </a:r>
          </a:p>
          <a:p>
            <a:r>
              <a:rPr lang="fi-FI" dirty="0" err="1"/>
              <a:t>Cooperation</a:t>
            </a:r>
            <a:r>
              <a:rPr lang="fi-FI" dirty="0"/>
              <a:t>, </a:t>
            </a:r>
            <a:r>
              <a:rPr lang="fi-FI" dirty="0" err="1"/>
              <a:t>listening</a:t>
            </a:r>
            <a:r>
              <a:rPr lang="fi-FI" dirty="0"/>
              <a:t>, </a:t>
            </a:r>
            <a:r>
              <a:rPr lang="fi-FI" dirty="0" err="1"/>
              <a:t>supporting</a:t>
            </a:r>
            <a:r>
              <a:rPr lang="fi-FI" dirty="0"/>
              <a:t>, </a:t>
            </a:r>
            <a:r>
              <a:rPr lang="fi-FI" dirty="0" err="1"/>
              <a:t>skills</a:t>
            </a:r>
            <a:endParaRPr lang="fi-FI" dirty="0"/>
          </a:p>
        </p:txBody>
      </p:sp>
    </p:spTree>
    <p:extLst>
      <p:ext uri="{BB962C8B-B14F-4D97-AF65-F5344CB8AC3E}">
        <p14:creationId xmlns:p14="http://schemas.microsoft.com/office/powerpoint/2010/main" val="41218134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1|8.3|0.6|0.8|1.4"/>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6.7|0.8|0.7|0.3|0.3|4.7|13.2|14.8"/>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0.8|0.4|15.6"/>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4.2"/>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5.3"/>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5.3"/>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4.2"/>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2.3|2.6|1.3|2.5|3.6|4|1.9|0.6|16.7"/>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5.3"/>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ieli_mallipohja_v2015-02-03">
  <a:themeElements>
    <a:clrScheme name="mieli_excel">
      <a:dk1>
        <a:sysClr val="windowText" lastClr="000000"/>
      </a:dk1>
      <a:lt1>
        <a:sysClr val="window" lastClr="FFFFFF"/>
      </a:lt1>
      <a:dk2>
        <a:srgbClr val="1F497D"/>
      </a:dk2>
      <a:lt2>
        <a:srgbClr val="EEECE1"/>
      </a:lt2>
      <a:accent1>
        <a:srgbClr val="00E13C"/>
      </a:accent1>
      <a:accent2>
        <a:srgbClr val="696E73"/>
      </a:accent2>
      <a:accent3>
        <a:srgbClr val="05D2F5"/>
      </a:accent3>
      <a:accent4>
        <a:srgbClr val="DCE1E1"/>
      </a:accent4>
      <a:accent5>
        <a:srgbClr val="FFF023"/>
      </a:accent5>
      <a:accent6>
        <a:srgbClr val="DCE1E6"/>
      </a:accent6>
      <a:hlink>
        <a:srgbClr val="0000FF"/>
      </a:hlink>
      <a:folHlink>
        <a:srgbClr val="800080"/>
      </a:folHlink>
    </a:clrScheme>
    <a:fontScheme name="Mieli2015">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pporting Youth Workers to Promote Mental Health_E.M.potx" id="{95E890D9-D2E3-4268-8A84-26ECEE9D8EDC}" vid="{C2B52E66-B389-4646-9F74-E8E8ECF477B5}"/>
    </a:ext>
  </a:extLst>
</a:theme>
</file>

<file path=ppt/theme/theme10.xml><?xml version="1.0" encoding="utf-8"?>
<a:theme xmlns:a="http://schemas.openxmlformats.org/drawingml/2006/main" name="3_Tekstisivu / tumma harmaa + vihreä">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B9EB3192-F3DA-9A4F-820C-9CEFD773F4C2}" vid="{505C2079-75AD-9D47-B2E0-7681F9AFB28B}"/>
    </a:ext>
  </a:extLst>
</a:theme>
</file>

<file path=ppt/theme/theme11.xml><?xml version="1.0" encoding="utf-8"?>
<a:theme xmlns:a="http://schemas.openxmlformats.org/drawingml/2006/main" name="1_Tekstisivu / tumma harmaa + valkoinen">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B9EB3192-F3DA-9A4F-820C-9CEFD773F4C2}" vid="{35B9F5E7-904A-0545-8F64-B7D6A5783EE1}"/>
    </a:ext>
  </a:extLst>
</a:theme>
</file>

<file path=ppt/theme/theme12.xml><?xml version="1.0" encoding="utf-8"?>
<a:theme xmlns:a="http://schemas.openxmlformats.org/drawingml/2006/main" name="Kansi">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mieli_mallipohja_loremipsum">
  <a:themeElements>
    <a:clrScheme name="Miele2018">
      <a:dk1>
        <a:sysClr val="windowText" lastClr="000000"/>
      </a:dk1>
      <a:lt1>
        <a:sysClr val="window" lastClr="FFFFFF"/>
      </a:lt1>
      <a:dk2>
        <a:srgbClr val="6A6E73"/>
      </a:dk2>
      <a:lt2>
        <a:srgbClr val="00FF3C"/>
      </a:lt2>
      <a:accent1>
        <a:srgbClr val="00FF3C"/>
      </a:accent1>
      <a:accent2>
        <a:srgbClr val="000000"/>
      </a:accent2>
      <a:accent3>
        <a:srgbClr val="05D2F5"/>
      </a:accent3>
      <a:accent4>
        <a:srgbClr val="696E73"/>
      </a:accent4>
      <a:accent5>
        <a:srgbClr val="FFF023"/>
      </a:accent5>
      <a:accent6>
        <a:srgbClr val="D0D2D4"/>
      </a:accent6>
      <a:hlink>
        <a:srgbClr val="0000FF"/>
      </a:hlink>
      <a:folHlink>
        <a:srgbClr val="800080"/>
      </a:folHlink>
    </a:clrScheme>
    <a:fontScheme name="Mieli2015">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eli_mallipohja_v2019-05-20.potx" id="{30FD63AF-279C-47CE-9D77-3C4AE15FF29E}" vid="{EE16CA27-0311-405C-ADB5-B9D48A83F4CB}"/>
    </a:ext>
  </a:extLst>
</a:theme>
</file>

<file path=ppt/theme/theme14.xml><?xml version="1.0" encoding="utf-8"?>
<a:theme xmlns:a="http://schemas.openxmlformats.org/drawingml/2006/main" name="1_mieli_mallipohja_v2015-02-03">
  <a:themeElements>
    <a:clrScheme name="mieli_excel">
      <a:dk1>
        <a:sysClr val="windowText" lastClr="000000"/>
      </a:dk1>
      <a:lt1>
        <a:sysClr val="window" lastClr="FFFFFF"/>
      </a:lt1>
      <a:dk2>
        <a:srgbClr val="1F497D"/>
      </a:dk2>
      <a:lt2>
        <a:srgbClr val="EEECE1"/>
      </a:lt2>
      <a:accent1>
        <a:srgbClr val="00E13C"/>
      </a:accent1>
      <a:accent2>
        <a:srgbClr val="696E73"/>
      </a:accent2>
      <a:accent3>
        <a:srgbClr val="05D2F5"/>
      </a:accent3>
      <a:accent4>
        <a:srgbClr val="DCE1E1"/>
      </a:accent4>
      <a:accent5>
        <a:srgbClr val="FFF023"/>
      </a:accent5>
      <a:accent6>
        <a:srgbClr val="DCE1E6"/>
      </a:accent6>
      <a:hlink>
        <a:srgbClr val="0000FF"/>
      </a:hlink>
      <a:folHlink>
        <a:srgbClr val="800080"/>
      </a:folHlink>
    </a:clrScheme>
    <a:fontScheme name="Mieli2015">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pporting Youth Workers to Promote Mental Health_E.M.potx" id="{95E890D9-D2E3-4268-8A84-26ECEE9D8EDC}" vid="{6B2F199E-7CD3-43E1-ADE3-2A5BCA479740}"/>
    </a:ext>
  </a:extLst>
</a:theme>
</file>

<file path=ppt/theme/theme1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äliotsikkosivu / ilman kuvaa">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eli_PPT-pohja_OHJE_2021" id="{E3EA24A9-952D-524C-ACFC-1F0B663D9C62}" vid="{CA5B564A-E918-9043-9E45-F33029474DC3}"/>
    </a:ext>
  </a:extLst>
</a:theme>
</file>

<file path=ppt/theme/theme3.xml><?xml version="1.0" encoding="utf-8"?>
<a:theme xmlns:a="http://schemas.openxmlformats.org/drawingml/2006/main" name="Tekstisivu / tumma harmaa + vihreä">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eli_PPT-pohja_OHJE_2021" id="{E3EA24A9-952D-524C-ACFC-1F0B663D9C62}" vid="{C5B0BBCA-90F3-B747-8EEB-123A33BDE79E}"/>
    </a:ext>
  </a:extLst>
</a:theme>
</file>

<file path=ppt/theme/theme4.xml><?xml version="1.0" encoding="utf-8"?>
<a:theme xmlns:a="http://schemas.openxmlformats.org/drawingml/2006/main" name="1_Tekstisivu / tumma harmaa + vihreä">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eli_PPT-pohja_OHJE_2021" id="{E3EA24A9-952D-524C-ACFC-1F0B663D9C62}" vid="{C5B0BBCA-90F3-B747-8EEB-123A33BDE79E}"/>
    </a:ext>
  </a:extLst>
</a:theme>
</file>

<file path=ppt/theme/theme5.xml><?xml version="1.0" encoding="utf-8"?>
<a:theme xmlns:a="http://schemas.openxmlformats.org/drawingml/2006/main" name="1_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upporting Youth Workers to Promote Mental Health_E.M.potx" id="{95E890D9-D2E3-4268-8A84-26ECEE9D8EDC}" vid="{0C7403E6-1DF8-44CB-80B8-63710679B055}"/>
    </a:ext>
  </a:extLst>
</a:theme>
</file>

<file path=ppt/theme/theme6.xml><?xml version="1.0" encoding="utf-8"?>
<a:theme xmlns:a="http://schemas.openxmlformats.org/drawingml/2006/main" name="Tekstisivu / vihreä">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eli_PPT-pohja_OHJE_2021" id="{E3EA24A9-952D-524C-ACFC-1F0B663D9C62}" vid="{06CBA932-F840-8347-8598-A74F6CC262F5}"/>
    </a:ext>
  </a:extLst>
</a:theme>
</file>

<file path=ppt/theme/theme7.xml><?xml version="1.0" encoding="utf-8"?>
<a:theme xmlns:a="http://schemas.openxmlformats.org/drawingml/2006/main" name="mieli_mallipohja_loremipsum">
  <a:themeElements>
    <a:clrScheme name="Miele2018">
      <a:dk1>
        <a:sysClr val="windowText" lastClr="000000"/>
      </a:dk1>
      <a:lt1>
        <a:sysClr val="window" lastClr="FFFFFF"/>
      </a:lt1>
      <a:dk2>
        <a:srgbClr val="6A6E73"/>
      </a:dk2>
      <a:lt2>
        <a:srgbClr val="00FF3C"/>
      </a:lt2>
      <a:accent1>
        <a:srgbClr val="00FF3C"/>
      </a:accent1>
      <a:accent2>
        <a:srgbClr val="000000"/>
      </a:accent2>
      <a:accent3>
        <a:srgbClr val="05D2F5"/>
      </a:accent3>
      <a:accent4>
        <a:srgbClr val="696E73"/>
      </a:accent4>
      <a:accent5>
        <a:srgbClr val="FFF023"/>
      </a:accent5>
      <a:accent6>
        <a:srgbClr val="D0D2D4"/>
      </a:accent6>
      <a:hlink>
        <a:srgbClr val="0000FF"/>
      </a:hlink>
      <a:folHlink>
        <a:srgbClr val="800080"/>
      </a:folHlink>
    </a:clrScheme>
    <a:fontScheme name="Mieli2015">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ielenterveyden edistämisen yksikkö_Yleisesittely 2018  3" id="{D4D7F333-1649-42C0-B8AB-924041D90605}" vid="{C98D1FEE-8BC1-41FA-AFB8-E1A7FE93350A}"/>
    </a:ext>
  </a:extLst>
</a:theme>
</file>

<file path=ppt/theme/theme8.xml><?xml version="1.0" encoding="utf-8"?>
<a:theme xmlns:a="http://schemas.openxmlformats.org/drawingml/2006/main" name="2_Tekstisivu / tumma harmaa + vihreä">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B9EB3192-F3DA-9A4F-820C-9CEFD773F4C2}" vid="{505C2079-75AD-9D47-B2E0-7681F9AFB28B}"/>
    </a:ext>
  </a:extLst>
</a:theme>
</file>

<file path=ppt/theme/theme9.xml><?xml version="1.0" encoding="utf-8"?>
<a:theme xmlns:a="http://schemas.openxmlformats.org/drawingml/2006/main" name="Tekstisivu / valkoinen">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B9EB3192-F3DA-9A4F-820C-9CEFD773F4C2}" vid="{57504C54-F6BC-074B-B44C-C710A0D9712F}"/>
    </a:ext>
  </a:extLst>
</a:theme>
</file>

<file path=docProps/app.xml><?xml version="1.0" encoding="utf-8"?>
<Properties xmlns="http://schemas.openxmlformats.org/officeDocument/2006/extended-properties" xmlns:vt="http://schemas.openxmlformats.org/officeDocument/2006/docPropsVTypes">
  <TotalTime>28461</TotalTime>
  <Words>6081</Words>
  <Application>Microsoft Office PowerPoint</Application>
  <PresentationFormat>Laajakuva</PresentationFormat>
  <Paragraphs>898</Paragraphs>
  <Slides>65</Slides>
  <Notes>51</Notes>
  <HiddenSlides>17</HiddenSlides>
  <MMClips>0</MMClips>
  <ScaleCrop>false</ScaleCrop>
  <HeadingPairs>
    <vt:vector size="6" baseType="variant">
      <vt:variant>
        <vt:lpstr>Käytetyt fontit</vt:lpstr>
      </vt:variant>
      <vt:variant>
        <vt:i4>8</vt:i4>
      </vt:variant>
      <vt:variant>
        <vt:lpstr>Teema</vt:lpstr>
      </vt:variant>
      <vt:variant>
        <vt:i4>14</vt:i4>
      </vt:variant>
      <vt:variant>
        <vt:lpstr>Dian otsikot</vt:lpstr>
      </vt:variant>
      <vt:variant>
        <vt:i4>65</vt:i4>
      </vt:variant>
    </vt:vector>
  </HeadingPairs>
  <TitlesOfParts>
    <vt:vector size="87" baseType="lpstr">
      <vt:lpstr>Arial</vt:lpstr>
      <vt:lpstr>Arial Rounded MT Lt</vt:lpstr>
      <vt:lpstr>Calibri</vt:lpstr>
      <vt:lpstr>Calibri Light</vt:lpstr>
      <vt:lpstr>Clarendon</vt:lpstr>
      <vt:lpstr>Georgia</vt:lpstr>
      <vt:lpstr>Lato</vt:lpstr>
      <vt:lpstr>Sofia Pro Soft Light</vt:lpstr>
      <vt:lpstr>mieli_mallipohja_v2015-02-03</vt:lpstr>
      <vt:lpstr>Väliotsikkosivu / ilman kuvaa</vt:lpstr>
      <vt:lpstr>Tekstisivu / tumma harmaa + vihreä</vt:lpstr>
      <vt:lpstr>1_Tekstisivu / tumma harmaa + vihreä</vt:lpstr>
      <vt:lpstr>1_Office-teema</vt:lpstr>
      <vt:lpstr>Tekstisivu / vihreä</vt:lpstr>
      <vt:lpstr>mieli_mallipohja_loremipsum</vt:lpstr>
      <vt:lpstr>2_Tekstisivu / tumma harmaa + vihreä</vt:lpstr>
      <vt:lpstr>Tekstisivu / valkoinen</vt:lpstr>
      <vt:lpstr>3_Tekstisivu / tumma harmaa + vihreä</vt:lpstr>
      <vt:lpstr>1_Tekstisivu / tumma harmaa + valkoinen</vt:lpstr>
      <vt:lpstr>Kansi</vt:lpstr>
      <vt:lpstr>2_mieli_mallipohja_loremipsum</vt:lpstr>
      <vt:lpstr>1_mieli_mallipohja_v2015-02-03</vt:lpstr>
      <vt:lpstr>PowerPoint-esitys</vt:lpstr>
      <vt:lpstr>MIELI Mental Health Finland</vt:lpstr>
      <vt:lpstr>OUR MISSION:   is to increase every adult’s understanding that they have the power to positively impact on mental health of every child and young person every day and we should build safe environments where mental well-being is supported and taught.</vt:lpstr>
      <vt:lpstr>PowerPoint-esitys</vt:lpstr>
      <vt:lpstr>PowerPoint-esitys</vt:lpstr>
      <vt:lpstr>PowerPoint-esitys</vt:lpstr>
      <vt:lpstr>PowerPoint-esitys</vt:lpstr>
      <vt:lpstr>PowerPoint-esitys</vt:lpstr>
      <vt:lpstr>PowerPoint-esitys</vt:lpstr>
      <vt:lpstr>MENTAL HEALTH PROMOTION IN NATIONAL YOUTH WORK  AND YOUTH POLICY PROGRAMME</vt:lpstr>
      <vt:lpstr>We AIM to increase adults’:  </vt:lpstr>
      <vt:lpstr>BUT IN THE PAST WE SAW MENTAL HEALTH ONLY AS </vt:lpstr>
      <vt:lpstr>And this was a heavy burden</vt:lpstr>
      <vt:lpstr>AND THIS PARADIGM MADE ADULTS FEEL ABOUT MENTAL HEALTH:</vt:lpstr>
      <vt:lpstr>So we needed to create a new way of thinking about mental health </vt:lpstr>
      <vt:lpstr>New paradigm for mental health</vt:lpstr>
      <vt:lpstr>The idea of mental health as SKILL</vt:lpstr>
      <vt:lpstr>PRACTICING mental health skills with young people</vt:lpstr>
      <vt:lpstr> THIS CREATES GROWTH MINDSET ABOUT MENTAL HEALTH: LET’S GET TO WORK! </vt:lpstr>
      <vt:lpstr>What do professionals need? </vt:lpstr>
      <vt:lpstr>PowerPoint-esitys</vt:lpstr>
      <vt:lpstr>PowerPoint-esitys</vt:lpstr>
      <vt:lpstr>Material for youth work to promote mental health: </vt:lpstr>
      <vt:lpstr>Youthworkers’ material  promoting mental health: Handbooks Posters Board games Buddy in mind -classes Strength cards  Workbooks Online course</vt:lpstr>
      <vt:lpstr>Mental Health Power</vt:lpstr>
      <vt:lpstr>Everyday choices and mental health</vt:lpstr>
      <vt:lpstr>Emotional skills</vt:lpstr>
      <vt:lpstr>PowerPoint-esitys</vt:lpstr>
      <vt:lpstr>We all need coping skills</vt:lpstr>
      <vt:lpstr>Cooperation with youth work education</vt:lpstr>
      <vt:lpstr>PowerPoint-esitys</vt:lpstr>
      <vt:lpstr>Mental Health Training for Youth Workers</vt:lpstr>
      <vt:lpstr>PowerPoint-esitys</vt:lpstr>
      <vt:lpstr>KAMU ”FRIEND” ”BUDDY in Mind”   ”How to support my friend”? –classes. School Youth Worker</vt:lpstr>
      <vt:lpstr>FRIEND / BUDDY in Mind classes consist of 4 sessions led by school youth workers </vt:lpstr>
      <vt:lpstr>Feedback from the young people:  </vt:lpstr>
      <vt:lpstr>GAME: Searching a lost friend </vt:lpstr>
      <vt:lpstr>You practice mental health skills by playing</vt:lpstr>
      <vt:lpstr>PowerPoint-esitys</vt:lpstr>
      <vt:lpstr>PowerPoint-esitys</vt:lpstr>
      <vt:lpstr>PowerPoint-esitys</vt:lpstr>
      <vt:lpstr>PowerPoint-esitys</vt:lpstr>
      <vt:lpstr>PowerPoint-esitys</vt:lpstr>
      <vt:lpstr>Impacting on different levels</vt:lpstr>
      <vt:lpstr> THIS CREATES GROWTH MINDSET ABOUT MENTAL HEALTH</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CASE STUDY: Laakavuori school grades 1-6 (ages 7-12): (according to National School  Health Survey)</vt:lpstr>
      <vt:lpstr>Systematic teaching results in Laakavuori school in two years (ages 7-12): </vt:lpstr>
      <vt:lpstr>Thank you!       Let’s all promote mental health together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Elina Marjamaki</dc:creator>
  <cp:lastModifiedBy>Elina Marjamaki</cp:lastModifiedBy>
  <cp:revision>256</cp:revision>
  <dcterms:created xsi:type="dcterms:W3CDTF">2021-08-30T06:21:50Z</dcterms:created>
  <dcterms:modified xsi:type="dcterms:W3CDTF">2022-09-22T07:28:31Z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1927E506-95A2-42F3-A99D-65E49148F544</vt:lpwstr>
  </property>
  <property fmtid="{D5CDD505-2E9C-101B-9397-08002B2CF9AE}" pid="3" name="ArticulatePath">
    <vt:lpwstr>Youth Work and Mental Health_Barents Youth Conference_Elina Marjamaki_1.9.21</vt:lpwstr>
  </property>
</Properties>
</file>