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8"/>
  </p:notesMasterIdLst>
  <p:sldIdLst>
    <p:sldId id="256" r:id="rId2"/>
    <p:sldId id="302" r:id="rId3"/>
    <p:sldId id="324" r:id="rId4"/>
    <p:sldId id="325" r:id="rId5"/>
    <p:sldId id="326" r:id="rId6"/>
    <p:sldId id="316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EFE"/>
    <a:srgbClr val="7D5BFB"/>
    <a:srgbClr val="CC99FF"/>
    <a:srgbClr val="DD79D8"/>
    <a:srgbClr val="938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825" autoAdjust="0"/>
  </p:normalViewPr>
  <p:slideViewPr>
    <p:cSldViewPr snapToGrid="0">
      <p:cViewPr varScale="1">
        <p:scale>
          <a:sx n="52" d="100"/>
          <a:sy n="52" d="100"/>
        </p:scale>
        <p:origin x="112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36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9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6036-5200-4366-BE2D-27B7F4EFBBD3}" type="slidenum">
              <a:rPr lang="lv-LV" altLang="lv-LV" smtClean="0">
                <a:solidFill>
                  <a:prstClr val="black"/>
                </a:solidFill>
              </a:rPr>
              <a:pPr/>
              <a:t>2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59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46249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" userDrawn="1">
  <p:cSld name="graphic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3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2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307444"/>
            <a:ext cx="854494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431371" cy="13829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0"/>
            <a:ext cx="2159563" cy="13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5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EB37DED6-D4C7-42EE-AB49-D2E39E64FDE4}" type="slidenum">
              <a:rPr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4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7EE3F86-74A9-4A03-80A2-9303F3E40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904214"/>
            <a:ext cx="12192000" cy="49537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457200" cy="1382973"/>
          </a:xfrm>
          <a:prstGeom prst="rect">
            <a:avLst/>
          </a:prstGeom>
          <a:solidFill>
            <a:srgbClr val="261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1"/>
            <a:ext cx="12192000" cy="129539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16775" y="152585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16775" y="2243979"/>
            <a:ext cx="10929767" cy="3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30716" y="5309366"/>
            <a:ext cx="1210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IZM_gov_lv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063573" y="5309366"/>
            <a:ext cx="196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Izglitibas.ministrija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3034" y="5261489"/>
            <a:ext cx="307766" cy="2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566" y="5261501"/>
            <a:ext cx="287567" cy="2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1" name="Google Shape;181;p24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1">
  <p:cSld name="random 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83371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solidFill>
          <a:srgbClr val="CBC7D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741159" y="0"/>
            <a:ext cx="2450841" cy="1382713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444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2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75" r:id="rId8"/>
    <p:sldLayoutId id="2147483677" r:id="rId9"/>
    <p:sldLayoutId id="2147483680" r:id="rId10"/>
    <p:sldLayoutId id="2147483682" r:id="rId11"/>
    <p:sldLayoutId id="2147483683" r:id="rId12"/>
    <p:sldLayoutId id="2147483684" r:id="rId13"/>
    <p:sldLayoutId id="214748368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8017" y="3031970"/>
            <a:ext cx="8981915" cy="23876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HIGHER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EDUCATION</a:t>
            </a:r>
            <a:r>
              <a:rPr lang="lv-LV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IN YOUTH WORK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 LATVIA</a:t>
            </a:r>
            <a:endParaRPr lang="lv-LV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Google Shape;687;p52"/>
          <p:cNvPicPr preferRelativeResize="0"/>
          <p:nvPr/>
        </p:nvPicPr>
        <p:blipFill>
          <a:blip r:embed="rId3">
            <a:alphaModFix amt="70000"/>
            <a:biLevel thresh="25000"/>
          </a:blip>
          <a:stretch>
            <a:fillRect/>
          </a:stretch>
        </p:blipFill>
        <p:spPr>
          <a:xfrm rot="20003849">
            <a:off x="5676910" y="4908368"/>
            <a:ext cx="7552502" cy="357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8500" y="260922"/>
            <a:ext cx="9712605" cy="11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Facts About Higher Education </a:t>
            </a:r>
            <a:r>
              <a:rPr lang="lv-LV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Latvia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fld id="{124B4910-06CA-4855-906E-4E1A599A3904}" type="slidenum">
              <a:rPr lang="lv-LV" sz="1000" smtClean="0">
                <a:solidFill>
                  <a:schemeClr val="bg1"/>
                </a:solidFill>
              </a:rPr>
              <a:pPr/>
              <a:t>2</a:t>
            </a:fld>
            <a:endParaRPr lang="lv-LV" sz="1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6815" y="2598730"/>
            <a:ext cx="5207155" cy="2429526"/>
            <a:chOff x="2198307" y="4163243"/>
            <a:chExt cx="5481463" cy="207757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r="26231"/>
            <a:stretch/>
          </p:blipFill>
          <p:spPr>
            <a:xfrm>
              <a:off x="2383347" y="4175628"/>
              <a:ext cx="5186994" cy="206518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878331" y="4190820"/>
              <a:ext cx="3801439" cy="166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9575">
                <a:lnSpc>
                  <a:spcPct val="115000"/>
                </a:lnSpc>
                <a:defRPr/>
              </a:pPr>
              <a:r>
                <a:rPr lang="en-US" sz="1500" b="1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16</a:t>
              </a:r>
              <a:r>
                <a:rPr lang="en-US" sz="1500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public 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HEI’s</a:t>
              </a:r>
              <a:r>
                <a:rPr lang="lv-LV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sz="1500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939575">
                <a:lnSpc>
                  <a:spcPct val="115000"/>
                </a:lnSpc>
                <a:defRPr/>
              </a:pPr>
              <a:r>
                <a:rPr lang="en-US" sz="1500" b="1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r>
                <a:rPr lang="en-US" sz="1500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public 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colleges</a:t>
              </a:r>
              <a:r>
                <a:rPr lang="lv-LV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lang="en-US" sz="1500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939575">
                <a:lnSpc>
                  <a:spcPct val="115000"/>
                </a:lnSpc>
                <a:defRPr/>
              </a:pPr>
              <a:r>
                <a:rPr lang="en-US" sz="1500" b="1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  <a:r>
                <a:rPr lang="en-US" sz="1500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private HEI’s</a:t>
              </a:r>
            </a:p>
            <a:p>
              <a:pPr defTabSz="939575">
                <a:lnSpc>
                  <a:spcPct val="115000"/>
                </a:lnSpc>
                <a:defRPr/>
              </a:pPr>
              <a:r>
                <a:rPr lang="en-US" sz="1500" b="1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n-US" sz="1500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private 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colleges</a:t>
              </a:r>
            </a:p>
            <a:p>
              <a:pPr defTabSz="939575">
                <a:lnSpc>
                  <a:spcPct val="115000"/>
                </a:lnSpc>
                <a:defRPr/>
              </a:pP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5000 </a:t>
              </a:r>
              <a:r>
                <a:rPr lang="en-US" sz="1500" dirty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academic staff 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members</a:t>
              </a:r>
              <a:endParaRPr lang="lv-LV" sz="1500" dirty="0" smtClean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939575">
                <a:lnSpc>
                  <a:spcPct val="115000"/>
                </a:lnSpc>
                <a:defRPr/>
              </a:pPr>
              <a:r>
                <a:rPr lang="lv-LV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study</a:t>
              </a:r>
              <a:r>
                <a:rPr lang="lv-LV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program</a:t>
              </a:r>
              <a:r>
                <a:rPr lang="lv-LV" sz="1500" dirty="0" err="1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</a:t>
              </a:r>
              <a:r>
                <a:rPr lang="lv-LV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500" dirty="0" smtClean="0">
                  <a:solidFill>
                    <a:srgbClr val="7030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related with youth work </a:t>
              </a:r>
              <a:endParaRPr lang="en-US" sz="1500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98307" y="4163243"/>
              <a:ext cx="1497669" cy="20775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34121" y="5560560"/>
              <a:ext cx="1439717" cy="332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A5A5A5">
                      <a:lumMod val="50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Institutions</a:t>
              </a:r>
            </a:p>
          </p:txBody>
        </p:sp>
      </p:grpSp>
      <p:pic>
        <p:nvPicPr>
          <p:cNvPr id="19" name="Google Shape;45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018" y="2894263"/>
            <a:ext cx="926471" cy="92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70" y="1965171"/>
            <a:ext cx="4971016" cy="42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89410" y="6431931"/>
            <a:ext cx="4781966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9575">
              <a:lnSpc>
                <a:spcPct val="115000"/>
              </a:lnSpc>
              <a:defRPr/>
            </a:pPr>
            <a:r>
              <a:rPr lang="lv-LV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lv-LV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Funded</a:t>
            </a:r>
            <a:r>
              <a:rPr lang="lv-LV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  <a:r>
              <a:rPr lang="lv-LV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lv-LV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lv-LV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government</a:t>
            </a:r>
            <a:r>
              <a:rPr lang="lv-LV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lv-LV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lv-LV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fees</a:t>
            </a:r>
            <a:endParaRPr lang="en-US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Ministry of Education and Science of Republic of Latvia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16775" y="2243979"/>
            <a:ext cx="10929767" cy="3107409"/>
          </a:xfrm>
        </p:spPr>
        <p:txBody>
          <a:bodyPr/>
          <a:lstStyle/>
          <a:p>
            <a:pPr algn="r"/>
            <a:r>
              <a:rPr lang="en-US" dirty="0" smtClean="0"/>
              <a:t>Education</a:t>
            </a:r>
          </a:p>
          <a:p>
            <a:pPr algn="r"/>
            <a:r>
              <a:rPr lang="en-US" dirty="0" smtClean="0"/>
              <a:t>Science</a:t>
            </a:r>
          </a:p>
          <a:p>
            <a:pPr algn="r"/>
            <a:r>
              <a:rPr lang="en-US" dirty="0" smtClean="0"/>
              <a:t>Sport</a:t>
            </a:r>
          </a:p>
          <a:p>
            <a:pPr algn="r"/>
            <a:r>
              <a:rPr lang="en-US" dirty="0" smtClean="0"/>
              <a:t>Youth</a:t>
            </a:r>
          </a:p>
          <a:p>
            <a:pPr algn="r"/>
            <a:r>
              <a:rPr lang="en-US" dirty="0" smtClean="0"/>
              <a:t>National language</a:t>
            </a:r>
          </a:p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/>
              <a:pPr/>
              <a:t>3</a:t>
            </a:fld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69" y="1295400"/>
            <a:ext cx="6854533" cy="52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1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Youth</a:t>
            </a:r>
            <a:r>
              <a:rPr lang="lv-LV" dirty="0" smtClean="0"/>
              <a:t> </a:t>
            </a:r>
            <a:r>
              <a:rPr lang="lv-LV" dirty="0" err="1" smtClean="0"/>
              <a:t>policy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legislation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75626" y="1691657"/>
            <a:ext cx="10929767" cy="3932984"/>
          </a:xfrm>
        </p:spPr>
        <p:txBody>
          <a:bodyPr/>
          <a:lstStyle/>
          <a:p>
            <a:r>
              <a:rPr lang="lv-LV" dirty="0" err="1" smtClean="0"/>
              <a:t>Youth</a:t>
            </a:r>
            <a:r>
              <a:rPr lang="lv-LV" dirty="0" smtClean="0"/>
              <a:t> </a:t>
            </a:r>
            <a:r>
              <a:rPr lang="lv-LV" dirty="0" err="1" smtClean="0"/>
              <a:t>Law</a:t>
            </a:r>
            <a:endParaRPr lang="lv-LV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Y</a:t>
            </a:r>
            <a:r>
              <a:rPr lang="en-US" sz="2000" dirty="0" err="1" smtClean="0"/>
              <a:t>outh</a:t>
            </a:r>
            <a:r>
              <a:rPr lang="en-US" sz="2000" dirty="0" smtClean="0"/>
              <a:t> </a:t>
            </a:r>
            <a:r>
              <a:rPr lang="en-US" sz="2000" dirty="0"/>
              <a:t>affairs specialist - a person who plans, performs, and coordinates youth </a:t>
            </a:r>
            <a:r>
              <a:rPr lang="en-US" sz="2000" dirty="0" smtClean="0"/>
              <a:t>work</a:t>
            </a:r>
            <a:endParaRPr lang="lv-LV" sz="2000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/>
              <a:t>If a youth affairs specialist ensures youth work in the local government, he or she shall be trained in accordance with the procedures stipulated by the Cabinet</a:t>
            </a:r>
            <a:r>
              <a:rPr lang="en-US" sz="2000" dirty="0" smtClean="0"/>
              <a:t>.</a:t>
            </a:r>
            <a:endParaRPr lang="lv-LV" sz="2000" dirty="0" smtClean="0"/>
          </a:p>
          <a:p>
            <a:pPr marL="228600" indent="0"/>
            <a:r>
              <a:rPr lang="lv-LV" dirty="0" err="1" smtClean="0"/>
              <a:t>Children</a:t>
            </a:r>
            <a:r>
              <a:rPr lang="lv-LV" dirty="0" smtClean="0"/>
              <a:t>, </a:t>
            </a:r>
            <a:r>
              <a:rPr lang="lv-LV" dirty="0" err="1" smtClean="0"/>
              <a:t>Youth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Family</a:t>
            </a:r>
            <a:r>
              <a:rPr lang="lv-LV" dirty="0" smtClean="0"/>
              <a:t> </a:t>
            </a:r>
            <a:r>
              <a:rPr lang="lv-LV" dirty="0" err="1" smtClean="0"/>
              <a:t>development</a:t>
            </a:r>
            <a:r>
              <a:rPr lang="lv-LV" dirty="0" smtClean="0"/>
              <a:t> </a:t>
            </a:r>
            <a:r>
              <a:rPr lang="lv-LV" dirty="0" err="1" smtClean="0"/>
              <a:t>strategy</a:t>
            </a:r>
            <a:r>
              <a:rPr lang="lv-LV" dirty="0" smtClean="0"/>
              <a:t> 2022. – 2027.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Youth </a:t>
            </a:r>
            <a:r>
              <a:rPr lang="en-US" sz="2000" dirty="0"/>
              <a:t>worker – a person who works with </a:t>
            </a:r>
            <a:r>
              <a:rPr lang="en-US" sz="2000" dirty="0" smtClean="0"/>
              <a:t>youth</a:t>
            </a:r>
            <a:endParaRPr lang="lv-LV" sz="2000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Improve</a:t>
            </a:r>
            <a:r>
              <a:rPr lang="lv-LV" sz="2000" dirty="0" err="1" smtClean="0"/>
              <a:t>ment</a:t>
            </a:r>
            <a:r>
              <a:rPr lang="lv-LV" sz="2000" dirty="0" smtClean="0"/>
              <a:t> </a:t>
            </a:r>
            <a:r>
              <a:rPr lang="lv-LV" sz="2000" dirty="0" err="1" smtClean="0"/>
              <a:t>of</a:t>
            </a:r>
            <a:r>
              <a:rPr lang="en-US" sz="2000" dirty="0" smtClean="0"/>
              <a:t> </a:t>
            </a:r>
            <a:r>
              <a:rPr lang="en-US" sz="2000" dirty="0"/>
              <a:t>higher education study opportunities for youth workers</a:t>
            </a:r>
            <a:endParaRPr lang="lv-LV" sz="2000" dirty="0" smtClean="0"/>
          </a:p>
          <a:p>
            <a:pPr marL="228600" indent="0"/>
            <a:endParaRPr lang="lv-LV" dirty="0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552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Changes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Youth</a:t>
            </a:r>
            <a:r>
              <a:rPr lang="lv-LV" dirty="0" smtClean="0"/>
              <a:t> </a:t>
            </a:r>
            <a:r>
              <a:rPr lang="lv-LV" dirty="0" err="1" smtClean="0"/>
              <a:t>policy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lv-LV" dirty="0" err="1" smtClean="0"/>
              <a:t>Ammendments</a:t>
            </a:r>
            <a:r>
              <a:rPr lang="lv-LV" dirty="0" smtClean="0"/>
              <a:t> to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Youth</a:t>
            </a:r>
            <a:r>
              <a:rPr lang="lv-LV" dirty="0" smtClean="0"/>
              <a:t> </a:t>
            </a:r>
            <a:r>
              <a:rPr lang="lv-LV" dirty="0" err="1" smtClean="0"/>
              <a:t>Law</a:t>
            </a:r>
            <a:endParaRPr lang="lv-LV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lv-LV" dirty="0" err="1" smtClean="0"/>
              <a:t>Revision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Youth</a:t>
            </a:r>
            <a:r>
              <a:rPr lang="lv-LV" dirty="0" smtClean="0"/>
              <a:t> </a:t>
            </a:r>
            <a:r>
              <a:rPr lang="lv-LV" dirty="0" err="1" smtClean="0"/>
              <a:t>Workers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Youth</a:t>
            </a:r>
            <a:r>
              <a:rPr lang="lv-LV" dirty="0" smtClean="0"/>
              <a:t> </a:t>
            </a:r>
            <a:r>
              <a:rPr lang="lv-LV" dirty="0" err="1" smtClean="0"/>
              <a:t>affairs</a:t>
            </a:r>
            <a:r>
              <a:rPr lang="lv-LV" dirty="0" smtClean="0"/>
              <a:t> specialists </a:t>
            </a:r>
            <a:r>
              <a:rPr lang="lv-LV" dirty="0" err="1" smtClean="0"/>
              <a:t>profesional</a:t>
            </a:r>
            <a:r>
              <a:rPr lang="lv-LV" dirty="0" smtClean="0"/>
              <a:t> standarts</a:t>
            </a:r>
          </a:p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965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4"/>
          <p:cNvSpPr txBox="1">
            <a:spLocks noGrp="1"/>
          </p:cNvSpPr>
          <p:nvPr>
            <p:ph type="ctrTitle"/>
          </p:nvPr>
        </p:nvSpPr>
        <p:spPr>
          <a:xfrm>
            <a:off x="2425915" y="2889647"/>
            <a:ext cx="58664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lv-LV" dirty="0">
                <a:solidFill>
                  <a:schemeClr val="lt1"/>
                </a:solidFill>
              </a:rPr>
              <a:t>THANK YOU!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6" name="Google Shape;687;p52"/>
          <p:cNvPicPr preferRelativeResize="0"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 rot="20003849">
            <a:off x="5926667" y="4666829"/>
            <a:ext cx="7552502" cy="357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0001" b="16138"/>
          <a:stretch>
            <a:fillRect/>
          </a:stretch>
        </p:blipFill>
        <p:spPr bwMode="auto">
          <a:xfrm>
            <a:off x="1087438" y="0"/>
            <a:ext cx="17748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175</Words>
  <Application>Microsoft Office PowerPoint</Application>
  <PresentationFormat>Platekrāna</PresentationFormat>
  <Paragraphs>32</Paragraphs>
  <Slides>6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Verdana</vt:lpstr>
      <vt:lpstr>Office Theme</vt:lpstr>
      <vt:lpstr>HIGHER EDUCATION IN YOUTH WORK  IN LATVIA</vt:lpstr>
      <vt:lpstr>Key Facts About Higher Education in Latvia</vt:lpstr>
      <vt:lpstr>Ministry of Education and Science of Republic of Latvia</vt:lpstr>
      <vt:lpstr>Youth policy and legislation</vt:lpstr>
      <vt:lpstr>Changes in the Youth policy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Egita Diure</dc:creator>
  <cp:lastModifiedBy>Dāvids</cp:lastModifiedBy>
  <cp:revision>30</cp:revision>
  <dcterms:modified xsi:type="dcterms:W3CDTF">2022-09-22T10:52:13Z</dcterms:modified>
</cp:coreProperties>
</file>