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6" r:id="rId1"/>
  </p:sldMasterIdLst>
  <p:notesMasterIdLst>
    <p:notesMasterId r:id="rId8"/>
  </p:notesMasterIdLst>
  <p:sldIdLst>
    <p:sldId id="256" r:id="rId2"/>
    <p:sldId id="302" r:id="rId3"/>
    <p:sldId id="324" r:id="rId4"/>
    <p:sldId id="325" r:id="rId5"/>
    <p:sldId id="326" r:id="rId6"/>
    <p:sldId id="316" r:id="rId7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1CEFE"/>
    <a:srgbClr val="7D5BFB"/>
    <a:srgbClr val="CC99FF"/>
    <a:srgbClr val="DD79D8"/>
    <a:srgbClr val="9381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83825" autoAdjust="0"/>
  </p:normalViewPr>
  <p:slideViewPr>
    <p:cSldViewPr snapToGrid="0">
      <p:cViewPr varScale="1">
        <p:scale>
          <a:sx n="52" d="100"/>
          <a:sy n="52" d="100"/>
        </p:scale>
        <p:origin x="1124" y="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5303660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45941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BC6036-5200-4366-BE2D-27B7F4EFBBD3}" type="slidenum">
              <a:rPr lang="lv-LV" altLang="lv-LV" smtClean="0">
                <a:solidFill>
                  <a:prstClr val="black"/>
                </a:solidFill>
              </a:rPr>
              <a:pPr/>
              <a:t>2</a:t>
            </a:fld>
            <a:endParaRPr lang="lv-LV" altLang="lv-LV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6568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0" name="Google Shape;1010;p4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1" name="Google Shape;1011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575931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>
  <p:cSld name="Title Slide 1">
    <p:bg>
      <p:bgPr>
        <a:solidFill>
          <a:schemeClr val="lt1"/>
        </a:solid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/>
          <p:nvPr/>
        </p:nvSpPr>
        <p:spPr>
          <a:xfrm>
            <a:off x="0" y="2097742"/>
            <a:ext cx="12192000" cy="47602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1202554" y="2880220"/>
            <a:ext cx="7821917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Verdana"/>
              <a:buNone/>
              <a:defRPr sz="48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1202554" y="5823631"/>
            <a:ext cx="6879772" cy="4785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body" idx="2"/>
          </p:nvPr>
        </p:nvSpPr>
        <p:spPr>
          <a:xfrm rot="5400000">
            <a:off x="10671036" y="3683760"/>
            <a:ext cx="2062163" cy="455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/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1746249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aphics" userDrawn="1">
  <p:cSld name="graphics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673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58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90275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719403" y="307444"/>
            <a:ext cx="8544949" cy="76808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200" b="1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431371" cy="1382973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en-US" sz="2400">
              <a:solidFill>
                <a:prstClr val="white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2437" y="0"/>
            <a:ext cx="2159563" cy="1384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5538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7600" y="76200"/>
            <a:ext cx="10160000" cy="1397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1665" y="1608836"/>
            <a:ext cx="4974336" cy="51206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7600" y="2209800"/>
            <a:ext cx="4978400" cy="39624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03264" y="1608836"/>
            <a:ext cx="4974336" cy="51206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9200" y="2209800"/>
            <a:ext cx="4978400" cy="39624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1117600" y="6400802"/>
            <a:ext cx="2743200" cy="320675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908861" y="6400802"/>
            <a:ext cx="6217920" cy="320675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91948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fld id="{EB37DED6-D4C7-42EE-AB49-D2E39E64FDE4}" type="slidenum">
              <a:rPr sz="1400" kern="0">
                <a:solidFill>
                  <a:srgbClr val="000000"/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18462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D7EE3F86-74A9-4A03-80A2-9303F3E40F7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0" y="1904214"/>
            <a:ext cx="12192000" cy="4953786"/>
          </a:xfrm>
          <a:prstGeom prst="rect">
            <a:avLst/>
          </a:prstGeom>
        </p:spPr>
      </p:pic>
      <p:sp>
        <p:nvSpPr>
          <p:cNvPr id="2" name="Rectangle 1"/>
          <p:cNvSpPr/>
          <p:nvPr userDrawn="1"/>
        </p:nvSpPr>
        <p:spPr>
          <a:xfrm>
            <a:off x="0" y="0"/>
            <a:ext cx="457200" cy="1382973"/>
          </a:xfrm>
          <a:prstGeom prst="rect">
            <a:avLst/>
          </a:prstGeom>
          <a:solidFill>
            <a:srgbClr val="2619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72429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">
  <p:cSld name="tex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/>
          <p:nvPr/>
        </p:nvSpPr>
        <p:spPr>
          <a:xfrm>
            <a:off x="0" y="1"/>
            <a:ext cx="12192000" cy="1295399"/>
          </a:xfrm>
          <a:prstGeom prst="rect">
            <a:avLst/>
          </a:prstGeom>
          <a:solidFill>
            <a:srgbClr val="CBC7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1" name="Google Shape;21;p3"/>
          <p:cNvSpPr txBox="1">
            <a:spLocks noGrp="1"/>
          </p:cNvSpPr>
          <p:nvPr>
            <p:ph type="title"/>
          </p:nvPr>
        </p:nvSpPr>
        <p:spPr>
          <a:xfrm>
            <a:off x="616775" y="152585"/>
            <a:ext cx="5723068" cy="1142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200"/>
              <a:buFont typeface="Verdana"/>
              <a:buNone/>
              <a:defRPr sz="22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2" name="Google Shape;22;p3"/>
          <p:cNvSpPr txBox="1">
            <a:spLocks noGrp="1"/>
          </p:cNvSpPr>
          <p:nvPr>
            <p:ph type="body" idx="1"/>
          </p:nvPr>
        </p:nvSpPr>
        <p:spPr>
          <a:xfrm>
            <a:off x="616775" y="2243979"/>
            <a:ext cx="10929767" cy="39329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None/>
              <a:defRPr>
                <a:solidFill>
                  <a:srgbClr val="66479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>
                <a:solidFill>
                  <a:srgbClr val="664790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>
                <a:solidFill>
                  <a:srgbClr val="664790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None/>
              <a:defRPr>
                <a:solidFill>
                  <a:srgbClr val="664790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None/>
              <a:defRPr>
                <a:solidFill>
                  <a:srgbClr val="664790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/>
          <p:nvPr/>
        </p:nvSpPr>
        <p:spPr>
          <a:xfrm>
            <a:off x="616775" y="6566070"/>
            <a:ext cx="391296" cy="291533"/>
          </a:xfrm>
          <a:prstGeom prst="rect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4" name="Google Shape;24;p3"/>
          <p:cNvSpPr txBox="1">
            <a:spLocks noGrp="1"/>
          </p:cNvSpPr>
          <p:nvPr>
            <p:ph type="ftr" idx="11"/>
          </p:nvPr>
        </p:nvSpPr>
        <p:spPr>
          <a:xfrm>
            <a:off x="1008071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36000" rIns="36000" bIns="360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616775" y="6566070"/>
            <a:ext cx="391296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with social icons">
  <p:cSld name="Title Slide with social icons">
    <p:bg>
      <p:bgPr>
        <a:solidFill>
          <a:schemeClr val="lt1"/>
        </a:solidFill>
        <a:effectLst/>
      </p:bgPr>
    </p:bg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3"/>
          <p:cNvSpPr/>
          <p:nvPr/>
        </p:nvSpPr>
        <p:spPr>
          <a:xfrm>
            <a:off x="0" y="2097742"/>
            <a:ext cx="12192000" cy="47602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69" name="Google Shape;169;p23"/>
          <p:cNvSpPr txBox="1">
            <a:spLocks noGrp="1"/>
          </p:cNvSpPr>
          <p:nvPr>
            <p:ph type="ctrTitle"/>
          </p:nvPr>
        </p:nvSpPr>
        <p:spPr>
          <a:xfrm>
            <a:off x="1202554" y="2880220"/>
            <a:ext cx="7821917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Verdana"/>
              <a:buNone/>
              <a:defRPr sz="48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0" name="Google Shape;170;p23"/>
          <p:cNvSpPr txBox="1">
            <a:spLocks noGrp="1"/>
          </p:cNvSpPr>
          <p:nvPr>
            <p:ph type="subTitle" idx="1"/>
          </p:nvPr>
        </p:nvSpPr>
        <p:spPr>
          <a:xfrm>
            <a:off x="1202554" y="5823631"/>
            <a:ext cx="6879772" cy="4785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72" name="Google Shape;172;p23"/>
          <p:cNvSpPr txBox="1">
            <a:spLocks noGrp="1"/>
          </p:cNvSpPr>
          <p:nvPr>
            <p:ph type="body" idx="2"/>
          </p:nvPr>
        </p:nvSpPr>
        <p:spPr>
          <a:xfrm rot="5400000">
            <a:off x="10671036" y="3683760"/>
            <a:ext cx="2062163" cy="455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/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3" name="Google Shape;173;p23"/>
          <p:cNvSpPr txBox="1"/>
          <p:nvPr/>
        </p:nvSpPr>
        <p:spPr>
          <a:xfrm>
            <a:off x="1730716" y="5309366"/>
            <a:ext cx="1210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v-LV" sz="12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IZM_gov_lv</a:t>
            </a:r>
            <a:endParaRPr sz="1200">
              <a:solidFill>
                <a:srgbClr val="66469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74" name="Google Shape;174;p23"/>
          <p:cNvSpPr txBox="1"/>
          <p:nvPr/>
        </p:nvSpPr>
        <p:spPr>
          <a:xfrm>
            <a:off x="4063573" y="5309366"/>
            <a:ext cx="19676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v-LV" sz="12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Izglitibas.ministrija</a:t>
            </a:r>
            <a:endParaRPr sz="1200">
              <a:solidFill>
                <a:srgbClr val="66469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75" name="Google Shape;175;p2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553034" y="5261489"/>
            <a:ext cx="307766" cy="280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02566" y="5261501"/>
            <a:ext cx="287567" cy="280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er">
  <p:cSld name="header"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4"/>
          <p:cNvSpPr/>
          <p:nvPr/>
        </p:nvSpPr>
        <p:spPr>
          <a:xfrm>
            <a:off x="616775" y="6566070"/>
            <a:ext cx="391296" cy="291533"/>
          </a:xfrm>
          <a:prstGeom prst="rect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79" name="Google Shape;179;p24"/>
          <p:cNvSpPr txBox="1">
            <a:spLocks noGrp="1"/>
          </p:cNvSpPr>
          <p:nvPr>
            <p:ph type="ftr" idx="11"/>
          </p:nvPr>
        </p:nvSpPr>
        <p:spPr>
          <a:xfrm>
            <a:off x="1008071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36000" rIns="36000" bIns="360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664790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0" name="Google Shape;180;p24"/>
          <p:cNvSpPr txBox="1">
            <a:spLocks noGrp="1"/>
          </p:cNvSpPr>
          <p:nvPr>
            <p:ph type="sldNum" idx="12"/>
          </p:nvPr>
        </p:nvSpPr>
        <p:spPr>
          <a:xfrm>
            <a:off x="616775" y="6566070"/>
            <a:ext cx="391296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181" name="Google Shape;181;p24"/>
          <p:cNvSpPr/>
          <p:nvPr/>
        </p:nvSpPr>
        <p:spPr>
          <a:xfrm>
            <a:off x="0" y="1"/>
            <a:ext cx="12192000" cy="1658471"/>
          </a:xfrm>
          <a:prstGeom prst="rect">
            <a:avLst/>
          </a:prstGeom>
          <a:solidFill>
            <a:srgbClr val="CBC7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82" name="Google Shape;182;p24"/>
          <p:cNvSpPr txBox="1">
            <a:spLocks noGrp="1"/>
          </p:cNvSpPr>
          <p:nvPr>
            <p:ph type="title"/>
          </p:nvPr>
        </p:nvSpPr>
        <p:spPr>
          <a:xfrm>
            <a:off x="616775" y="257547"/>
            <a:ext cx="5723068" cy="1142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200"/>
              <a:buFont typeface="Verdana"/>
              <a:buNone/>
              <a:defRPr sz="22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3">
  <p:cSld name="text 3"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5"/>
          <p:cNvSpPr txBox="1">
            <a:spLocks noGrp="1"/>
          </p:cNvSpPr>
          <p:nvPr>
            <p:ph type="title"/>
          </p:nvPr>
        </p:nvSpPr>
        <p:spPr>
          <a:xfrm>
            <a:off x="616774" y="681038"/>
            <a:ext cx="5938219" cy="755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Verdana"/>
              <a:buNone/>
              <a:defRPr sz="24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5" name="Google Shape;185;p25"/>
          <p:cNvSpPr/>
          <p:nvPr/>
        </p:nvSpPr>
        <p:spPr>
          <a:xfrm>
            <a:off x="631117" y="6566070"/>
            <a:ext cx="391296" cy="291533"/>
          </a:xfrm>
          <a:prstGeom prst="rect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86" name="Google Shape;186;p25"/>
          <p:cNvSpPr txBox="1">
            <a:spLocks noGrp="1"/>
          </p:cNvSpPr>
          <p:nvPr>
            <p:ph type="ftr" idx="11"/>
          </p:nvPr>
        </p:nvSpPr>
        <p:spPr>
          <a:xfrm>
            <a:off x="1022413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36000" rIns="36000" bIns="360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664790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25"/>
          <p:cNvSpPr txBox="1">
            <a:spLocks noGrp="1"/>
          </p:cNvSpPr>
          <p:nvPr>
            <p:ph type="sldNum" idx="12"/>
          </p:nvPr>
        </p:nvSpPr>
        <p:spPr>
          <a:xfrm>
            <a:off x="631117" y="6566070"/>
            <a:ext cx="391296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188" name="Google Shape;188;p25"/>
          <p:cNvSpPr txBox="1">
            <a:spLocks noGrp="1"/>
          </p:cNvSpPr>
          <p:nvPr>
            <p:ph type="body" idx="1"/>
          </p:nvPr>
        </p:nvSpPr>
        <p:spPr>
          <a:xfrm>
            <a:off x="616775" y="1845946"/>
            <a:ext cx="10929767" cy="41998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None/>
              <a:defRPr>
                <a:solidFill>
                  <a:srgbClr val="66479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>
                <a:solidFill>
                  <a:srgbClr val="664790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>
                <a:solidFill>
                  <a:srgbClr val="664790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None/>
              <a:defRPr>
                <a:solidFill>
                  <a:srgbClr val="664790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None/>
              <a:defRPr>
                <a:solidFill>
                  <a:srgbClr val="664790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andom 1">
  <p:cSld name="random 1">
    <p:bg>
      <p:bgPr>
        <a:solidFill>
          <a:schemeClr val="lt1"/>
        </a:solidFill>
        <a:effectLst/>
      </p:bgPr>
    </p:bg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7"/>
          <p:cNvSpPr txBox="1">
            <a:spLocks noGrp="1"/>
          </p:cNvSpPr>
          <p:nvPr>
            <p:ph type="ctrTitle"/>
          </p:nvPr>
        </p:nvSpPr>
        <p:spPr>
          <a:xfrm>
            <a:off x="914400" y="2235200"/>
            <a:ext cx="8337176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5400"/>
              <a:buFont typeface="Verdana"/>
              <a:buNone/>
              <a:defRPr sz="5400" b="1">
                <a:solidFill>
                  <a:srgbClr val="66479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5" name="Google Shape;195;p27"/>
          <p:cNvSpPr txBox="1">
            <a:spLocks noGrp="1"/>
          </p:cNvSpPr>
          <p:nvPr>
            <p:ph type="subTitle" idx="1"/>
          </p:nvPr>
        </p:nvSpPr>
        <p:spPr>
          <a:xfrm>
            <a:off x="838200" y="4861249"/>
            <a:ext cx="7296539" cy="1170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None/>
              <a:defRPr sz="2400">
                <a:solidFill>
                  <a:srgbClr val="664790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96" name="Google Shape;196;p27"/>
          <p:cNvSpPr/>
          <p:nvPr/>
        </p:nvSpPr>
        <p:spPr>
          <a:xfrm>
            <a:off x="0" y="2235200"/>
            <a:ext cx="645459" cy="2142864"/>
          </a:xfrm>
          <a:prstGeom prst="rect">
            <a:avLst/>
          </a:prstGeom>
          <a:solidFill>
            <a:srgbClr val="CBC7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andom 2">
  <p:cSld name="random 2">
    <p:bg>
      <p:bgPr>
        <a:solidFill>
          <a:srgbClr val="CBC7D8"/>
        </a:solidFill>
        <a:effectLst/>
      </p:bgPr>
    </p:bg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8"/>
          <p:cNvSpPr txBox="1">
            <a:spLocks noGrp="1"/>
          </p:cNvSpPr>
          <p:nvPr>
            <p:ph type="ctrTitle"/>
          </p:nvPr>
        </p:nvSpPr>
        <p:spPr>
          <a:xfrm>
            <a:off x="914400" y="2235200"/>
            <a:ext cx="103632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5400"/>
              <a:buFont typeface="Verdana"/>
              <a:buNone/>
              <a:defRPr sz="5400" b="1">
                <a:solidFill>
                  <a:srgbClr val="66479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28"/>
          <p:cNvSpPr txBox="1">
            <a:spLocks noGrp="1"/>
          </p:cNvSpPr>
          <p:nvPr>
            <p:ph type="subTitle" idx="1"/>
          </p:nvPr>
        </p:nvSpPr>
        <p:spPr>
          <a:xfrm>
            <a:off x="838200" y="4861249"/>
            <a:ext cx="7296539" cy="1170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None/>
              <a:defRPr sz="2400">
                <a:solidFill>
                  <a:srgbClr val="664790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00" name="Google Shape;200;p28"/>
          <p:cNvSpPr/>
          <p:nvPr/>
        </p:nvSpPr>
        <p:spPr>
          <a:xfrm>
            <a:off x="0" y="2235200"/>
            <a:ext cx="645459" cy="214286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2">
  <p:cSld name="blank 2">
    <p:bg>
      <p:bgPr>
        <a:solidFill>
          <a:srgbClr val="CBC7D8"/>
        </a:solidFill>
        <a:effectLst/>
      </p:bgPr>
    </p:bg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sic Layou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9741159" y="0"/>
            <a:ext cx="2450841" cy="1382713"/>
          </a:xfrm>
          <a:prstGeom prst="rect">
            <a:avLst/>
          </a:prstGeom>
          <a:solidFill>
            <a:srgbClr val="3838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444418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45461" y="320302"/>
            <a:ext cx="6554992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Verdana"/>
              <a:buNone/>
              <a:defRPr sz="2400" b="1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45462" y="1825625"/>
            <a:ext cx="10843705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marL="457200" marR="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ftr" idx="11"/>
          </p:nvPr>
        </p:nvSpPr>
        <p:spPr>
          <a:xfrm>
            <a:off x="1008071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0" rIns="36000" bIns="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69" r:id="rId3"/>
    <p:sldLayoutId id="2147483670" r:id="rId4"/>
    <p:sldLayoutId id="2147483671" r:id="rId5"/>
    <p:sldLayoutId id="2147483673" r:id="rId6"/>
    <p:sldLayoutId id="2147483674" r:id="rId7"/>
    <p:sldLayoutId id="2147483675" r:id="rId8"/>
    <p:sldLayoutId id="2147483677" r:id="rId9"/>
    <p:sldLayoutId id="2147483680" r:id="rId10"/>
    <p:sldLayoutId id="2147483682" r:id="rId11"/>
    <p:sldLayoutId id="2147483683" r:id="rId12"/>
    <p:sldLayoutId id="2147483684" r:id="rId13"/>
    <p:sldLayoutId id="2147483685" r:id="rId1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1148017" y="3031970"/>
            <a:ext cx="8981915" cy="2387600"/>
          </a:xfrm>
        </p:spPr>
        <p:txBody>
          <a:bodyPr>
            <a:normAutofit/>
          </a:bodyPr>
          <a:lstStyle/>
          <a:p>
            <a:pPr algn="ctr"/>
            <a:r>
              <a:rPr lang="en-GB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HIGHER </a:t>
            </a:r>
            <a:r>
              <a:rPr lang="en-GB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EDUCATION</a:t>
            </a:r>
            <a:r>
              <a:rPr lang="lv-LV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 IN YOUTH WORK</a:t>
            </a:r>
            <a:r>
              <a:rPr lang="en-GB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lv-LV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GB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IN LATVIA</a:t>
            </a:r>
            <a:endParaRPr lang="lv-LV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1" name="Google Shape;687;p52"/>
          <p:cNvPicPr preferRelativeResize="0"/>
          <p:nvPr/>
        </p:nvPicPr>
        <p:blipFill>
          <a:blip r:embed="rId3">
            <a:alphaModFix amt="70000"/>
            <a:biLevel thresh="25000"/>
          </a:blip>
          <a:stretch>
            <a:fillRect/>
          </a:stretch>
        </p:blipFill>
        <p:spPr>
          <a:xfrm rot="20003849">
            <a:off x="5676910" y="4908368"/>
            <a:ext cx="7552502" cy="357970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 Placeholder 1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lv-LV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28500" y="260922"/>
            <a:ext cx="9712605" cy="11428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  <a:noAutofit/>
          </a:bodyPr>
          <a:lstStyle/>
          <a:p>
            <a:pPr defTabSz="914400" fontAlgn="base">
              <a:spcAft>
                <a:spcPct val="0"/>
              </a:spcAft>
            </a:pPr>
            <a:r>
              <a:rPr lang="en-US" sz="2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Key Facts About Higher Education </a:t>
            </a:r>
            <a:r>
              <a:rPr lang="lv-LV" sz="2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</a:t>
            </a:r>
            <a:r>
              <a:rPr lang="en-US" sz="2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 Latvia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/>
          <a:p>
            <a:fld id="{124B4910-06CA-4855-906E-4E1A599A3904}" type="slidenum">
              <a:rPr lang="lv-LV" sz="1000" smtClean="0">
                <a:solidFill>
                  <a:schemeClr val="bg1"/>
                </a:solidFill>
              </a:rPr>
              <a:pPr/>
              <a:t>2</a:t>
            </a:fld>
            <a:endParaRPr lang="lv-LV" sz="1000" dirty="0">
              <a:solidFill>
                <a:schemeClr val="bg1"/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876815" y="2598730"/>
            <a:ext cx="5207155" cy="2429526"/>
            <a:chOff x="2198307" y="4163243"/>
            <a:chExt cx="5481463" cy="2077571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3"/>
            <a:srcRect r="26231"/>
            <a:stretch/>
          </p:blipFill>
          <p:spPr>
            <a:xfrm>
              <a:off x="2383347" y="4175628"/>
              <a:ext cx="5186994" cy="2065186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3878331" y="4190820"/>
              <a:ext cx="3801439" cy="16679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39575">
                <a:lnSpc>
                  <a:spcPct val="115000"/>
                </a:lnSpc>
                <a:defRPr/>
              </a:pPr>
              <a:r>
                <a:rPr lang="en-US" sz="1500" b="1" dirty="0">
                  <a:solidFill>
                    <a:srgbClr val="7030A0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16</a:t>
              </a:r>
              <a:r>
                <a:rPr lang="en-US" sz="1500" dirty="0">
                  <a:solidFill>
                    <a:srgbClr val="7030A0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 public </a:t>
              </a:r>
              <a:r>
                <a:rPr lang="en-US" sz="1500" dirty="0" smtClean="0">
                  <a:solidFill>
                    <a:srgbClr val="7030A0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HEI’s</a:t>
              </a:r>
              <a:r>
                <a:rPr lang="lv-LV" sz="1500" dirty="0" smtClean="0">
                  <a:solidFill>
                    <a:srgbClr val="7030A0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*</a:t>
              </a:r>
              <a:r>
                <a:rPr lang="en-US" sz="1500" dirty="0" smtClean="0">
                  <a:solidFill>
                    <a:srgbClr val="7030A0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endParaRPr lang="en-US" sz="1500" dirty="0">
                <a:solidFill>
                  <a:srgbClr val="7030A0"/>
                </a:solidFill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defTabSz="939575">
                <a:lnSpc>
                  <a:spcPct val="115000"/>
                </a:lnSpc>
                <a:defRPr/>
              </a:pPr>
              <a:r>
                <a:rPr lang="en-US" sz="1500" b="1" dirty="0">
                  <a:solidFill>
                    <a:srgbClr val="7030A0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9</a:t>
              </a:r>
              <a:r>
                <a:rPr lang="en-US" sz="1500" dirty="0">
                  <a:solidFill>
                    <a:srgbClr val="7030A0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 public </a:t>
              </a:r>
              <a:r>
                <a:rPr lang="en-US" sz="1500" dirty="0" smtClean="0">
                  <a:solidFill>
                    <a:srgbClr val="7030A0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colleges</a:t>
              </a:r>
              <a:r>
                <a:rPr lang="lv-LV" sz="1500" dirty="0" smtClean="0">
                  <a:solidFill>
                    <a:srgbClr val="7030A0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*</a:t>
              </a:r>
              <a:endParaRPr lang="en-US" sz="1500" dirty="0">
                <a:solidFill>
                  <a:srgbClr val="7030A0"/>
                </a:solidFill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defTabSz="939575">
                <a:lnSpc>
                  <a:spcPct val="115000"/>
                </a:lnSpc>
                <a:defRPr/>
              </a:pPr>
              <a:r>
                <a:rPr lang="en-US" sz="1500" b="1" dirty="0">
                  <a:solidFill>
                    <a:srgbClr val="7030A0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11</a:t>
              </a:r>
              <a:r>
                <a:rPr lang="en-US" sz="1500" dirty="0">
                  <a:solidFill>
                    <a:srgbClr val="7030A0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 private HEI’s</a:t>
              </a:r>
            </a:p>
            <a:p>
              <a:pPr defTabSz="939575">
                <a:lnSpc>
                  <a:spcPct val="115000"/>
                </a:lnSpc>
                <a:defRPr/>
              </a:pPr>
              <a:r>
                <a:rPr lang="en-US" sz="1500" b="1" dirty="0">
                  <a:solidFill>
                    <a:srgbClr val="7030A0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8</a:t>
              </a:r>
              <a:r>
                <a:rPr lang="en-US" sz="1500" dirty="0">
                  <a:solidFill>
                    <a:srgbClr val="7030A0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 private </a:t>
              </a:r>
              <a:r>
                <a:rPr lang="en-US" sz="1500" dirty="0" smtClean="0">
                  <a:solidFill>
                    <a:srgbClr val="7030A0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colleges</a:t>
              </a:r>
            </a:p>
            <a:p>
              <a:pPr defTabSz="939575">
                <a:lnSpc>
                  <a:spcPct val="115000"/>
                </a:lnSpc>
                <a:defRPr/>
              </a:pPr>
              <a:r>
                <a:rPr lang="en-US" sz="1500" dirty="0" smtClean="0">
                  <a:solidFill>
                    <a:srgbClr val="7030A0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5000 </a:t>
              </a:r>
              <a:r>
                <a:rPr lang="en-US" sz="1500" dirty="0">
                  <a:solidFill>
                    <a:srgbClr val="7030A0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academic staff </a:t>
              </a:r>
              <a:r>
                <a:rPr lang="en-US" sz="1500" dirty="0" smtClean="0">
                  <a:solidFill>
                    <a:srgbClr val="7030A0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members</a:t>
              </a:r>
              <a:endParaRPr lang="lv-LV" sz="1500" dirty="0" smtClean="0">
                <a:solidFill>
                  <a:srgbClr val="7030A0"/>
                </a:solidFill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defTabSz="939575">
                <a:lnSpc>
                  <a:spcPct val="115000"/>
                </a:lnSpc>
                <a:defRPr/>
              </a:pPr>
              <a:r>
                <a:rPr lang="lv-LV" sz="1500" dirty="0" smtClean="0">
                  <a:solidFill>
                    <a:srgbClr val="7030A0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2 </a:t>
              </a:r>
              <a:r>
                <a:rPr lang="en-US" sz="1500" dirty="0" smtClean="0">
                  <a:solidFill>
                    <a:srgbClr val="7030A0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study</a:t>
              </a:r>
              <a:r>
                <a:rPr lang="lv-LV" sz="1500" dirty="0" smtClean="0">
                  <a:solidFill>
                    <a:srgbClr val="7030A0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en-US" sz="1500" dirty="0" smtClean="0">
                  <a:solidFill>
                    <a:srgbClr val="7030A0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program</a:t>
              </a:r>
              <a:r>
                <a:rPr lang="lv-LV" sz="1500" dirty="0" err="1" smtClean="0">
                  <a:solidFill>
                    <a:srgbClr val="7030A0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me</a:t>
              </a:r>
              <a:r>
                <a:rPr lang="en-US" sz="1500" dirty="0" smtClean="0">
                  <a:solidFill>
                    <a:srgbClr val="7030A0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s</a:t>
              </a:r>
              <a:r>
                <a:rPr lang="lv-LV" sz="1500" dirty="0" smtClean="0">
                  <a:solidFill>
                    <a:srgbClr val="7030A0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en-US" sz="1500" dirty="0" smtClean="0">
                  <a:solidFill>
                    <a:srgbClr val="7030A0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related with youth work </a:t>
              </a:r>
              <a:endParaRPr lang="en-US" sz="1500" dirty="0">
                <a:solidFill>
                  <a:srgbClr val="7030A0"/>
                </a:solidFill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2198307" y="4163243"/>
              <a:ext cx="1497669" cy="20775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>
                <a:solidFill>
                  <a:prstClr val="white"/>
                </a:solidFill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2234121" y="5560560"/>
              <a:ext cx="1439717" cy="33256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1400" b="1" dirty="0">
                  <a:solidFill>
                    <a:srgbClr val="A5A5A5">
                      <a:lumMod val="50000"/>
                    </a:srgbClr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Institutions</a:t>
              </a:r>
            </a:p>
          </p:txBody>
        </p:sp>
      </p:grpSp>
      <p:pic>
        <p:nvPicPr>
          <p:cNvPr id="19" name="Google Shape;456;p4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13018" y="2894263"/>
            <a:ext cx="926471" cy="926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6570" y="1965171"/>
            <a:ext cx="4971016" cy="4211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1089410" y="6431931"/>
            <a:ext cx="4781966" cy="318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39575">
              <a:lnSpc>
                <a:spcPct val="115000"/>
              </a:lnSpc>
              <a:defRPr/>
            </a:pPr>
            <a:r>
              <a:rPr lang="lv-LV" dirty="0" smtClean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*</a:t>
            </a:r>
            <a:r>
              <a:rPr lang="lv-LV" dirty="0" err="1" smtClean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Funded</a:t>
            </a:r>
            <a:r>
              <a:rPr lang="lv-LV" dirty="0" smtClean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lv-LV" dirty="0" err="1" smtClean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both</a:t>
            </a:r>
            <a:r>
              <a:rPr lang="lv-LV" dirty="0" smtClean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lv-LV" dirty="0" err="1" smtClean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by</a:t>
            </a:r>
            <a:r>
              <a:rPr lang="lv-LV" dirty="0" smtClean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lv-LV" dirty="0" err="1" smtClean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the</a:t>
            </a:r>
            <a:r>
              <a:rPr lang="lv-LV" dirty="0" smtClean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lv-LV" dirty="0" err="1" smtClean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government</a:t>
            </a:r>
            <a:r>
              <a:rPr lang="lv-LV" dirty="0" smtClean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lv-LV" dirty="0" err="1" smtClean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and</a:t>
            </a:r>
            <a:r>
              <a:rPr lang="lv-LV" dirty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lv-LV" dirty="0" err="1" smtClean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study</a:t>
            </a:r>
            <a:r>
              <a:rPr lang="lv-LV" dirty="0" smtClean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lv-LV" dirty="0" err="1" smtClean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fees</a:t>
            </a:r>
            <a:endParaRPr lang="en-US" dirty="0">
              <a:solidFill>
                <a:schemeClr val="tx1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5578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Ministry of Education and Science of Republic of Latvia</a:t>
            </a:r>
            <a:endParaRPr lang="en-US" dirty="0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616775" y="2243979"/>
            <a:ext cx="10929767" cy="3107409"/>
          </a:xfrm>
        </p:spPr>
        <p:txBody>
          <a:bodyPr/>
          <a:lstStyle/>
          <a:p>
            <a:pPr algn="r"/>
            <a:r>
              <a:rPr lang="en-US" dirty="0" smtClean="0"/>
              <a:t>Education</a:t>
            </a:r>
          </a:p>
          <a:p>
            <a:pPr algn="r"/>
            <a:r>
              <a:rPr lang="en-US" dirty="0" smtClean="0"/>
              <a:t>Science</a:t>
            </a:r>
          </a:p>
          <a:p>
            <a:pPr algn="r"/>
            <a:r>
              <a:rPr lang="en-US" dirty="0" smtClean="0"/>
              <a:t>Sport</a:t>
            </a:r>
          </a:p>
          <a:p>
            <a:pPr algn="r"/>
            <a:r>
              <a:rPr lang="en-US" dirty="0" smtClean="0"/>
              <a:t>Youth</a:t>
            </a:r>
          </a:p>
          <a:p>
            <a:pPr algn="r"/>
            <a:r>
              <a:rPr lang="en-US" dirty="0" smtClean="0"/>
              <a:t>National language</a:t>
            </a:r>
          </a:p>
          <a:p>
            <a:endParaRPr lang="en-US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lv-LV" smtClean="0"/>
              <a:pPr/>
              <a:t>3</a:t>
            </a:fld>
            <a:endParaRPr lang="lv-LV"/>
          </a:p>
        </p:txBody>
      </p:sp>
      <p:pic>
        <p:nvPicPr>
          <p:cNvPr id="5" name="Attēls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9969" y="1295400"/>
            <a:ext cx="6854533" cy="5213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8191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err="1" smtClean="0"/>
              <a:t>Youth</a:t>
            </a:r>
            <a:r>
              <a:rPr lang="lv-LV" dirty="0" smtClean="0"/>
              <a:t> </a:t>
            </a:r>
            <a:r>
              <a:rPr lang="lv-LV" dirty="0" err="1" smtClean="0"/>
              <a:t>policy</a:t>
            </a:r>
            <a:r>
              <a:rPr lang="lv-LV" dirty="0" smtClean="0"/>
              <a:t> </a:t>
            </a:r>
            <a:r>
              <a:rPr lang="lv-LV" dirty="0" err="1" smtClean="0"/>
              <a:t>and</a:t>
            </a:r>
            <a:r>
              <a:rPr lang="lv-LV" dirty="0" smtClean="0"/>
              <a:t> </a:t>
            </a:r>
            <a:r>
              <a:rPr lang="lv-LV" dirty="0" err="1" smtClean="0"/>
              <a:t>legislation</a:t>
            </a:r>
            <a:endParaRPr lang="en-US" dirty="0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475626" y="1691657"/>
            <a:ext cx="10929767" cy="3932984"/>
          </a:xfrm>
        </p:spPr>
        <p:txBody>
          <a:bodyPr/>
          <a:lstStyle/>
          <a:p>
            <a:r>
              <a:rPr lang="lv-LV" dirty="0" err="1" smtClean="0"/>
              <a:t>Youth</a:t>
            </a:r>
            <a:r>
              <a:rPr lang="lv-LV" dirty="0" smtClean="0"/>
              <a:t> </a:t>
            </a:r>
            <a:r>
              <a:rPr lang="lv-LV" dirty="0" err="1" smtClean="0"/>
              <a:t>Law</a:t>
            </a:r>
            <a:endParaRPr lang="lv-LV" dirty="0"/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lv-LV" sz="2000" dirty="0" smtClean="0"/>
              <a:t>Y</a:t>
            </a:r>
            <a:r>
              <a:rPr lang="en-US" sz="2000" dirty="0" err="1" smtClean="0"/>
              <a:t>outh</a:t>
            </a:r>
            <a:r>
              <a:rPr lang="en-US" sz="2000" dirty="0" smtClean="0"/>
              <a:t> </a:t>
            </a:r>
            <a:r>
              <a:rPr lang="en-US" sz="2000" dirty="0"/>
              <a:t>affairs specialist - a person who plans, performs, and coordinates youth </a:t>
            </a:r>
            <a:r>
              <a:rPr lang="en-US" sz="2000" dirty="0" smtClean="0"/>
              <a:t>work</a:t>
            </a:r>
            <a:endParaRPr lang="lv-LV" sz="2000" dirty="0" smtClean="0"/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en-US" sz="2000" dirty="0"/>
              <a:t>If a youth affairs specialist ensures youth work in the local government, he or she shall be trained in accordance with the procedures stipulated by the Cabinet</a:t>
            </a:r>
            <a:r>
              <a:rPr lang="en-US" sz="2000" dirty="0" smtClean="0"/>
              <a:t>.</a:t>
            </a:r>
            <a:endParaRPr lang="lv-LV" sz="2000" dirty="0" smtClean="0"/>
          </a:p>
          <a:p>
            <a:pPr marL="228600" indent="0"/>
            <a:r>
              <a:rPr lang="lv-LV" dirty="0" err="1" smtClean="0"/>
              <a:t>Children</a:t>
            </a:r>
            <a:r>
              <a:rPr lang="lv-LV" dirty="0" smtClean="0"/>
              <a:t>, </a:t>
            </a:r>
            <a:r>
              <a:rPr lang="lv-LV" dirty="0" err="1" smtClean="0"/>
              <a:t>Youth</a:t>
            </a:r>
            <a:r>
              <a:rPr lang="lv-LV" dirty="0" smtClean="0"/>
              <a:t> </a:t>
            </a:r>
            <a:r>
              <a:rPr lang="lv-LV" dirty="0" err="1" smtClean="0"/>
              <a:t>and</a:t>
            </a:r>
            <a:r>
              <a:rPr lang="lv-LV" dirty="0" smtClean="0"/>
              <a:t> </a:t>
            </a:r>
            <a:r>
              <a:rPr lang="lv-LV" dirty="0" err="1" smtClean="0"/>
              <a:t>Family</a:t>
            </a:r>
            <a:r>
              <a:rPr lang="lv-LV" dirty="0" smtClean="0"/>
              <a:t> </a:t>
            </a:r>
            <a:r>
              <a:rPr lang="lv-LV" dirty="0" err="1" smtClean="0"/>
              <a:t>development</a:t>
            </a:r>
            <a:r>
              <a:rPr lang="lv-LV" dirty="0" smtClean="0"/>
              <a:t> </a:t>
            </a:r>
            <a:r>
              <a:rPr lang="lv-LV" dirty="0" err="1" smtClean="0"/>
              <a:t>strategy</a:t>
            </a:r>
            <a:r>
              <a:rPr lang="lv-LV" dirty="0" smtClean="0"/>
              <a:t> 2022. – 2027.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Youth </a:t>
            </a:r>
            <a:r>
              <a:rPr lang="en-US" sz="2000" dirty="0"/>
              <a:t>worker – a person who works with </a:t>
            </a:r>
            <a:r>
              <a:rPr lang="en-US" sz="2000" dirty="0" smtClean="0"/>
              <a:t>youth</a:t>
            </a:r>
            <a:endParaRPr lang="lv-LV" sz="2000" dirty="0" smtClean="0"/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Improve</a:t>
            </a:r>
            <a:r>
              <a:rPr lang="lv-LV" sz="2000" dirty="0" err="1" smtClean="0"/>
              <a:t>ment</a:t>
            </a:r>
            <a:r>
              <a:rPr lang="lv-LV" sz="2000" dirty="0" smtClean="0"/>
              <a:t> </a:t>
            </a:r>
            <a:r>
              <a:rPr lang="lv-LV" sz="2000" dirty="0" err="1" smtClean="0"/>
              <a:t>of</a:t>
            </a:r>
            <a:r>
              <a:rPr lang="en-US" sz="2000" dirty="0" smtClean="0"/>
              <a:t> </a:t>
            </a:r>
            <a:r>
              <a:rPr lang="en-US" sz="2000" dirty="0"/>
              <a:t>higher education study opportunities for youth workers</a:t>
            </a:r>
            <a:endParaRPr lang="lv-LV" sz="2000" dirty="0" smtClean="0"/>
          </a:p>
          <a:p>
            <a:pPr marL="228600" indent="0"/>
            <a:endParaRPr lang="lv-LV" dirty="0" smtClean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lv-LV" smtClean="0"/>
              <a:pPr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855298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err="1" smtClean="0"/>
              <a:t>Changes</a:t>
            </a:r>
            <a:r>
              <a:rPr lang="lv-LV" dirty="0" smtClean="0"/>
              <a:t> </a:t>
            </a:r>
            <a:r>
              <a:rPr lang="lv-LV" dirty="0" err="1" smtClean="0"/>
              <a:t>in</a:t>
            </a:r>
            <a:r>
              <a:rPr lang="lv-LV" dirty="0" smtClean="0"/>
              <a:t> </a:t>
            </a:r>
            <a:r>
              <a:rPr lang="lv-LV" dirty="0" err="1" smtClean="0"/>
              <a:t>the</a:t>
            </a:r>
            <a:r>
              <a:rPr lang="lv-LV" dirty="0" smtClean="0"/>
              <a:t> </a:t>
            </a:r>
            <a:r>
              <a:rPr lang="lv-LV" dirty="0" err="1" smtClean="0"/>
              <a:t>Youth</a:t>
            </a:r>
            <a:r>
              <a:rPr lang="lv-LV" dirty="0" smtClean="0"/>
              <a:t> </a:t>
            </a:r>
            <a:r>
              <a:rPr lang="lv-LV" dirty="0" err="1" smtClean="0"/>
              <a:t>policy</a:t>
            </a:r>
            <a:endParaRPr lang="en-US" dirty="0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71500" indent="-342900">
              <a:buFont typeface="Arial" panose="020B0604020202020204" pitchFamily="34" charset="0"/>
              <a:buChar char="•"/>
            </a:pPr>
            <a:r>
              <a:rPr lang="lv-LV" dirty="0" err="1" smtClean="0"/>
              <a:t>Ammendments</a:t>
            </a:r>
            <a:r>
              <a:rPr lang="lv-LV" dirty="0" smtClean="0"/>
              <a:t> to </a:t>
            </a:r>
            <a:r>
              <a:rPr lang="lv-LV" dirty="0" err="1" smtClean="0"/>
              <a:t>the</a:t>
            </a:r>
            <a:r>
              <a:rPr lang="lv-LV" dirty="0" smtClean="0"/>
              <a:t> </a:t>
            </a:r>
            <a:r>
              <a:rPr lang="lv-LV" dirty="0" err="1" smtClean="0"/>
              <a:t>Youth</a:t>
            </a:r>
            <a:r>
              <a:rPr lang="lv-LV" dirty="0" smtClean="0"/>
              <a:t> </a:t>
            </a:r>
            <a:r>
              <a:rPr lang="lv-LV" dirty="0" err="1" smtClean="0"/>
              <a:t>Law</a:t>
            </a:r>
            <a:endParaRPr lang="lv-LV" dirty="0" smtClean="0"/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lv-LV" dirty="0" err="1" smtClean="0"/>
              <a:t>Revision</a:t>
            </a:r>
            <a:r>
              <a:rPr lang="lv-LV" dirty="0" smtClean="0"/>
              <a:t> </a:t>
            </a:r>
            <a:r>
              <a:rPr lang="lv-LV" dirty="0" err="1" smtClean="0"/>
              <a:t>of</a:t>
            </a:r>
            <a:r>
              <a:rPr lang="lv-LV" dirty="0" smtClean="0"/>
              <a:t> </a:t>
            </a:r>
            <a:r>
              <a:rPr lang="lv-LV" dirty="0" err="1" smtClean="0"/>
              <a:t>Youth</a:t>
            </a:r>
            <a:r>
              <a:rPr lang="lv-LV" dirty="0" smtClean="0"/>
              <a:t> </a:t>
            </a:r>
            <a:r>
              <a:rPr lang="lv-LV" dirty="0" err="1" smtClean="0"/>
              <a:t>Workers</a:t>
            </a:r>
            <a:r>
              <a:rPr lang="lv-LV" dirty="0" smtClean="0"/>
              <a:t> </a:t>
            </a:r>
            <a:r>
              <a:rPr lang="lv-LV" dirty="0" err="1" smtClean="0"/>
              <a:t>and</a:t>
            </a:r>
            <a:r>
              <a:rPr lang="lv-LV" dirty="0" smtClean="0"/>
              <a:t> </a:t>
            </a:r>
            <a:r>
              <a:rPr lang="lv-LV" dirty="0" err="1" smtClean="0"/>
              <a:t>Youth</a:t>
            </a:r>
            <a:r>
              <a:rPr lang="lv-LV" dirty="0" smtClean="0"/>
              <a:t> </a:t>
            </a:r>
            <a:r>
              <a:rPr lang="lv-LV" dirty="0" err="1" smtClean="0"/>
              <a:t>affairs</a:t>
            </a:r>
            <a:r>
              <a:rPr lang="lv-LV" dirty="0" smtClean="0"/>
              <a:t> specialists </a:t>
            </a:r>
            <a:r>
              <a:rPr lang="lv-LV" dirty="0" err="1" smtClean="0"/>
              <a:t>profesional</a:t>
            </a:r>
            <a:r>
              <a:rPr lang="lv-LV" dirty="0" smtClean="0"/>
              <a:t> standarts</a:t>
            </a:r>
          </a:p>
          <a:p>
            <a:endParaRPr lang="en-US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lv-LV" smtClean="0"/>
              <a:pPr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896542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" name="Google Shape;1013;p74"/>
          <p:cNvSpPr txBox="1">
            <a:spLocks noGrp="1"/>
          </p:cNvSpPr>
          <p:nvPr>
            <p:ph type="ctrTitle"/>
          </p:nvPr>
        </p:nvSpPr>
        <p:spPr>
          <a:xfrm>
            <a:off x="2425915" y="2889647"/>
            <a:ext cx="5866438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lv-LV" dirty="0">
                <a:solidFill>
                  <a:schemeClr val="lt1"/>
                </a:solidFill>
              </a:rPr>
              <a:t>THANK YOU!</a:t>
            </a:r>
            <a:endParaRPr dirty="0">
              <a:solidFill>
                <a:schemeClr val="lt1"/>
              </a:solidFill>
            </a:endParaRPr>
          </a:p>
        </p:txBody>
      </p:sp>
      <p:pic>
        <p:nvPicPr>
          <p:cNvPr id="6" name="Google Shape;687;p52"/>
          <p:cNvPicPr preferRelativeResize="0"/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alphaModFix amt="70000"/>
          </a:blip>
          <a:stretch>
            <a:fillRect/>
          </a:stretch>
        </p:blipFill>
        <p:spPr>
          <a:xfrm rot="20003849">
            <a:off x="5926667" y="4666829"/>
            <a:ext cx="7552502" cy="3579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67" r="10001" b="16138"/>
          <a:stretch>
            <a:fillRect/>
          </a:stretch>
        </p:blipFill>
        <p:spPr bwMode="auto">
          <a:xfrm>
            <a:off x="1087438" y="0"/>
            <a:ext cx="1774825" cy="2030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8133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21">
      <a:dk1>
        <a:srgbClr val="664690"/>
      </a:dk1>
      <a:lt1>
        <a:srgbClr val="FFFFFF"/>
      </a:lt1>
      <a:dk2>
        <a:srgbClr val="664690"/>
      </a:dk2>
      <a:lt2>
        <a:srgbClr val="FFFFFF"/>
      </a:lt2>
      <a:accent1>
        <a:srgbClr val="664690"/>
      </a:accent1>
      <a:accent2>
        <a:srgbClr val="856CA6"/>
      </a:accent2>
      <a:accent3>
        <a:srgbClr val="A391BC"/>
      </a:accent3>
      <a:accent4>
        <a:srgbClr val="C2B5D3"/>
      </a:accent4>
      <a:accent5>
        <a:srgbClr val="E0DAE9"/>
      </a:accent5>
      <a:accent6>
        <a:srgbClr val="EFECF3"/>
      </a:accent6>
      <a:hlink>
        <a:srgbClr val="442583"/>
      </a:hlink>
      <a:folHlink>
        <a:srgbClr val="66469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1874</TotalTime>
  <Words>175</Words>
  <Application>Microsoft Office PowerPoint</Application>
  <PresentationFormat>Platekrāna</PresentationFormat>
  <Paragraphs>32</Paragraphs>
  <Slides>6</Slides>
  <Notes>3</Notes>
  <HiddenSlides>0</HiddenSlides>
  <MMClips>0</MMClips>
  <ScaleCrop>false</ScaleCrop>
  <HeadingPairs>
    <vt:vector size="6" baseType="variant">
      <vt:variant>
        <vt:lpstr>Lietotie fonti</vt:lpstr>
      </vt:variant>
      <vt:variant>
        <vt:i4>4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6</vt:i4>
      </vt:variant>
    </vt:vector>
  </HeadingPairs>
  <TitlesOfParts>
    <vt:vector size="11" baseType="lpstr">
      <vt:lpstr>Arial</vt:lpstr>
      <vt:lpstr>Calibri</vt:lpstr>
      <vt:lpstr>Trebuchet MS</vt:lpstr>
      <vt:lpstr>Verdana</vt:lpstr>
      <vt:lpstr>Office Theme</vt:lpstr>
      <vt:lpstr>HIGHER EDUCATION IN YOUTH WORK  IN LATVIA</vt:lpstr>
      <vt:lpstr>Key Facts About Higher Education in Latvia</vt:lpstr>
      <vt:lpstr>Ministry of Education and Science of Republic of Latvia</vt:lpstr>
      <vt:lpstr>Youth policy and legislation</vt:lpstr>
      <vt:lpstr>Changes in the Youth policy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PREZENTĀCIJAS NOSAUKUMS</dc:title>
  <dc:creator>Egita Diure</dc:creator>
  <cp:lastModifiedBy>Dāvids</cp:lastModifiedBy>
  <cp:revision>30</cp:revision>
  <dcterms:modified xsi:type="dcterms:W3CDTF">2022-09-22T10:52:13Z</dcterms:modified>
</cp:coreProperties>
</file>