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96" r:id="rId6"/>
    <p:sldMasterId id="2147483683" r:id="rId7"/>
  </p:sldMasterIdLst>
  <p:notesMasterIdLst>
    <p:notesMasterId r:id="rId41"/>
  </p:notesMasterIdLst>
  <p:sldIdLst>
    <p:sldId id="272" r:id="rId8"/>
    <p:sldId id="449" r:id="rId9"/>
    <p:sldId id="504" r:id="rId10"/>
    <p:sldId id="522" r:id="rId11"/>
    <p:sldId id="514" r:id="rId12"/>
    <p:sldId id="503" r:id="rId13"/>
    <p:sldId id="505" r:id="rId14"/>
    <p:sldId id="515" r:id="rId15"/>
    <p:sldId id="506" r:id="rId16"/>
    <p:sldId id="517" r:id="rId17"/>
    <p:sldId id="519" r:id="rId18"/>
    <p:sldId id="520" r:id="rId19"/>
    <p:sldId id="509" r:id="rId20"/>
    <p:sldId id="521" r:id="rId21"/>
    <p:sldId id="512" r:id="rId22"/>
    <p:sldId id="289" r:id="rId23"/>
    <p:sldId id="279" r:id="rId24"/>
    <p:sldId id="304" r:id="rId25"/>
    <p:sldId id="306" r:id="rId26"/>
    <p:sldId id="309" r:id="rId27"/>
    <p:sldId id="310" r:id="rId28"/>
    <p:sldId id="311" r:id="rId29"/>
    <p:sldId id="317" r:id="rId30"/>
    <p:sldId id="319" r:id="rId31"/>
    <p:sldId id="318" r:id="rId32"/>
    <p:sldId id="320" r:id="rId33"/>
    <p:sldId id="324" r:id="rId34"/>
    <p:sldId id="321" r:id="rId35"/>
    <p:sldId id="323" r:id="rId36"/>
    <p:sldId id="322" r:id="rId37"/>
    <p:sldId id="325" r:id="rId38"/>
    <p:sldId id="312" r:id="rId39"/>
    <p:sldId id="270" r:id="rId40"/>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4F00"/>
    <a:srgbClr val="009246"/>
    <a:srgbClr val="0001BE"/>
    <a:srgbClr val="00D7A7"/>
    <a:srgbClr val="DB2719"/>
    <a:srgbClr val="F5A3C7"/>
    <a:srgbClr val="9FC9EB"/>
    <a:srgbClr val="FC4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E4A67B-567B-4273-AA60-23AC293B9B23}" v="36" dt="2022-09-21T08:52:05.020"/>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83" autoAdjust="0"/>
    <p:restoredTop sz="93979" autoAdjust="0"/>
  </p:normalViewPr>
  <p:slideViewPr>
    <p:cSldViewPr snapToGrid="0">
      <p:cViewPr varScale="1">
        <p:scale>
          <a:sx n="63" d="100"/>
          <a:sy n="63" d="100"/>
        </p:scale>
        <p:origin x="1080"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12C489E-FF7D-4177-B146-B2E9FEF3D8EC}" type="datetimeFigureOut">
              <a:rPr lang="fi-FI"/>
              <a:pPr>
                <a:defRPr/>
              </a:pPr>
              <a:t>22.9.2022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BDCEC39-C71C-4583-B984-6E01124873C3}" type="slidenum">
              <a:rPr lang="fi-FI"/>
              <a:pPr>
                <a:defRPr/>
              </a:pPr>
              <a:t>‹#›</a:t>
            </a:fld>
            <a:endParaRPr lang="fi-FI"/>
          </a:p>
        </p:txBody>
      </p:sp>
    </p:spTree>
    <p:extLst>
      <p:ext uri="{BB962C8B-B14F-4D97-AF65-F5344CB8AC3E}">
        <p14:creationId xmlns:p14="http://schemas.microsoft.com/office/powerpoint/2010/main" val="21131920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200" dirty="0"/>
          </a:p>
        </p:txBody>
      </p:sp>
      <p:sp>
        <p:nvSpPr>
          <p:cNvPr id="4" name="Dian numeron paikkamerkki 3"/>
          <p:cNvSpPr>
            <a:spLocks noGrp="1"/>
          </p:cNvSpPr>
          <p:nvPr>
            <p:ph type="sldNum" sz="quarter" idx="10"/>
          </p:nvPr>
        </p:nvSpPr>
        <p:spPr/>
        <p:txBody>
          <a:bodyPr/>
          <a:lstStyle/>
          <a:p>
            <a:pPr>
              <a:defRPr/>
            </a:pPr>
            <a:fld id="{BBDCEC39-C71C-4583-B984-6E01124873C3}" type="slidenum">
              <a:rPr lang="fi-FI" smtClean="0"/>
              <a:pPr>
                <a:defRPr/>
              </a:pPr>
              <a:t>17</a:t>
            </a:fld>
            <a:endParaRPr lang="fi-FI"/>
          </a:p>
        </p:txBody>
      </p:sp>
    </p:spTree>
    <p:extLst>
      <p:ext uri="{BB962C8B-B14F-4D97-AF65-F5344CB8AC3E}">
        <p14:creationId xmlns:p14="http://schemas.microsoft.com/office/powerpoint/2010/main" val="46997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BBDCEC39-C71C-4583-B984-6E01124873C3}" type="slidenum">
              <a:rPr lang="fi-FI" smtClean="0"/>
              <a:pPr>
                <a:defRPr/>
              </a:pPr>
              <a:t>18</a:t>
            </a:fld>
            <a:endParaRPr lang="fi-FI"/>
          </a:p>
        </p:txBody>
      </p:sp>
    </p:spTree>
    <p:extLst>
      <p:ext uri="{BB962C8B-B14F-4D97-AF65-F5344CB8AC3E}">
        <p14:creationId xmlns:p14="http://schemas.microsoft.com/office/powerpoint/2010/main" val="278510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BBDCEC39-C71C-4583-B984-6E01124873C3}" type="slidenum">
              <a:rPr lang="fi-FI" smtClean="0"/>
              <a:pPr>
                <a:defRPr/>
              </a:pPr>
              <a:t>33</a:t>
            </a:fld>
            <a:endParaRPr lang="fi-FI"/>
          </a:p>
        </p:txBody>
      </p:sp>
    </p:spTree>
    <p:extLst>
      <p:ext uri="{BB962C8B-B14F-4D97-AF65-F5344CB8AC3E}">
        <p14:creationId xmlns:p14="http://schemas.microsoft.com/office/powerpoint/2010/main" val="2871502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37E1425F-75B2-41BE-A9D6-DD84E3E001C4}" type="datetime1">
              <a:rPr lang="fi-FI" smtClean="0"/>
              <a:t>22.9.2022</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13BBD159-040D-46BD-BFE1-F19287237241}" type="slidenum">
              <a:rPr lang="fi-FI"/>
              <a:pPr>
                <a:defRPr/>
              </a:pPr>
              <a:t>‹#›</a:t>
            </a:fld>
            <a:endParaRPr lang="fi-FI" dirty="0"/>
          </a:p>
        </p:txBody>
      </p:sp>
    </p:spTree>
    <p:extLst>
      <p:ext uri="{BB962C8B-B14F-4D97-AF65-F5344CB8AC3E}">
        <p14:creationId xmlns:p14="http://schemas.microsoft.com/office/powerpoint/2010/main" val="2844982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C21F980C-0010-4538-9078-9BE628E2C843}" type="datetime1">
              <a:rPr lang="fi-FI" smtClean="0"/>
              <a:t>22.9.2022</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C8770D1A-D618-4555-B0FA-A86B969C6EAB}" type="slidenum">
              <a:rPr lang="fi-FI"/>
              <a:pPr>
                <a:defRPr/>
              </a:pPr>
              <a:t>‹#›</a:t>
            </a:fld>
            <a:endParaRPr lang="fi-FI"/>
          </a:p>
        </p:txBody>
      </p:sp>
    </p:spTree>
    <p:extLst>
      <p:ext uri="{BB962C8B-B14F-4D97-AF65-F5344CB8AC3E}">
        <p14:creationId xmlns:p14="http://schemas.microsoft.com/office/powerpoint/2010/main" val="107650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D5DAA61A-84C9-44AC-AD49-8D211881265C}" type="datetime1">
              <a:rPr lang="fi-FI" smtClean="0"/>
              <a:t>22.9.2022</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7360EF15-A13F-46ED-A126-49E804ED0577}" type="slidenum">
              <a:rPr lang="fi-FI"/>
              <a:pPr>
                <a:defRPr/>
              </a:pPr>
              <a:t>‹#›</a:t>
            </a:fld>
            <a:endParaRPr lang="fi-FI"/>
          </a:p>
        </p:txBody>
      </p:sp>
    </p:spTree>
    <p:extLst>
      <p:ext uri="{BB962C8B-B14F-4D97-AF65-F5344CB8AC3E}">
        <p14:creationId xmlns:p14="http://schemas.microsoft.com/office/powerpoint/2010/main" val="1703894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F1135D4C-A64B-40C9-8DFB-0061E6B946AB}" type="datetime1">
              <a:rPr lang="fi-FI" smtClean="0"/>
              <a:t>22.9.2022</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1AE05BE9-4658-48DD-9A9B-957C4720502C}" type="slidenum">
              <a:rPr lang="fi-FI"/>
              <a:pPr>
                <a:defRPr/>
              </a:pPr>
              <a:t>‹#›</a:t>
            </a:fld>
            <a:endParaRPr lang="fi-FI"/>
          </a:p>
        </p:txBody>
      </p:sp>
    </p:spTree>
    <p:extLst>
      <p:ext uri="{BB962C8B-B14F-4D97-AF65-F5344CB8AC3E}">
        <p14:creationId xmlns:p14="http://schemas.microsoft.com/office/powerpoint/2010/main" val="85512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8019CAC6-CDB5-4463-9C15-C4C50114E41B}" type="datetime1">
              <a:rPr lang="fi-FI" smtClean="0"/>
              <a:t>22.9.2022</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BFE030BA-5EB9-462D-8F95-38BA790686AB}" type="slidenum">
              <a:rPr lang="fi-FI"/>
              <a:pPr>
                <a:defRPr/>
              </a:pPr>
              <a:t>‹#›</a:t>
            </a:fld>
            <a:endParaRPr lang="fi-FI"/>
          </a:p>
        </p:txBody>
      </p:sp>
    </p:spTree>
    <p:extLst>
      <p:ext uri="{BB962C8B-B14F-4D97-AF65-F5344CB8AC3E}">
        <p14:creationId xmlns:p14="http://schemas.microsoft.com/office/powerpoint/2010/main" val="1357444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5C2F4A17-99EE-4B39-8BC8-E3227E90BE8A}" type="datetime1">
              <a:rPr lang="fi-FI" smtClean="0"/>
              <a:t>22.9.2022</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3A86EB68-0F49-490A-898A-D414BF985B30}" type="slidenum">
              <a:rPr lang="fi-FI"/>
              <a:pPr>
                <a:defRPr/>
              </a:pPr>
              <a:t>‹#›</a:t>
            </a:fld>
            <a:endParaRPr lang="fi-FI"/>
          </a:p>
        </p:txBody>
      </p:sp>
    </p:spTree>
    <p:extLst>
      <p:ext uri="{BB962C8B-B14F-4D97-AF65-F5344CB8AC3E}">
        <p14:creationId xmlns:p14="http://schemas.microsoft.com/office/powerpoint/2010/main" val="837449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AC0C2BEA-8148-4472-A858-4336FCD8EA65}" type="datetime1">
              <a:rPr lang="fi-FI" smtClean="0"/>
              <a:t>22.9.2022</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DE5436CC-E032-4E0D-A608-BD8F20419603}" type="slidenum">
              <a:rPr lang="fi-FI"/>
              <a:pPr>
                <a:defRPr/>
              </a:pPr>
              <a:t>‹#›</a:t>
            </a:fld>
            <a:endParaRPr lang="fi-FI" dirty="0"/>
          </a:p>
        </p:txBody>
      </p:sp>
    </p:spTree>
    <p:extLst>
      <p:ext uri="{BB962C8B-B14F-4D97-AF65-F5344CB8AC3E}">
        <p14:creationId xmlns:p14="http://schemas.microsoft.com/office/powerpoint/2010/main" val="325409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7" name="Päivämäärän paikkamerkki 3"/>
          <p:cNvSpPr>
            <a:spLocks noGrp="1"/>
          </p:cNvSpPr>
          <p:nvPr>
            <p:ph type="dt" sz="half" idx="15"/>
          </p:nvPr>
        </p:nvSpPr>
        <p:spPr/>
        <p:txBody>
          <a:bodyPr/>
          <a:lstStyle>
            <a:lvl1pPr>
              <a:defRPr/>
            </a:lvl1pPr>
          </a:lstStyle>
          <a:p>
            <a:pPr>
              <a:defRPr/>
            </a:pPr>
            <a:fld id="{05FE5E15-12FF-4ACB-B28A-56F9A409574D}" type="datetime1">
              <a:rPr lang="fi-FI" smtClean="0"/>
              <a:t>22.9.2022</a:t>
            </a:fld>
            <a:endParaRPr lang="fi-FI" dirty="0"/>
          </a:p>
        </p:txBody>
      </p:sp>
      <p:sp>
        <p:nvSpPr>
          <p:cNvPr id="8" name="Alatunnisteen paikkamerkki 4"/>
          <p:cNvSpPr>
            <a:spLocks noGrp="1"/>
          </p:cNvSpPr>
          <p:nvPr>
            <p:ph type="ftr" sz="quarter" idx="16"/>
          </p:nvPr>
        </p:nvSpPr>
        <p:spPr/>
        <p:txBody>
          <a:bodyPr/>
          <a:lstStyle>
            <a:lvl1pPr>
              <a:defRPr/>
            </a:lvl1pPr>
          </a:lstStyle>
          <a:p>
            <a:pPr>
              <a:defRPr/>
            </a:pP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665D6553-F9A2-4D83-8205-91B5BB79F33D}" type="slidenum">
              <a:rPr lang="fi-FI"/>
              <a:pPr>
                <a:defRPr/>
              </a:pPr>
              <a:t>‹#›</a:t>
            </a:fld>
            <a:endParaRPr lang="fi-FI" dirty="0"/>
          </a:p>
        </p:txBody>
      </p:sp>
    </p:spTree>
    <p:extLst>
      <p:ext uri="{BB962C8B-B14F-4D97-AF65-F5344CB8AC3E}">
        <p14:creationId xmlns:p14="http://schemas.microsoft.com/office/powerpoint/2010/main" val="1468808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perustyyl. napsautt.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p:cNvSpPr>
            <a:spLocks noGrp="1"/>
          </p:cNvSpPr>
          <p:nvPr>
            <p:ph type="dt" sz="half" idx="14"/>
          </p:nvPr>
        </p:nvSpPr>
        <p:spPr/>
        <p:txBody>
          <a:bodyPr/>
          <a:lstStyle>
            <a:lvl1pPr>
              <a:defRPr/>
            </a:lvl1pPr>
          </a:lstStyle>
          <a:p>
            <a:pPr>
              <a:defRPr/>
            </a:pPr>
            <a:fld id="{7A46E183-55DA-433E-BF48-618BDA088811}" type="datetime1">
              <a:rPr lang="fi-FI" smtClean="0"/>
              <a:t>22.9.2022</a:t>
            </a:fld>
            <a:endParaRPr lang="fi-FI" dirty="0"/>
          </a:p>
        </p:txBody>
      </p:sp>
      <p:sp>
        <p:nvSpPr>
          <p:cNvPr id="6" name="Alatunnisteen paikkamerkki 4"/>
          <p:cNvSpPr>
            <a:spLocks noGrp="1"/>
          </p:cNvSpPr>
          <p:nvPr>
            <p:ph type="ftr" sz="quarter" idx="15"/>
          </p:nvPr>
        </p:nvSpPr>
        <p:spPr/>
        <p:txBody>
          <a:bodyPr/>
          <a:lstStyle>
            <a:lvl1pPr>
              <a:defRPr/>
            </a:lvl1pPr>
          </a:lstStyle>
          <a:p>
            <a:pPr>
              <a:defRPr/>
            </a:pP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4D2676B6-0E48-4452-8786-92EEBF8A1044}" type="slidenum">
              <a:rPr lang="fi-FI"/>
              <a:pPr>
                <a:defRPr/>
              </a:pPr>
              <a:t>‹#›</a:t>
            </a:fld>
            <a:endParaRPr lang="fi-FI" dirty="0"/>
          </a:p>
        </p:txBody>
      </p:sp>
    </p:spTree>
    <p:extLst>
      <p:ext uri="{BB962C8B-B14F-4D97-AF65-F5344CB8AC3E}">
        <p14:creationId xmlns:p14="http://schemas.microsoft.com/office/powerpoint/2010/main" val="756167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endParaRPr lang="fi-FI" dirty="0"/>
          </a:p>
        </p:txBody>
      </p:sp>
      <p:sp>
        <p:nvSpPr>
          <p:cNvPr id="4" name="Päivämäärän paikkamerkki 3"/>
          <p:cNvSpPr>
            <a:spLocks noGrp="1"/>
          </p:cNvSpPr>
          <p:nvPr>
            <p:ph type="dt" sz="half" idx="14"/>
          </p:nvPr>
        </p:nvSpPr>
        <p:spPr/>
        <p:txBody>
          <a:bodyPr/>
          <a:lstStyle>
            <a:lvl1pPr>
              <a:defRPr/>
            </a:lvl1pPr>
          </a:lstStyle>
          <a:p>
            <a:pPr>
              <a:defRPr/>
            </a:pPr>
            <a:fld id="{05CFFE5B-8663-4B88-A76C-07BEF75E2133}" type="datetime1">
              <a:rPr lang="fi-FI" smtClean="0"/>
              <a:t>22.9.2022</a:t>
            </a:fld>
            <a:endParaRPr lang="fi-FI" dirty="0"/>
          </a:p>
        </p:txBody>
      </p:sp>
      <p:sp>
        <p:nvSpPr>
          <p:cNvPr id="5" name="Alatunnisteen paikkamerkki 4"/>
          <p:cNvSpPr>
            <a:spLocks noGrp="1"/>
          </p:cNvSpPr>
          <p:nvPr>
            <p:ph type="ftr" sz="quarter" idx="15"/>
          </p:nvPr>
        </p:nvSpPr>
        <p:spPr/>
        <p:txBody>
          <a:bodyPr/>
          <a:lstStyle>
            <a:lvl1pPr>
              <a:defRPr/>
            </a:lvl1pPr>
          </a:lstStyle>
          <a:p>
            <a:pPr>
              <a:defRPr/>
            </a:pPr>
            <a:endParaRPr lang="fi-FI" dirty="0"/>
          </a:p>
        </p:txBody>
      </p:sp>
      <p:sp>
        <p:nvSpPr>
          <p:cNvPr id="6" name="Dian numeron paikkamerkki 5"/>
          <p:cNvSpPr>
            <a:spLocks noGrp="1"/>
          </p:cNvSpPr>
          <p:nvPr>
            <p:ph type="sldNum" sz="quarter" idx="16"/>
          </p:nvPr>
        </p:nvSpPr>
        <p:spPr/>
        <p:txBody>
          <a:bodyPr/>
          <a:lstStyle>
            <a:lvl1pPr>
              <a:defRPr/>
            </a:lvl1pPr>
          </a:lstStyle>
          <a:p>
            <a:pPr>
              <a:defRPr/>
            </a:pPr>
            <a:fld id="{C63F5A2E-9DB1-47DB-A95A-195B55BD9F09}" type="slidenum">
              <a:rPr lang="fi-FI"/>
              <a:pPr>
                <a:defRPr/>
              </a:pPr>
              <a:t>‹#›</a:t>
            </a:fld>
            <a:endParaRPr lang="fi-FI" dirty="0"/>
          </a:p>
        </p:txBody>
      </p:sp>
    </p:spTree>
    <p:extLst>
      <p:ext uri="{BB962C8B-B14F-4D97-AF65-F5344CB8AC3E}">
        <p14:creationId xmlns:p14="http://schemas.microsoft.com/office/powerpoint/2010/main" val="4257767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endParaRPr lang="fi-FI" dirty="0"/>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5F5C52CE-FF19-4B90-AA49-F9C870ED1CC5}" type="datetime1">
              <a:rPr lang="fi-FI" smtClean="0"/>
              <a:t>22.9.2022</a:t>
            </a:fld>
            <a:endParaRPr lang="fi-FI" dirty="0"/>
          </a:p>
        </p:txBody>
      </p:sp>
      <p:sp>
        <p:nvSpPr>
          <p:cNvPr id="7" name="Alatunnisteen paikkamerkki 4"/>
          <p:cNvSpPr>
            <a:spLocks noGrp="1"/>
          </p:cNvSpPr>
          <p:nvPr>
            <p:ph type="ftr" sz="quarter" idx="17"/>
          </p:nvPr>
        </p:nvSpPr>
        <p:spPr/>
        <p:txBody>
          <a:bodyPr/>
          <a:lstStyle>
            <a:lvl1pPr>
              <a:defRPr/>
            </a:lvl1pPr>
          </a:lstStyle>
          <a:p>
            <a:pPr>
              <a:defRPr/>
            </a:pPr>
            <a:endParaRPr lang="fi-FI" dirty="0"/>
          </a:p>
        </p:txBody>
      </p:sp>
      <p:sp>
        <p:nvSpPr>
          <p:cNvPr id="9" name="Dian numeron paikkamerkki 5"/>
          <p:cNvSpPr>
            <a:spLocks noGrp="1"/>
          </p:cNvSpPr>
          <p:nvPr>
            <p:ph type="sldNum" sz="quarter" idx="18"/>
          </p:nvPr>
        </p:nvSpPr>
        <p:spPr/>
        <p:txBody>
          <a:bodyPr/>
          <a:lstStyle>
            <a:lvl1pPr>
              <a:defRPr/>
            </a:lvl1pPr>
          </a:lstStyle>
          <a:p>
            <a:pPr>
              <a:defRPr/>
            </a:pPr>
            <a:fld id="{64448A6E-C32A-4E41-AA62-9CB812B354C5}" type="slidenum">
              <a:rPr lang="fi-FI"/>
              <a:pPr>
                <a:defRPr/>
              </a:pPr>
              <a:t>‹#›</a:t>
            </a:fld>
            <a:endParaRPr lang="fi-FI" dirty="0"/>
          </a:p>
        </p:txBody>
      </p:sp>
    </p:spTree>
    <p:extLst>
      <p:ext uri="{BB962C8B-B14F-4D97-AF65-F5344CB8AC3E}">
        <p14:creationId xmlns:p14="http://schemas.microsoft.com/office/powerpoint/2010/main" val="110767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86859BC9-A922-41F9-B2FF-8516EB19D79C}" type="datetime1">
              <a:rPr lang="fi-FI" smtClean="0"/>
              <a:t>22.9.2022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0A5E4D48-C29A-4D7A-B567-69B6AC2C34CC}"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1027796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dirty="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endParaRPr lang="fi-FI" dirty="0"/>
          </a:p>
        </p:txBody>
      </p:sp>
      <p:sp>
        <p:nvSpPr>
          <p:cNvPr id="6" name="Päivämäärän paikkamerkki 3"/>
          <p:cNvSpPr>
            <a:spLocks noGrp="1"/>
          </p:cNvSpPr>
          <p:nvPr>
            <p:ph type="dt" sz="half" idx="16"/>
          </p:nvPr>
        </p:nvSpPr>
        <p:spPr/>
        <p:txBody>
          <a:bodyPr/>
          <a:lstStyle>
            <a:lvl1pPr>
              <a:defRPr/>
            </a:lvl1pPr>
          </a:lstStyle>
          <a:p>
            <a:pPr>
              <a:defRPr/>
            </a:pPr>
            <a:fld id="{8CF41952-78E4-4D87-BE40-4372CA86A149}" type="datetime1">
              <a:rPr lang="fi-FI" smtClean="0"/>
              <a:t>22.9.2022</a:t>
            </a:fld>
            <a:endParaRPr lang="fi-FI" dirty="0"/>
          </a:p>
        </p:txBody>
      </p:sp>
      <p:sp>
        <p:nvSpPr>
          <p:cNvPr id="7" name="Alatunnisteen paikkamerkki 4"/>
          <p:cNvSpPr>
            <a:spLocks noGrp="1"/>
          </p:cNvSpPr>
          <p:nvPr>
            <p:ph type="ftr" sz="quarter" idx="17"/>
          </p:nvPr>
        </p:nvSpPr>
        <p:spPr/>
        <p:txBody>
          <a:bodyPr/>
          <a:lstStyle>
            <a:lvl1pPr>
              <a:defRPr/>
            </a:lvl1pPr>
          </a:lstStyle>
          <a:p>
            <a:pPr>
              <a:defRPr/>
            </a:pPr>
            <a:endParaRPr lang="fi-FI" dirty="0"/>
          </a:p>
        </p:txBody>
      </p:sp>
      <p:sp>
        <p:nvSpPr>
          <p:cNvPr id="10" name="Dian numeron paikkamerkki 5"/>
          <p:cNvSpPr>
            <a:spLocks noGrp="1"/>
          </p:cNvSpPr>
          <p:nvPr>
            <p:ph type="sldNum" sz="quarter" idx="18"/>
          </p:nvPr>
        </p:nvSpPr>
        <p:spPr/>
        <p:txBody>
          <a:bodyPr/>
          <a:lstStyle>
            <a:lvl1pPr>
              <a:defRPr/>
            </a:lvl1pPr>
          </a:lstStyle>
          <a:p>
            <a:pPr>
              <a:defRPr/>
            </a:pPr>
            <a:fld id="{CEC4643F-802F-4B12-90A0-D3D7B8A08A3B}" type="slidenum">
              <a:rPr lang="fi-FI"/>
              <a:pPr>
                <a:defRPr/>
              </a:pPr>
              <a:t>‹#›</a:t>
            </a:fld>
            <a:endParaRPr lang="fi-FI" dirty="0"/>
          </a:p>
        </p:txBody>
      </p:sp>
    </p:spTree>
    <p:extLst>
      <p:ext uri="{BB962C8B-B14F-4D97-AF65-F5344CB8AC3E}">
        <p14:creationId xmlns:p14="http://schemas.microsoft.com/office/powerpoint/2010/main" val="2567895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endParaRPr lang="fi-FI" dirty="0"/>
          </a:p>
        </p:txBody>
      </p:sp>
      <p:sp>
        <p:nvSpPr>
          <p:cNvPr id="10" name="Päivämäärän paikkamerkki 3"/>
          <p:cNvSpPr>
            <a:spLocks noGrp="1"/>
          </p:cNvSpPr>
          <p:nvPr>
            <p:ph type="dt" sz="half" idx="19"/>
          </p:nvPr>
        </p:nvSpPr>
        <p:spPr/>
        <p:txBody>
          <a:bodyPr/>
          <a:lstStyle>
            <a:lvl1pPr>
              <a:defRPr/>
            </a:lvl1pPr>
          </a:lstStyle>
          <a:p>
            <a:pPr>
              <a:defRPr/>
            </a:pPr>
            <a:fld id="{BB196877-B027-4A47-B319-FA0ED62264C7}" type="datetime1">
              <a:rPr lang="fi-FI" smtClean="0"/>
              <a:t>22.9.2022</a:t>
            </a:fld>
            <a:endParaRPr lang="fi-FI" dirty="0"/>
          </a:p>
        </p:txBody>
      </p:sp>
      <p:sp>
        <p:nvSpPr>
          <p:cNvPr id="15" name="Alatunnisteen paikkamerkki 4"/>
          <p:cNvSpPr>
            <a:spLocks noGrp="1"/>
          </p:cNvSpPr>
          <p:nvPr>
            <p:ph type="ftr" sz="quarter" idx="20"/>
          </p:nvPr>
        </p:nvSpPr>
        <p:spPr/>
        <p:txBody>
          <a:bodyPr/>
          <a:lstStyle>
            <a:lvl1pPr>
              <a:defRPr/>
            </a:lvl1pPr>
          </a:lstStyle>
          <a:p>
            <a:pPr>
              <a:defRPr/>
            </a:pPr>
            <a:endParaRPr lang="fi-FI" dirty="0"/>
          </a:p>
        </p:txBody>
      </p:sp>
      <p:sp>
        <p:nvSpPr>
          <p:cNvPr id="16" name="Dian numeron paikkamerkki 5"/>
          <p:cNvSpPr>
            <a:spLocks noGrp="1"/>
          </p:cNvSpPr>
          <p:nvPr>
            <p:ph type="sldNum" sz="quarter" idx="21"/>
          </p:nvPr>
        </p:nvSpPr>
        <p:spPr/>
        <p:txBody>
          <a:bodyPr/>
          <a:lstStyle>
            <a:lvl1pPr>
              <a:defRPr/>
            </a:lvl1pPr>
          </a:lstStyle>
          <a:p>
            <a:pPr>
              <a:defRPr/>
            </a:pPr>
            <a:fld id="{7251E387-67E6-4AD4-B66D-06EDF162E011}" type="slidenum">
              <a:rPr lang="fi-FI"/>
              <a:pPr>
                <a:defRPr/>
              </a:pPr>
              <a:t>‹#›</a:t>
            </a:fld>
            <a:endParaRPr lang="fi-FI" dirty="0"/>
          </a:p>
        </p:txBody>
      </p:sp>
    </p:spTree>
    <p:extLst>
      <p:ext uri="{BB962C8B-B14F-4D97-AF65-F5344CB8AC3E}">
        <p14:creationId xmlns:p14="http://schemas.microsoft.com/office/powerpoint/2010/main" val="1417818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endParaRPr lang="fi-FI" dirty="0"/>
          </a:p>
        </p:txBody>
      </p:sp>
      <p:sp>
        <p:nvSpPr>
          <p:cNvPr id="16" name="Päivämäärän paikkamerkki 2"/>
          <p:cNvSpPr>
            <a:spLocks noGrp="1"/>
          </p:cNvSpPr>
          <p:nvPr>
            <p:ph type="dt" sz="half" idx="10"/>
          </p:nvPr>
        </p:nvSpPr>
        <p:spPr/>
        <p:txBody>
          <a:bodyPr/>
          <a:lstStyle>
            <a:lvl1pPr>
              <a:defRPr/>
            </a:lvl1pPr>
          </a:lstStyle>
          <a:p>
            <a:pPr>
              <a:defRPr/>
            </a:pPr>
            <a:fld id="{957B3306-F49C-48D8-8276-2ED11BBE9455}" type="datetime1">
              <a:rPr lang="fi-FI" smtClean="0"/>
              <a:t>22.9.2022</a:t>
            </a:fld>
            <a:endParaRPr lang="fi-FI"/>
          </a:p>
        </p:txBody>
      </p:sp>
      <p:sp>
        <p:nvSpPr>
          <p:cNvPr id="17" name="Alatunnisteen paikkamerkki 3"/>
          <p:cNvSpPr>
            <a:spLocks noGrp="1"/>
          </p:cNvSpPr>
          <p:nvPr>
            <p:ph type="ftr" sz="quarter" idx="11"/>
          </p:nvPr>
        </p:nvSpPr>
        <p:spPr/>
        <p:txBody>
          <a:bodyPr/>
          <a:lstStyle>
            <a:lvl1pPr>
              <a:defRPr/>
            </a:lvl1pPr>
          </a:lstStyle>
          <a:p>
            <a:pPr>
              <a:defRPr/>
            </a:pPr>
            <a:endParaRPr lang="fi-FI"/>
          </a:p>
        </p:txBody>
      </p:sp>
      <p:sp>
        <p:nvSpPr>
          <p:cNvPr id="18" name="Dian numeron paikkamerkki 4"/>
          <p:cNvSpPr>
            <a:spLocks noGrp="1"/>
          </p:cNvSpPr>
          <p:nvPr>
            <p:ph type="sldNum" sz="quarter" idx="12"/>
          </p:nvPr>
        </p:nvSpPr>
        <p:spPr/>
        <p:txBody>
          <a:bodyPr/>
          <a:lstStyle>
            <a:lvl1pPr>
              <a:defRPr/>
            </a:lvl1pPr>
          </a:lstStyle>
          <a:p>
            <a:pPr>
              <a:defRPr/>
            </a:pPr>
            <a:fld id="{771148AC-327B-4C23-8504-B91F3B935E9D}" type="slidenum">
              <a:rPr lang="fi-FI"/>
              <a:pPr>
                <a:defRPr/>
              </a:pPr>
              <a:t>‹#›</a:t>
            </a:fld>
            <a:endParaRPr lang="fi-FI"/>
          </a:p>
        </p:txBody>
      </p:sp>
      <p:pic>
        <p:nvPicPr>
          <p:cNvPr id="20" name="Kuva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6963"/>
            <a:ext cx="1011583" cy="501999"/>
          </a:xfrm>
          <a:prstGeom prst="rect">
            <a:avLst/>
          </a:prstGeom>
        </p:spPr>
      </p:pic>
    </p:spTree>
    <p:extLst>
      <p:ext uri="{BB962C8B-B14F-4D97-AF65-F5344CB8AC3E}">
        <p14:creationId xmlns:p14="http://schemas.microsoft.com/office/powerpoint/2010/main" val="1624234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a:t>Muokkaa perustyyl. napsautt.</a:t>
            </a:r>
            <a:endParaRPr lang="fi-FI" dirty="0"/>
          </a:p>
        </p:txBody>
      </p:sp>
      <p:pic>
        <p:nvPicPr>
          <p:cNvPr id="16" name="Kuva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989080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p:txBody>
          <a:bodyPr/>
          <a:lstStyle/>
          <a:p>
            <a:r>
              <a:rPr lang="fi-FI"/>
              <a:t>Muokkaa perustyyl. napsautt.</a:t>
            </a:r>
          </a:p>
        </p:txBody>
      </p:sp>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6963"/>
            <a:ext cx="1011583" cy="501999"/>
          </a:xfrm>
          <a:prstGeom prst="rect">
            <a:avLst/>
          </a:prstGeom>
        </p:spPr>
      </p:pic>
    </p:spTree>
    <p:extLst>
      <p:ext uri="{BB962C8B-B14F-4D97-AF65-F5344CB8AC3E}">
        <p14:creationId xmlns:p14="http://schemas.microsoft.com/office/powerpoint/2010/main" val="2235929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B22AD4C2-F3ED-4320-ABF9-963F10C0349C}" type="datetime1">
              <a:rPr lang="fi-FI" smtClean="0"/>
              <a:t>22.9.2022</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60CB5853-FB40-498C-A98E-7B136FAADB9D}" type="slidenum">
              <a:rPr lang="fi-FI"/>
              <a:pPr>
                <a:defRPr/>
              </a:pPr>
              <a:t>‹#›</a:t>
            </a:fld>
            <a:endParaRPr lang="fi-FI" dirty="0"/>
          </a:p>
        </p:txBody>
      </p:sp>
    </p:spTree>
    <p:extLst>
      <p:ext uri="{BB962C8B-B14F-4D97-AF65-F5344CB8AC3E}">
        <p14:creationId xmlns:p14="http://schemas.microsoft.com/office/powerpoint/2010/main" val="2842238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01FC9513-205B-456C-996A-130969315DD8}" type="datetime1">
              <a:rPr lang="fi-FI" smtClean="0"/>
              <a:t>22.9.2022</a:t>
            </a:fld>
            <a:endParaRPr lang="fi-FI" dirty="0"/>
          </a:p>
        </p:txBody>
      </p:sp>
      <p:sp>
        <p:nvSpPr>
          <p:cNvPr id="3" name="Alatunnisteen paikkamerkki 4"/>
          <p:cNvSpPr>
            <a:spLocks noGrp="1"/>
          </p:cNvSpPr>
          <p:nvPr>
            <p:ph type="ftr" sz="quarter" idx="11"/>
          </p:nvPr>
        </p:nvSpPr>
        <p:spPr/>
        <p:txBody>
          <a:bodyPr/>
          <a:lstStyle>
            <a:lvl1pPr>
              <a:defRPr/>
            </a:lvl1pPr>
          </a:lstStyle>
          <a:p>
            <a:pPr>
              <a:defRPr/>
            </a:pP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4215B13C-5A8E-4AD7-96DC-06AF4380B73D}" type="slidenum">
              <a:rPr lang="fi-FI"/>
              <a:pPr>
                <a:defRPr/>
              </a:pPr>
              <a:t>‹#›</a:t>
            </a:fld>
            <a:endParaRPr lang="fi-FI" dirty="0"/>
          </a:p>
        </p:txBody>
      </p:sp>
    </p:spTree>
    <p:extLst>
      <p:ext uri="{BB962C8B-B14F-4D97-AF65-F5344CB8AC3E}">
        <p14:creationId xmlns:p14="http://schemas.microsoft.com/office/powerpoint/2010/main" val="1500616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9" name="Kuva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931637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747776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1674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84992255-D18E-4CF9-85B5-435681CF97F0}" type="datetime1">
              <a:rPr lang="fi-FI" smtClean="0"/>
              <a:t>22.9.2022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E44F7B41-EECF-46D6-9626-08C09E0F7D33}"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1078334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081189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524561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545841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14389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249559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4127868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819014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00B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3"/>
          <p:cNvSpPr>
            <a:spLocks noGrp="1"/>
          </p:cNvSpPr>
          <p:nvPr>
            <p:ph type="dt" sz="half" idx="10"/>
          </p:nvPr>
        </p:nvSpPr>
        <p:spPr/>
        <p:txBody>
          <a:bodyPr/>
          <a:lstStyle>
            <a:lvl1pPr>
              <a:defRPr/>
            </a:lvl1pPr>
          </a:lstStyle>
          <a:p>
            <a:pPr>
              <a:defRPr/>
            </a:pPr>
            <a:fld id="{73974B76-6668-45D1-9DF5-267AD4FB7A53}" type="datetime1">
              <a:rPr lang="fi-FI" smtClean="0"/>
              <a:t>22.9.2022</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696BC4A5-5D7B-468C-9250-4202C99D2FB2}" type="slidenum">
              <a:rPr lang="fi-FI"/>
              <a:pPr>
                <a:defRPr/>
              </a:pPr>
              <a:t>‹#›</a:t>
            </a:fld>
            <a:endParaRPr lang="fi-FI" dirty="0"/>
          </a:p>
        </p:txBody>
      </p:sp>
    </p:spTree>
    <p:extLst>
      <p:ext uri="{BB962C8B-B14F-4D97-AF65-F5344CB8AC3E}">
        <p14:creationId xmlns:p14="http://schemas.microsoft.com/office/powerpoint/2010/main" val="1766034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00B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39CC6709-BF93-4B15-B775-483A33C5D4C6}" type="datetime1">
              <a:rPr lang="fi-FI" smtClean="0"/>
              <a:t>22.9.2022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40431581-D0E5-432D-87C7-FE8B8034D414}"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690531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lvl1pPr>
              <a:defRPr/>
            </a:lvl1pPr>
          </a:lstStyle>
          <a:p>
            <a:pPr>
              <a:defRPr/>
            </a:pPr>
            <a:fld id="{1161A747-15EB-44EC-99EA-3ED678EBCD4A}" type="datetime1">
              <a:rPr lang="fi-FI" smtClean="0"/>
              <a:t>22.9.2022</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18FCE032-C666-4383-AB32-43DFC673841E}" type="slidenum">
              <a:rPr lang="fi-FI"/>
              <a:pPr>
                <a:defRPr/>
              </a:pPr>
              <a:t>‹#›</a:t>
            </a:fld>
            <a:endParaRPr lang="fi-FI" dirty="0"/>
          </a:p>
        </p:txBody>
      </p:sp>
    </p:spTree>
    <p:extLst>
      <p:ext uri="{BB962C8B-B14F-4D97-AF65-F5344CB8AC3E}">
        <p14:creationId xmlns:p14="http://schemas.microsoft.com/office/powerpoint/2010/main" val="178866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5957A984-83B0-40A9-9AFB-C6E605201787}" type="datetime1">
              <a:rPr lang="fi-FI" smtClean="0"/>
              <a:t>22.9.2022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E0A39C56-655F-4720-A710-5CB8D0A9F390}"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953201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p:cNvSpPr>
            <a:spLocks noChangeAspect="1"/>
          </p:cNvSpPr>
          <p:nvPr/>
        </p:nvSpPr>
        <p:spPr bwMode="auto">
          <a:xfrm>
            <a:off x="11047413" y="0"/>
            <a:ext cx="1141412" cy="6858000"/>
          </a:xfrm>
          <a:custGeom>
            <a:avLst/>
            <a:gdLst>
              <a:gd name="T0" fmla="*/ 107499 w 2359"/>
              <a:gd name="T1" fmla="*/ 0 h 14300"/>
              <a:gd name="T2" fmla="*/ 0 w 2359"/>
              <a:gd name="T3" fmla="*/ 340023 h 14300"/>
              <a:gd name="T4" fmla="*/ 115731 w 2359"/>
              <a:gd name="T5" fmla="*/ 771645 h 14300"/>
              <a:gd name="T6" fmla="*/ 0 w 2359"/>
              <a:gd name="T7" fmla="*/ 1203267 h 14300"/>
              <a:gd name="T8" fmla="*/ 115731 w 2359"/>
              <a:gd name="T9" fmla="*/ 1634890 h 14300"/>
              <a:gd name="T10" fmla="*/ 0 w 2359"/>
              <a:gd name="T11" fmla="*/ 2066032 h 14300"/>
              <a:gd name="T12" fmla="*/ 115731 w 2359"/>
              <a:gd name="T13" fmla="*/ 2497655 h 14300"/>
              <a:gd name="T14" fmla="*/ 115731 w 2359"/>
              <a:gd name="T15" fmla="*/ 2519716 h 14300"/>
              <a:gd name="T16" fmla="*/ 0 w 2359"/>
              <a:gd name="T17" fmla="*/ 2951338 h 14300"/>
              <a:gd name="T18" fmla="*/ 115731 w 2359"/>
              <a:gd name="T19" fmla="*/ 3382481 h 14300"/>
              <a:gd name="T20" fmla="*/ 0 w 2359"/>
              <a:gd name="T21" fmla="*/ 3814103 h 14300"/>
              <a:gd name="T22" fmla="*/ 115731 w 2359"/>
              <a:gd name="T23" fmla="*/ 4245725 h 14300"/>
              <a:gd name="T24" fmla="*/ 0 w 2359"/>
              <a:gd name="T25" fmla="*/ 4676868 h 14300"/>
              <a:gd name="T26" fmla="*/ 115731 w 2359"/>
              <a:gd name="T27" fmla="*/ 5108491 h 14300"/>
              <a:gd name="T28" fmla="*/ 0 w 2359"/>
              <a:gd name="T29" fmla="*/ 5540113 h 14300"/>
              <a:gd name="T30" fmla="*/ 115731 w 2359"/>
              <a:gd name="T31" fmla="*/ 5971256 h 14300"/>
              <a:gd name="T32" fmla="*/ 0 w 2359"/>
              <a:gd name="T33" fmla="*/ 6402878 h 14300"/>
              <a:gd name="T34" fmla="*/ 115731 w 2359"/>
              <a:gd name="T35" fmla="*/ 6834501 h 14300"/>
              <a:gd name="T36" fmla="*/ 115247 w 2359"/>
              <a:gd name="T37" fmla="*/ 6858000 h 14300"/>
              <a:gd name="T38" fmla="*/ 1142297 w 2359"/>
              <a:gd name="T39" fmla="*/ 6858000 h 14300"/>
              <a:gd name="T40" fmla="*/ 1142297 w 2359"/>
              <a:gd name="T41" fmla="*/ 0 h 14300"/>
              <a:gd name="T42" fmla="*/ 107499 w 2359"/>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9"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359" y="14300"/>
                </a:lnTo>
                <a:lnTo>
                  <a:pt x="2359" y="0"/>
                </a:lnTo>
                <a:lnTo>
                  <a:pt x="222"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3"/>
          <p:cNvSpPr>
            <a:spLocks noGrp="1"/>
          </p:cNvSpPr>
          <p:nvPr>
            <p:ph type="dt" sz="half" idx="10"/>
          </p:nvPr>
        </p:nvSpPr>
        <p:spPr/>
        <p:txBody>
          <a:bodyPr/>
          <a:lstStyle>
            <a:lvl1pPr>
              <a:defRPr/>
            </a:lvl1pPr>
          </a:lstStyle>
          <a:p>
            <a:pPr>
              <a:defRPr/>
            </a:pPr>
            <a:fld id="{E9136E99-DF2F-4940-AD67-CCB96472F48D}" type="datetime1">
              <a:rPr lang="fi-FI" smtClean="0"/>
              <a:t>22.9.2022</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B8534733-7658-4A12-8D93-D5839EB190E0}" type="slidenum">
              <a:rPr lang="fi-FI"/>
              <a:pPr>
                <a:defRPr/>
              </a:pPr>
              <a:t>‹#›</a:t>
            </a:fld>
            <a:endParaRPr lang="fi-FI"/>
          </a:p>
        </p:txBody>
      </p:sp>
    </p:spTree>
    <p:extLst>
      <p:ext uri="{BB962C8B-B14F-4D97-AF65-F5344CB8AC3E}">
        <p14:creationId xmlns:p14="http://schemas.microsoft.com/office/powerpoint/2010/main" val="136789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CBA68855-FEBE-4A60-A338-F6E77DD2BED9}" type="datetime1">
              <a:rPr lang="fi-FI" smtClean="0"/>
              <a:t>22.9.2022</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2BB0A1E1-2CBA-4810-A350-6DC05ECC8C28}" type="slidenum">
              <a:rPr lang="fi-FI"/>
              <a:pPr>
                <a:defRPr/>
              </a:pPr>
              <a:t>‹#›</a:t>
            </a:fld>
            <a:endParaRPr lang="fi-FI" dirty="0"/>
          </a:p>
        </p:txBody>
      </p:sp>
    </p:spTree>
    <p:extLst>
      <p:ext uri="{BB962C8B-B14F-4D97-AF65-F5344CB8AC3E}">
        <p14:creationId xmlns:p14="http://schemas.microsoft.com/office/powerpoint/2010/main" val="3591588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fld id="{AF808522-47FD-417B-9D23-2CDB82102F34}" type="datetime1">
              <a:rPr lang="fi-FI" smtClean="0"/>
              <a:t>22.9.2022</a:t>
            </a:fld>
            <a:endParaRPr lang="fi-FI" dirty="0"/>
          </a:p>
        </p:txBody>
      </p:sp>
      <p:sp>
        <p:nvSpPr>
          <p:cNvPr id="8" name="Alatunnisteen paikkamerkki 4"/>
          <p:cNvSpPr>
            <a:spLocks noGrp="1"/>
          </p:cNvSpPr>
          <p:nvPr>
            <p:ph type="ftr" sz="quarter" idx="16"/>
          </p:nvPr>
        </p:nvSpPr>
        <p:spPr/>
        <p:txBody>
          <a:bodyPr/>
          <a:lstStyle>
            <a:lvl1pPr>
              <a:defRPr/>
            </a:lvl1pPr>
          </a:lstStyle>
          <a:p>
            <a:pPr>
              <a:defRPr/>
            </a:pP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34E8D0A4-1FEE-4C61-A921-1CB1998DECE1}" type="slidenum">
              <a:rPr lang="fi-FI"/>
              <a:pPr>
                <a:defRPr/>
              </a:pPr>
              <a:t>‹#›</a:t>
            </a:fld>
            <a:endParaRPr lang="fi-FI" dirty="0"/>
          </a:p>
        </p:txBody>
      </p:sp>
    </p:spTree>
    <p:extLst>
      <p:ext uri="{BB962C8B-B14F-4D97-AF65-F5344CB8AC3E}">
        <p14:creationId xmlns:p14="http://schemas.microsoft.com/office/powerpoint/2010/main" val="28526751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0D1CE283-CC1F-45E8-8DB8-3991622F7BAA}" type="datetime1">
              <a:rPr lang="fi-FI" smtClean="0"/>
              <a:t>22.9.2022</a:t>
            </a:fld>
            <a:endParaRPr lang="fi-FI" dirty="0"/>
          </a:p>
        </p:txBody>
      </p:sp>
      <p:sp>
        <p:nvSpPr>
          <p:cNvPr id="6" name="Alatunnisteen paikkamerkki 4"/>
          <p:cNvSpPr>
            <a:spLocks noGrp="1"/>
          </p:cNvSpPr>
          <p:nvPr>
            <p:ph type="ftr" sz="quarter" idx="15"/>
          </p:nvPr>
        </p:nvSpPr>
        <p:spPr/>
        <p:txBody>
          <a:bodyPr/>
          <a:lstStyle>
            <a:lvl1pPr>
              <a:defRPr/>
            </a:lvl1pPr>
          </a:lstStyle>
          <a:p>
            <a:pPr>
              <a:defRPr/>
            </a:pP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D548D4CD-36E3-40D7-A7BA-C5D2FB29EEE9}" type="slidenum">
              <a:rPr lang="fi-FI"/>
              <a:pPr>
                <a:defRPr/>
              </a:pPr>
              <a:t>‹#›</a:t>
            </a:fld>
            <a:endParaRPr lang="fi-FI" dirty="0"/>
          </a:p>
        </p:txBody>
      </p:sp>
    </p:spTree>
    <p:extLst>
      <p:ext uri="{BB962C8B-B14F-4D97-AF65-F5344CB8AC3E}">
        <p14:creationId xmlns:p14="http://schemas.microsoft.com/office/powerpoint/2010/main" val="1591553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D58D252E-A4CF-4A42-A53A-27CAEB5E385E}" type="datetime1">
              <a:rPr lang="fi-FI" smtClean="0"/>
              <a:t>22.9.2022</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D4C1BF8A-3D2B-4CA0-99A5-1C05F0DD91AB}" type="slidenum">
              <a:rPr lang="fi-FI"/>
              <a:pPr>
                <a:defRPr/>
              </a:pPr>
              <a:t>‹#›</a:t>
            </a:fld>
            <a:endParaRPr lang="fi-FI" dirty="0"/>
          </a:p>
        </p:txBody>
      </p:sp>
    </p:spTree>
    <p:extLst>
      <p:ext uri="{BB962C8B-B14F-4D97-AF65-F5344CB8AC3E}">
        <p14:creationId xmlns:p14="http://schemas.microsoft.com/office/powerpoint/2010/main" val="759390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A7954098-9E5B-4B52-B3AC-88CB3A202DC6}" type="datetime1">
              <a:rPr lang="fi-FI" smtClean="0"/>
              <a:t>22.9.2022</a:t>
            </a:fld>
            <a:endParaRPr lang="fi-FI" dirty="0"/>
          </a:p>
        </p:txBody>
      </p:sp>
      <p:sp>
        <p:nvSpPr>
          <p:cNvPr id="3" name="Alatunnisteen paikkamerkki 4"/>
          <p:cNvSpPr>
            <a:spLocks noGrp="1"/>
          </p:cNvSpPr>
          <p:nvPr>
            <p:ph type="ftr" sz="quarter" idx="11"/>
          </p:nvPr>
        </p:nvSpPr>
        <p:spPr/>
        <p:txBody>
          <a:bodyPr/>
          <a:lstStyle>
            <a:lvl1pPr>
              <a:defRPr/>
            </a:lvl1pPr>
          </a:lstStyle>
          <a:p>
            <a:pPr>
              <a:defRPr/>
            </a:pP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061B194F-5DE4-4261-B722-458BCCA231CF}" type="slidenum">
              <a:rPr lang="fi-FI"/>
              <a:pPr>
                <a:defRPr/>
              </a:pPr>
              <a:t>‹#›</a:t>
            </a:fld>
            <a:endParaRPr lang="fi-FI" dirty="0"/>
          </a:p>
        </p:txBody>
      </p:sp>
    </p:spTree>
    <p:extLst>
      <p:ext uri="{BB962C8B-B14F-4D97-AF65-F5344CB8AC3E}">
        <p14:creationId xmlns:p14="http://schemas.microsoft.com/office/powerpoint/2010/main" val="3445224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9" name="Kuva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810338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6007564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815980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375981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49126A56-E1ED-4BC4-990C-676EDFE44F2C}" type="datetime1">
              <a:rPr lang="fi-FI" smtClean="0"/>
              <a:t>22.9.2022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000C995-1A7E-4622-B5FD-0C2B34138000}"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23190726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4038232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5136899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857007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404782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00D7A6"/>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81103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9827974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D4F00"/>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3"/>
          <p:cNvSpPr>
            <a:spLocks noGrp="1"/>
          </p:cNvSpPr>
          <p:nvPr>
            <p:ph type="dt" sz="half" idx="10"/>
          </p:nvPr>
        </p:nvSpPr>
        <p:spPr/>
        <p:txBody>
          <a:bodyPr/>
          <a:lstStyle>
            <a:lvl1pPr>
              <a:defRPr/>
            </a:lvl1pPr>
          </a:lstStyle>
          <a:p>
            <a:pPr>
              <a:defRPr/>
            </a:pPr>
            <a:fld id="{DFEFEAAF-1FC5-4E02-A912-5AB2FBC84184}" type="datetime1">
              <a:rPr lang="fi-FI" smtClean="0"/>
              <a:t>22.9.2022</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9A032849-1B89-4812-946E-BD869BDB57DC}" type="slidenum">
              <a:rPr lang="fi-FI"/>
              <a:pPr>
                <a:defRPr/>
              </a:pPr>
              <a:t>‹#›</a:t>
            </a:fld>
            <a:endParaRPr lang="fi-FI" dirty="0"/>
          </a:p>
        </p:txBody>
      </p:sp>
    </p:spTree>
    <p:extLst>
      <p:ext uri="{BB962C8B-B14F-4D97-AF65-F5344CB8AC3E}">
        <p14:creationId xmlns:p14="http://schemas.microsoft.com/office/powerpoint/2010/main" val="34073483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BB4998BB-AF86-4C4E-AA0A-DE58B59DCA86}" type="datetime1">
              <a:rPr lang="fi-FI" smtClean="0"/>
              <a:t>22.9.2022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0C66C4CE-9622-4C36-B186-4E2CD77B86E4}"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51946"/>
            <a:ext cx="974221" cy="483458"/>
          </a:xfrm>
          <a:prstGeom prst="rect">
            <a:avLst/>
          </a:prstGeom>
        </p:spPr>
      </p:pic>
    </p:spTree>
    <p:extLst>
      <p:ext uri="{BB962C8B-B14F-4D97-AF65-F5344CB8AC3E}">
        <p14:creationId xmlns:p14="http://schemas.microsoft.com/office/powerpoint/2010/main" val="332239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lvl1pPr>
              <a:defRPr/>
            </a:lvl1pPr>
          </a:lstStyle>
          <a:p>
            <a:pPr>
              <a:defRPr/>
            </a:pPr>
            <a:fld id="{3E120B2D-CB93-45B9-8963-F9A206FB5A3F}" type="datetime1">
              <a:rPr lang="fi-FI" smtClean="0"/>
              <a:t>22.9.2022</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B5622F2E-52EB-47DA-9716-C0E16F8C7CCE}" type="slidenum">
              <a:rPr lang="fi-FI"/>
              <a:pPr>
                <a:defRPr/>
              </a:pPr>
              <a:t>‹#›</a:t>
            </a:fld>
            <a:endParaRPr lang="fi-FI" dirty="0"/>
          </a:p>
        </p:txBody>
      </p:sp>
    </p:spTree>
    <p:extLst>
      <p:ext uri="{BB962C8B-B14F-4D97-AF65-F5344CB8AC3E}">
        <p14:creationId xmlns:p14="http://schemas.microsoft.com/office/powerpoint/2010/main" val="28387216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p:cNvSpPr>
            <a:spLocks noChangeAspect="1"/>
          </p:cNvSpPr>
          <p:nvPr/>
        </p:nvSpPr>
        <p:spPr bwMode="auto">
          <a:xfrm>
            <a:off x="10806113" y="0"/>
            <a:ext cx="1395412" cy="6858000"/>
          </a:xfrm>
          <a:custGeom>
            <a:avLst/>
            <a:gdLst>
              <a:gd name="T0" fmla="*/ 30477 w 2885"/>
              <a:gd name="T1" fmla="*/ 0 h 14300"/>
              <a:gd name="T2" fmla="*/ 18383 w 2885"/>
              <a:gd name="T3" fmla="*/ 11990 h 14300"/>
              <a:gd name="T4" fmla="*/ 286874 w 2885"/>
              <a:gd name="T5" fmla="*/ 276718 h 14300"/>
              <a:gd name="T6" fmla="*/ 18383 w 2885"/>
              <a:gd name="T7" fmla="*/ 540967 h 14300"/>
              <a:gd name="T8" fmla="*/ 268491 w 2885"/>
              <a:gd name="T9" fmla="*/ 787951 h 14300"/>
              <a:gd name="T10" fmla="*/ 0 w 2885"/>
              <a:gd name="T11" fmla="*/ 1052199 h 14300"/>
              <a:gd name="T12" fmla="*/ 268491 w 2885"/>
              <a:gd name="T13" fmla="*/ 1316928 h 14300"/>
              <a:gd name="T14" fmla="*/ 0 w 2885"/>
              <a:gd name="T15" fmla="*/ 1581656 h 14300"/>
              <a:gd name="T16" fmla="*/ 268491 w 2885"/>
              <a:gd name="T17" fmla="*/ 1846385 h 14300"/>
              <a:gd name="T18" fmla="*/ 0 w 2885"/>
              <a:gd name="T19" fmla="*/ 2111113 h 14300"/>
              <a:gd name="T20" fmla="*/ 268491 w 2885"/>
              <a:gd name="T21" fmla="*/ 2375841 h 14300"/>
              <a:gd name="T22" fmla="*/ 0 w 2885"/>
              <a:gd name="T23" fmla="*/ 2640570 h 14300"/>
              <a:gd name="T24" fmla="*/ 268491 w 2885"/>
              <a:gd name="T25" fmla="*/ 2905298 h 14300"/>
              <a:gd name="T26" fmla="*/ 0 w 2885"/>
              <a:gd name="T27" fmla="*/ 3170027 h 14300"/>
              <a:gd name="T28" fmla="*/ 281553 w 2885"/>
              <a:gd name="T29" fmla="*/ 3447704 h 14300"/>
              <a:gd name="T30" fmla="*/ 18383 w 2885"/>
              <a:gd name="T31" fmla="*/ 3706677 h 14300"/>
              <a:gd name="T32" fmla="*/ 286874 w 2885"/>
              <a:gd name="T33" fmla="*/ 3971405 h 14300"/>
              <a:gd name="T34" fmla="*/ 18383 w 2885"/>
              <a:gd name="T35" fmla="*/ 4236134 h 14300"/>
              <a:gd name="T36" fmla="*/ 286874 w 2885"/>
              <a:gd name="T37" fmla="*/ 4500862 h 14300"/>
              <a:gd name="T38" fmla="*/ 18383 w 2885"/>
              <a:gd name="T39" fmla="*/ 4765591 h 14300"/>
              <a:gd name="T40" fmla="*/ 286874 w 2885"/>
              <a:gd name="T41" fmla="*/ 5030319 h 14300"/>
              <a:gd name="T42" fmla="*/ 18383 w 2885"/>
              <a:gd name="T43" fmla="*/ 5295047 h 14300"/>
              <a:gd name="T44" fmla="*/ 268491 w 2885"/>
              <a:gd name="T45" fmla="*/ 5541552 h 14300"/>
              <a:gd name="T46" fmla="*/ 0 w 2885"/>
              <a:gd name="T47" fmla="*/ 5806280 h 14300"/>
              <a:gd name="T48" fmla="*/ 268491 w 2885"/>
              <a:gd name="T49" fmla="*/ 6071009 h 14300"/>
              <a:gd name="T50" fmla="*/ 0 w 2885"/>
              <a:gd name="T51" fmla="*/ 6335737 h 14300"/>
              <a:gd name="T52" fmla="*/ 268491 w 2885"/>
              <a:gd name="T53" fmla="*/ 6600465 h 14300"/>
              <a:gd name="T54" fmla="*/ 7257 w 2885"/>
              <a:gd name="T55" fmla="*/ 6858000 h 14300"/>
              <a:gd name="T56" fmla="*/ 1395671 w 2885"/>
              <a:gd name="T57" fmla="*/ 6858000 h 14300"/>
              <a:gd name="T58" fmla="*/ 1395671 w 2885"/>
              <a:gd name="T59" fmla="*/ 0 h 14300"/>
              <a:gd name="T60" fmla="*/ 30477 w 2885"/>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5"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885" y="14300"/>
                </a:lnTo>
                <a:cubicBezTo>
                  <a:pt x="2885" y="9533"/>
                  <a:pt x="2885" y="4767"/>
                  <a:pt x="2885" y="0"/>
                </a:cubicBezTo>
                <a:lnTo>
                  <a:pt x="63"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3"/>
          <p:cNvSpPr>
            <a:spLocks noGrp="1"/>
          </p:cNvSpPr>
          <p:nvPr>
            <p:ph type="dt" sz="half" idx="10"/>
          </p:nvPr>
        </p:nvSpPr>
        <p:spPr/>
        <p:txBody>
          <a:bodyPr/>
          <a:lstStyle>
            <a:lvl1pPr>
              <a:defRPr/>
            </a:lvl1pPr>
          </a:lstStyle>
          <a:p>
            <a:pPr>
              <a:defRPr/>
            </a:pPr>
            <a:fld id="{B4052959-B402-4E64-BC04-BDA5997856DB}" type="datetime1">
              <a:rPr lang="fi-FI" smtClean="0"/>
              <a:t>22.9.2022</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21D465F9-A8AA-48E0-96FD-5EA515275563}" type="slidenum">
              <a:rPr lang="fi-FI"/>
              <a:pPr>
                <a:defRPr/>
              </a:pPr>
              <a:t>‹#›</a:t>
            </a:fld>
            <a:endParaRPr lang="fi-FI"/>
          </a:p>
        </p:txBody>
      </p:sp>
    </p:spTree>
    <p:extLst>
      <p:ext uri="{BB962C8B-B14F-4D97-AF65-F5344CB8AC3E}">
        <p14:creationId xmlns:p14="http://schemas.microsoft.com/office/powerpoint/2010/main" val="32308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07475084-D3CC-4A1E-9756-CBBBDAF2F483}" type="datetime1">
              <a:rPr lang="fi-FI" smtClean="0"/>
              <a:t>22.9.2022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50FEF11C-8184-41FF-901C-654DAE168E7B}"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11891948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E3E06FEB-454E-4665-B005-F4D740614F66}" type="datetime1">
              <a:rPr lang="fi-FI" smtClean="0"/>
              <a:t>22.9.2022</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5EF62B0B-8D53-41DF-A4C3-82D3C39DE24E}" type="slidenum">
              <a:rPr lang="fi-FI"/>
              <a:pPr>
                <a:defRPr/>
              </a:pPr>
              <a:t>‹#›</a:t>
            </a:fld>
            <a:endParaRPr lang="fi-FI" dirty="0"/>
          </a:p>
        </p:txBody>
      </p:sp>
    </p:spTree>
    <p:extLst>
      <p:ext uri="{BB962C8B-B14F-4D97-AF65-F5344CB8AC3E}">
        <p14:creationId xmlns:p14="http://schemas.microsoft.com/office/powerpoint/2010/main" val="38965400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fld id="{EAB4CDF4-D1D9-4800-AFF1-16B9CCA24EBF}" type="datetime1">
              <a:rPr lang="fi-FI" smtClean="0"/>
              <a:t>22.9.2022</a:t>
            </a:fld>
            <a:endParaRPr lang="fi-FI" dirty="0"/>
          </a:p>
        </p:txBody>
      </p:sp>
      <p:sp>
        <p:nvSpPr>
          <p:cNvPr id="8" name="Alatunnisteen paikkamerkki 4"/>
          <p:cNvSpPr>
            <a:spLocks noGrp="1"/>
          </p:cNvSpPr>
          <p:nvPr>
            <p:ph type="ftr" sz="quarter" idx="16"/>
          </p:nvPr>
        </p:nvSpPr>
        <p:spPr/>
        <p:txBody>
          <a:bodyPr/>
          <a:lstStyle>
            <a:lvl1pPr>
              <a:defRPr/>
            </a:lvl1pPr>
          </a:lstStyle>
          <a:p>
            <a:pPr>
              <a:defRPr/>
            </a:pP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80B8FDAC-052A-456F-A6C2-77AB30810241}" type="slidenum">
              <a:rPr lang="fi-FI"/>
              <a:pPr>
                <a:defRPr/>
              </a:pPr>
              <a:t>‹#›</a:t>
            </a:fld>
            <a:endParaRPr lang="fi-FI" dirty="0"/>
          </a:p>
        </p:txBody>
      </p:sp>
    </p:spTree>
    <p:extLst>
      <p:ext uri="{BB962C8B-B14F-4D97-AF65-F5344CB8AC3E}">
        <p14:creationId xmlns:p14="http://schemas.microsoft.com/office/powerpoint/2010/main" val="1461958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75191CCF-E2E5-4CCA-9764-B2F039C84247}" type="datetime1">
              <a:rPr lang="fi-FI" smtClean="0"/>
              <a:t>22.9.2022</a:t>
            </a:fld>
            <a:endParaRPr lang="fi-FI" dirty="0"/>
          </a:p>
        </p:txBody>
      </p:sp>
      <p:sp>
        <p:nvSpPr>
          <p:cNvPr id="6" name="Alatunnisteen paikkamerkki 4"/>
          <p:cNvSpPr>
            <a:spLocks noGrp="1"/>
          </p:cNvSpPr>
          <p:nvPr>
            <p:ph type="ftr" sz="quarter" idx="15"/>
          </p:nvPr>
        </p:nvSpPr>
        <p:spPr/>
        <p:txBody>
          <a:bodyPr/>
          <a:lstStyle>
            <a:lvl1pPr>
              <a:defRPr/>
            </a:lvl1pPr>
          </a:lstStyle>
          <a:p>
            <a:pPr>
              <a:defRPr/>
            </a:pP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76AB9F96-60A9-4A50-9AAA-A5BE376A3DC1}" type="slidenum">
              <a:rPr lang="fi-FI"/>
              <a:pPr>
                <a:defRPr/>
              </a:pPr>
              <a:t>‹#›</a:t>
            </a:fld>
            <a:endParaRPr lang="fi-FI" dirty="0"/>
          </a:p>
        </p:txBody>
      </p:sp>
    </p:spTree>
    <p:extLst>
      <p:ext uri="{BB962C8B-B14F-4D97-AF65-F5344CB8AC3E}">
        <p14:creationId xmlns:p14="http://schemas.microsoft.com/office/powerpoint/2010/main" val="12226423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85F47DD7-DE83-4D35-8902-299B6F19EDAD}" type="datetime1">
              <a:rPr lang="fi-FI" smtClean="0"/>
              <a:t>22.9.2022</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51FF56BC-E4D2-43F9-A6B9-0E41B0B816E2}" type="slidenum">
              <a:rPr lang="fi-FI"/>
              <a:pPr>
                <a:defRPr/>
              </a:pPr>
              <a:t>‹#›</a:t>
            </a:fld>
            <a:endParaRPr lang="fi-FI" dirty="0"/>
          </a:p>
        </p:txBody>
      </p:sp>
    </p:spTree>
    <p:extLst>
      <p:ext uri="{BB962C8B-B14F-4D97-AF65-F5344CB8AC3E}">
        <p14:creationId xmlns:p14="http://schemas.microsoft.com/office/powerpoint/2010/main" val="25270231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7B4838B7-AC16-45D2-89BE-E199A8636394}" type="datetime1">
              <a:rPr lang="fi-FI" smtClean="0"/>
              <a:t>22.9.2022</a:t>
            </a:fld>
            <a:endParaRPr lang="fi-FI" dirty="0"/>
          </a:p>
        </p:txBody>
      </p:sp>
      <p:sp>
        <p:nvSpPr>
          <p:cNvPr id="3" name="Alatunnisteen paikkamerkki 4"/>
          <p:cNvSpPr>
            <a:spLocks noGrp="1"/>
          </p:cNvSpPr>
          <p:nvPr>
            <p:ph type="ftr" sz="quarter" idx="11"/>
          </p:nvPr>
        </p:nvSpPr>
        <p:spPr/>
        <p:txBody>
          <a:bodyPr/>
          <a:lstStyle>
            <a:lvl1pPr>
              <a:defRPr/>
            </a:lvl1pPr>
          </a:lstStyle>
          <a:p>
            <a:pPr>
              <a:defRPr/>
            </a:pP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ED73CFA3-4CFF-45C0-AABB-82F1799DF83B}" type="slidenum">
              <a:rPr lang="fi-FI"/>
              <a:pPr>
                <a:defRPr/>
              </a:pPr>
              <a:t>‹#›</a:t>
            </a:fld>
            <a:endParaRPr lang="fi-FI" dirty="0"/>
          </a:p>
        </p:txBody>
      </p:sp>
    </p:spTree>
    <p:extLst>
      <p:ext uri="{BB962C8B-B14F-4D97-AF65-F5344CB8AC3E}">
        <p14:creationId xmlns:p14="http://schemas.microsoft.com/office/powerpoint/2010/main" val="27935836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4255767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1754998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9779948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5335266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434912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22837CEF-FBD0-47A0-914D-768838D2B7F4}" type="datetime1">
              <a:rPr lang="fi-FI" smtClean="0"/>
              <a:t>22.9.2022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2258CF7-350C-4ABC-B503-C4FF59B3125D}"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36328130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9FC9EB"/>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145256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3547438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9FC9EB"/>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6149821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0855624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2963869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9246"/>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3"/>
          <p:cNvSpPr>
            <a:spLocks noGrp="1"/>
          </p:cNvSpPr>
          <p:nvPr>
            <p:ph type="dt" sz="half" idx="10"/>
          </p:nvPr>
        </p:nvSpPr>
        <p:spPr/>
        <p:txBody>
          <a:bodyPr/>
          <a:lstStyle>
            <a:lvl1pPr>
              <a:defRPr/>
            </a:lvl1pPr>
          </a:lstStyle>
          <a:p>
            <a:pPr>
              <a:defRPr/>
            </a:pPr>
            <a:fld id="{3360F9DF-2E59-4FEC-AE38-B09388637DC2}" type="datetime1">
              <a:rPr lang="fi-FI" smtClean="0"/>
              <a:t>22.9.2022</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CB0CC42B-A9DA-43FE-B433-B401A4C1B06B}" type="slidenum">
              <a:rPr lang="fi-FI"/>
              <a:pPr>
                <a:defRPr/>
              </a:pPr>
              <a:t>‹#›</a:t>
            </a:fld>
            <a:endParaRPr lang="fi-FI" dirty="0"/>
          </a:p>
        </p:txBody>
      </p:sp>
    </p:spTree>
    <p:extLst>
      <p:ext uri="{BB962C8B-B14F-4D97-AF65-F5344CB8AC3E}">
        <p14:creationId xmlns:p14="http://schemas.microsoft.com/office/powerpoint/2010/main" val="3093940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924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E821E2B8-7194-4A92-80E4-7A01E20E5057}" type="datetime1">
              <a:rPr lang="fi-FI" smtClean="0"/>
              <a:t>22.9.2022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5397689A-80FB-4882-ADEA-AA84731E7BAA}"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74221" cy="483458"/>
          </a:xfrm>
          <a:prstGeom prst="rect">
            <a:avLst/>
          </a:prstGeom>
        </p:spPr>
      </p:pic>
    </p:spTree>
    <p:extLst>
      <p:ext uri="{BB962C8B-B14F-4D97-AF65-F5344CB8AC3E}">
        <p14:creationId xmlns:p14="http://schemas.microsoft.com/office/powerpoint/2010/main" val="1712832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lvl1pPr>
              <a:defRPr/>
            </a:lvl1pPr>
          </a:lstStyle>
          <a:p>
            <a:pPr>
              <a:defRPr/>
            </a:pPr>
            <a:fld id="{5B1AC3A2-07AF-41AE-81A8-23013CF59A1A}" type="datetime1">
              <a:rPr lang="fi-FI" smtClean="0"/>
              <a:t>22.9.2022</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C04A370D-2F3E-4DE1-87DC-828A0F7C74BF}" type="slidenum">
              <a:rPr lang="fi-FI"/>
              <a:pPr>
                <a:defRPr/>
              </a:pPr>
              <a:t>‹#›</a:t>
            </a:fld>
            <a:endParaRPr lang="fi-FI" dirty="0"/>
          </a:p>
        </p:txBody>
      </p:sp>
    </p:spTree>
    <p:extLst>
      <p:ext uri="{BB962C8B-B14F-4D97-AF65-F5344CB8AC3E}">
        <p14:creationId xmlns:p14="http://schemas.microsoft.com/office/powerpoint/2010/main" val="2293465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Suorakulmio 6"/>
          <p:cNvSpPr>
            <a:spLocks noChangeArrowheads="1"/>
          </p:cNvSpPr>
          <p:nvPr/>
        </p:nvSpPr>
        <p:spPr bwMode="auto">
          <a:xfrm>
            <a:off x="11050588" y="0"/>
            <a:ext cx="1141412" cy="6858000"/>
          </a:xfrm>
          <a:prstGeom prst="rect">
            <a:avLst/>
          </a:prstGeom>
          <a:solidFill>
            <a:srgbClr val="009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fi-FI" alt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3"/>
          <p:cNvSpPr>
            <a:spLocks noGrp="1"/>
          </p:cNvSpPr>
          <p:nvPr>
            <p:ph type="dt" sz="half" idx="10"/>
          </p:nvPr>
        </p:nvSpPr>
        <p:spPr/>
        <p:txBody>
          <a:bodyPr/>
          <a:lstStyle>
            <a:lvl1pPr>
              <a:defRPr/>
            </a:lvl1pPr>
          </a:lstStyle>
          <a:p>
            <a:pPr>
              <a:defRPr/>
            </a:pPr>
            <a:fld id="{7BBFE92D-C140-4F4A-BC93-E7ED7BC5EC65}" type="datetime1">
              <a:rPr lang="fi-FI" smtClean="0"/>
              <a:t>22.9.2022</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45365489-F9DB-4006-B267-AC0297EE2D3B}" type="slidenum">
              <a:rPr lang="fi-FI"/>
              <a:pPr>
                <a:defRPr/>
              </a:pPr>
              <a:t>‹#›</a:t>
            </a:fld>
            <a:endParaRPr lang="fi-FI"/>
          </a:p>
        </p:txBody>
      </p:sp>
    </p:spTree>
    <p:extLst>
      <p:ext uri="{BB962C8B-B14F-4D97-AF65-F5344CB8AC3E}">
        <p14:creationId xmlns:p14="http://schemas.microsoft.com/office/powerpoint/2010/main" val="5923327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6625C72D-62E2-4EC6-8EDD-516F7399A882}" type="datetime1">
              <a:rPr lang="fi-FI" smtClean="0"/>
              <a:t>22.9.2022</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7B616D6E-289D-40E9-B570-28CA44414CC9}" type="slidenum">
              <a:rPr lang="fi-FI"/>
              <a:pPr>
                <a:defRPr/>
              </a:pPr>
              <a:t>‹#›</a:t>
            </a:fld>
            <a:endParaRPr lang="fi-FI" dirty="0"/>
          </a:p>
        </p:txBody>
      </p:sp>
    </p:spTree>
    <p:extLst>
      <p:ext uri="{BB962C8B-B14F-4D97-AF65-F5344CB8AC3E}">
        <p14:creationId xmlns:p14="http://schemas.microsoft.com/office/powerpoint/2010/main" val="283338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5CB24E39-EC9B-4C5E-9741-0400EB04BB39}" type="datetime1">
              <a:rPr lang="fi-FI" smtClean="0"/>
              <a:t>22.9.2022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endParaRPr lang="fi-FI"/>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5500E098-38A1-40B0-98D5-A6B90516A399}"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16967844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fld id="{8920BCC7-27A3-4DCC-B6AC-7DB868F65960}" type="datetime1">
              <a:rPr lang="fi-FI" smtClean="0"/>
              <a:t>22.9.2022</a:t>
            </a:fld>
            <a:endParaRPr lang="fi-FI" dirty="0"/>
          </a:p>
        </p:txBody>
      </p:sp>
      <p:sp>
        <p:nvSpPr>
          <p:cNvPr id="8" name="Alatunnisteen paikkamerkki 4"/>
          <p:cNvSpPr>
            <a:spLocks noGrp="1"/>
          </p:cNvSpPr>
          <p:nvPr>
            <p:ph type="ftr" sz="quarter" idx="16"/>
          </p:nvPr>
        </p:nvSpPr>
        <p:spPr/>
        <p:txBody>
          <a:bodyPr/>
          <a:lstStyle>
            <a:lvl1pPr>
              <a:defRPr/>
            </a:lvl1pPr>
          </a:lstStyle>
          <a:p>
            <a:pPr>
              <a:defRPr/>
            </a:pP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4541C56E-17AA-491A-88FC-4954AD6F5711}" type="slidenum">
              <a:rPr lang="fi-FI"/>
              <a:pPr>
                <a:defRPr/>
              </a:pPr>
              <a:t>‹#›</a:t>
            </a:fld>
            <a:endParaRPr lang="fi-FI" dirty="0"/>
          </a:p>
        </p:txBody>
      </p:sp>
    </p:spTree>
    <p:extLst>
      <p:ext uri="{BB962C8B-B14F-4D97-AF65-F5344CB8AC3E}">
        <p14:creationId xmlns:p14="http://schemas.microsoft.com/office/powerpoint/2010/main" val="8407466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A73B269E-BD4C-4391-9674-5586DDA6ABD9}" type="datetime1">
              <a:rPr lang="fi-FI" smtClean="0"/>
              <a:t>22.9.2022</a:t>
            </a:fld>
            <a:endParaRPr lang="fi-FI" dirty="0"/>
          </a:p>
        </p:txBody>
      </p:sp>
      <p:sp>
        <p:nvSpPr>
          <p:cNvPr id="6" name="Alatunnisteen paikkamerkki 4"/>
          <p:cNvSpPr>
            <a:spLocks noGrp="1"/>
          </p:cNvSpPr>
          <p:nvPr>
            <p:ph type="ftr" sz="quarter" idx="15"/>
          </p:nvPr>
        </p:nvSpPr>
        <p:spPr/>
        <p:txBody>
          <a:bodyPr/>
          <a:lstStyle>
            <a:lvl1pPr>
              <a:defRPr/>
            </a:lvl1pPr>
          </a:lstStyle>
          <a:p>
            <a:pPr>
              <a:defRPr/>
            </a:pP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FC3111A7-463D-4F97-A0E9-AF47AA55A5C3}" type="slidenum">
              <a:rPr lang="fi-FI"/>
              <a:pPr>
                <a:defRPr/>
              </a:pPr>
              <a:t>‹#›</a:t>
            </a:fld>
            <a:endParaRPr lang="fi-FI" dirty="0"/>
          </a:p>
        </p:txBody>
      </p:sp>
    </p:spTree>
    <p:extLst>
      <p:ext uri="{BB962C8B-B14F-4D97-AF65-F5344CB8AC3E}">
        <p14:creationId xmlns:p14="http://schemas.microsoft.com/office/powerpoint/2010/main" val="26082851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C3C8F3EF-A853-4B14-A751-54718A9D7E66}" type="datetime1">
              <a:rPr lang="fi-FI" smtClean="0"/>
              <a:t>22.9.2022</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64F3BFC1-AF1D-4478-A224-B60AEFA08E06}" type="slidenum">
              <a:rPr lang="fi-FI"/>
              <a:pPr>
                <a:defRPr/>
              </a:pPr>
              <a:t>‹#›</a:t>
            </a:fld>
            <a:endParaRPr lang="fi-FI" dirty="0"/>
          </a:p>
        </p:txBody>
      </p:sp>
    </p:spTree>
    <p:extLst>
      <p:ext uri="{BB962C8B-B14F-4D97-AF65-F5344CB8AC3E}">
        <p14:creationId xmlns:p14="http://schemas.microsoft.com/office/powerpoint/2010/main" val="31003798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99F4CD38-58D5-4F56-8931-156D07F4739A}" type="datetime1">
              <a:rPr lang="fi-FI" smtClean="0"/>
              <a:t>22.9.2022</a:t>
            </a:fld>
            <a:endParaRPr lang="fi-FI" dirty="0"/>
          </a:p>
        </p:txBody>
      </p:sp>
      <p:sp>
        <p:nvSpPr>
          <p:cNvPr id="3" name="Alatunnisteen paikkamerkki 4"/>
          <p:cNvSpPr>
            <a:spLocks noGrp="1"/>
          </p:cNvSpPr>
          <p:nvPr>
            <p:ph type="ftr" sz="quarter" idx="11"/>
          </p:nvPr>
        </p:nvSpPr>
        <p:spPr/>
        <p:txBody>
          <a:bodyPr/>
          <a:lstStyle>
            <a:lvl1pPr>
              <a:defRPr/>
            </a:lvl1pPr>
          </a:lstStyle>
          <a:p>
            <a:pPr>
              <a:defRPr/>
            </a:pP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D77E1574-3824-4B86-8793-1C84A155573B}" type="slidenum">
              <a:rPr lang="fi-FI"/>
              <a:pPr>
                <a:defRPr/>
              </a:pPr>
              <a:t>‹#›</a:t>
            </a:fld>
            <a:endParaRPr lang="fi-FI" dirty="0"/>
          </a:p>
        </p:txBody>
      </p:sp>
    </p:spTree>
    <p:extLst>
      <p:ext uri="{BB962C8B-B14F-4D97-AF65-F5344CB8AC3E}">
        <p14:creationId xmlns:p14="http://schemas.microsoft.com/office/powerpoint/2010/main" val="14855470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3" y="6111010"/>
            <a:ext cx="974221" cy="483458"/>
          </a:xfrm>
          <a:prstGeom prst="rect">
            <a:avLst/>
          </a:prstGeom>
        </p:spPr>
      </p:pic>
    </p:spTree>
    <p:extLst>
      <p:ext uri="{BB962C8B-B14F-4D97-AF65-F5344CB8AC3E}">
        <p14:creationId xmlns:p14="http://schemas.microsoft.com/office/powerpoint/2010/main" val="33467323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7363720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6294436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7561267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0861284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429216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509E983D-A35B-44CA-B678-97275DCEA60D}" type="datetime1">
              <a:rPr lang="fi-FI" smtClean="0"/>
              <a:t>22.9.2022</a:t>
            </a:fld>
            <a:endParaRPr lang="fi-FI" dirty="0"/>
          </a:p>
        </p:txBody>
      </p:sp>
      <p:sp>
        <p:nvSpPr>
          <p:cNvPr id="5" name="Alatunnisteen paikkamerkki 4"/>
          <p:cNvSpPr>
            <a:spLocks noGrp="1"/>
          </p:cNvSpPr>
          <p:nvPr>
            <p:ph type="ftr" sz="quarter" idx="11"/>
          </p:nvPr>
        </p:nvSpPr>
        <p:spPr/>
        <p:txBody>
          <a:bodyPr/>
          <a:lstStyle>
            <a:lvl1pPr>
              <a:defRPr/>
            </a:lvl1pPr>
          </a:lstStyle>
          <a:p>
            <a:pPr>
              <a:defRPr/>
            </a:pP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8B53CBEE-DE6E-4C67-8C14-4593D41303CA}" type="slidenum">
              <a:rPr lang="fi-FI"/>
              <a:pPr>
                <a:defRPr/>
              </a:pPr>
              <a:t>‹#›</a:t>
            </a:fld>
            <a:endParaRPr lang="fi-FI" dirty="0"/>
          </a:p>
        </p:txBody>
      </p:sp>
    </p:spTree>
    <p:extLst>
      <p:ext uri="{BB962C8B-B14F-4D97-AF65-F5344CB8AC3E}">
        <p14:creationId xmlns:p14="http://schemas.microsoft.com/office/powerpoint/2010/main" val="5346145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8374231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7430932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FFC61E"/>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5770995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347806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image" Target="../media/image4.png"/><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image" Target="../media/image5.png"/><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image" Target="../media/image6.png"/><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theme" Target="../theme/theme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04B0A147-AF6C-4598-A335-D837D7030D3B}" type="datetime1">
              <a:rPr lang="fi-FI" smtClean="0"/>
              <a:t>22.9.2022</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B5C6A22F-21FA-401F-8BC7-615D7899174A}" type="slidenum">
              <a:rPr lang="fi-FI"/>
              <a:pPr>
                <a:defRPr/>
              </a:pPr>
              <a:t>‹#›</a:t>
            </a:fld>
            <a:endParaRPr lang="fi-FI" dirty="0"/>
          </a:p>
        </p:txBody>
      </p:sp>
      <p:pic>
        <p:nvPicPr>
          <p:cNvPr id="2" name="Kuva 1"/>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457200" y="6176963"/>
            <a:ext cx="1011583" cy="501999"/>
          </a:xfrm>
          <a:prstGeom prst="rect">
            <a:avLst/>
          </a:prstGeom>
        </p:spPr>
      </p:pic>
    </p:spTree>
  </p:cSld>
  <p:clrMap bg1="lt1" tx1="dk1" bg2="lt2" tx2="dk2" accent1="accent1" accent2="accent2" accent3="accent3" accent4="accent4" accent5="accent5" accent6="accent6" hlink="hlink" folHlink="folHlink"/>
  <p:sldLayoutIdLst>
    <p:sldLayoutId id="2147483820" r:id="rId1"/>
    <p:sldLayoutId id="2147483852" r:id="rId2"/>
    <p:sldLayoutId id="2147483853" r:id="rId3"/>
    <p:sldLayoutId id="2147483854" r:id="rId4"/>
    <p:sldLayoutId id="2147483855" r:id="rId5"/>
    <p:sldLayoutId id="2147483856" r:id="rId6"/>
    <p:sldLayoutId id="2147483857" r:id="rId7"/>
    <p:sldLayoutId id="2147483858" r:id="rId8"/>
    <p:sldLayoutId id="2147483821" r:id="rId9"/>
    <p:sldLayoutId id="2147483859" r:id="rId10"/>
    <p:sldLayoutId id="2147483860" r:id="rId11"/>
    <p:sldLayoutId id="2147483861" r:id="rId12"/>
    <p:sldLayoutId id="2147483862" r:id="rId13"/>
    <p:sldLayoutId id="2147483863" r:id="rId14"/>
    <p:sldLayoutId id="2147483822" r:id="rId15"/>
    <p:sldLayoutId id="2147483823" r:id="rId16"/>
    <p:sldLayoutId id="2147483824" r:id="rId17"/>
    <p:sldLayoutId id="2147483825" r:id="rId18"/>
    <p:sldLayoutId id="2147483826" r:id="rId19"/>
    <p:sldLayoutId id="2147483827" r:id="rId20"/>
    <p:sldLayoutId id="2147483828" r:id="rId21"/>
    <p:sldLayoutId id="2147483864" r:id="rId22"/>
    <p:sldLayoutId id="2147483865" r:id="rId23"/>
    <p:sldLayoutId id="2147483866" r:id="rId24"/>
    <p:sldLayoutId id="2147483829" r:id="rId25"/>
    <p:sldLayoutId id="2147483830" r:id="rId26"/>
    <p:sldLayoutId id="2147483867" r:id="rId27"/>
    <p:sldLayoutId id="2147483868" r:id="rId28"/>
    <p:sldLayoutId id="2147483869" r:id="rId29"/>
    <p:sldLayoutId id="2147483870" r:id="rId30"/>
    <p:sldLayoutId id="2147483871" r:id="rId31"/>
    <p:sldLayoutId id="2147483872" r:id="rId32"/>
    <p:sldLayoutId id="2147483873" r:id="rId33"/>
    <p:sldLayoutId id="2147483874" r:id="rId34"/>
    <p:sldLayoutId id="2147483875" r:id="rId35"/>
    <p:sldLayoutId id="2147483876" r:id="rId36"/>
  </p:sldLayoutIdLst>
  <p:hf hdr="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4099"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BF"/>
                </a:solidFill>
                <a:latin typeface="+mn-lt"/>
              </a:defRPr>
            </a:lvl1pPr>
          </a:lstStyle>
          <a:p>
            <a:pPr>
              <a:defRPr/>
            </a:pPr>
            <a:fld id="{510D2FDC-9D56-4049-B2C2-7751116AD9A5}" type="datetime1">
              <a:rPr lang="fi-FI" smtClean="0"/>
              <a:t>22.9.2022</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BF"/>
                </a:solidFill>
                <a:latin typeface="+mn-lt"/>
              </a:defRPr>
            </a:lvl1pPr>
          </a:lstStyle>
          <a:p>
            <a:pPr>
              <a:defRPr/>
            </a:pP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BF"/>
                </a:solidFill>
                <a:latin typeface="+mn-lt"/>
              </a:defRPr>
            </a:lvl1pPr>
          </a:lstStyle>
          <a:p>
            <a:pPr>
              <a:defRPr/>
            </a:pPr>
            <a:fld id="{593C62A2-8F4B-4BA5-BB95-3B4A6DD9E671}" type="slidenum">
              <a:rPr lang="fi-FI"/>
              <a:pPr>
                <a:defRPr/>
              </a:pPr>
              <a:t>‹#›</a:t>
            </a:fld>
            <a:endParaRPr lang="fi-FI" dirty="0"/>
          </a:p>
        </p:txBody>
      </p:sp>
      <p:pic>
        <p:nvPicPr>
          <p:cNvPr id="2" name="Kuva 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64980" y="6110309"/>
            <a:ext cx="1133725" cy="644588"/>
          </a:xfrm>
          <a:prstGeom prst="rect">
            <a:avLst/>
          </a:prstGeom>
        </p:spPr>
      </p:pic>
    </p:spTree>
  </p:cSld>
  <p:clrMap bg1="lt1" tx1="dk1" bg2="lt2" tx2="dk2" accent1="accent1" accent2="accent2" accent3="accent3" accent4="accent4" accent5="accent5" accent6="accent6" hlink="hlink" folHlink="folHlink"/>
  <p:sldLayoutIdLst>
    <p:sldLayoutId id="2147483831" r:id="rId1"/>
    <p:sldLayoutId id="2147483877" r:id="rId2"/>
    <p:sldLayoutId id="2147483832" r:id="rId3"/>
    <p:sldLayoutId id="2147483878" r:id="rId4"/>
    <p:sldLayoutId id="2147483833" r:id="rId5"/>
    <p:sldLayoutId id="2147483834" r:id="rId6"/>
    <p:sldLayoutId id="2147483835" r:id="rId7"/>
    <p:sldLayoutId id="2147483836" r:id="rId8"/>
    <p:sldLayoutId id="2147483837"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Lst>
  <p:hf hdr="0"/>
  <p:txStyles>
    <p:titleStyle>
      <a:lvl1pPr algn="l" rtl="0" fontAlgn="base">
        <a:lnSpc>
          <a:spcPct val="90000"/>
        </a:lnSpc>
        <a:spcBef>
          <a:spcPct val="0"/>
        </a:spcBef>
        <a:spcAft>
          <a:spcPct val="0"/>
        </a:spcAft>
        <a:defRPr sz="4200" b="1" kern="1200">
          <a:solidFill>
            <a:srgbClr val="0000BF"/>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0000BF"/>
          </a:solidFill>
          <a:latin typeface="Arial Black" panose="020B0A04020102020204" pitchFamily="34" charset="0"/>
        </a:defRPr>
      </a:lvl2pPr>
      <a:lvl3pPr algn="l" rtl="0" fontAlgn="base">
        <a:lnSpc>
          <a:spcPct val="90000"/>
        </a:lnSpc>
        <a:spcBef>
          <a:spcPct val="0"/>
        </a:spcBef>
        <a:spcAft>
          <a:spcPct val="0"/>
        </a:spcAft>
        <a:defRPr sz="4200" b="1">
          <a:solidFill>
            <a:srgbClr val="0000BF"/>
          </a:solidFill>
          <a:latin typeface="Arial Black" panose="020B0A04020102020204" pitchFamily="34" charset="0"/>
        </a:defRPr>
      </a:lvl3pPr>
      <a:lvl4pPr algn="l" rtl="0" fontAlgn="base">
        <a:lnSpc>
          <a:spcPct val="90000"/>
        </a:lnSpc>
        <a:spcBef>
          <a:spcPct val="0"/>
        </a:spcBef>
        <a:spcAft>
          <a:spcPct val="0"/>
        </a:spcAft>
        <a:defRPr sz="4200" b="1">
          <a:solidFill>
            <a:srgbClr val="0000BF"/>
          </a:solidFill>
          <a:latin typeface="Arial Black" panose="020B0A04020102020204" pitchFamily="34" charset="0"/>
        </a:defRPr>
      </a:lvl4pPr>
      <a:lvl5pPr algn="l" rtl="0" fontAlgn="base">
        <a:lnSpc>
          <a:spcPct val="90000"/>
        </a:lnSpc>
        <a:spcBef>
          <a:spcPct val="0"/>
        </a:spcBef>
        <a:spcAft>
          <a:spcPct val="0"/>
        </a:spcAft>
        <a:defRPr sz="4200" b="1">
          <a:solidFill>
            <a:srgbClr val="0000BF"/>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00BF"/>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00BF"/>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00BF"/>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00BF"/>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5123"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FD4F00"/>
                </a:solidFill>
                <a:latin typeface="+mn-lt"/>
              </a:defRPr>
            </a:lvl1pPr>
          </a:lstStyle>
          <a:p>
            <a:pPr>
              <a:defRPr/>
            </a:pPr>
            <a:fld id="{CB28023A-672D-4A99-8E50-4E29BEF6F9B5}" type="datetime1">
              <a:rPr lang="fi-FI" smtClean="0"/>
              <a:t>22.9.2022</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FD4F00"/>
                </a:solidFill>
                <a:latin typeface="+mn-lt"/>
              </a:defRPr>
            </a:lvl1pPr>
          </a:lstStyle>
          <a:p>
            <a:pPr>
              <a:defRPr/>
            </a:pP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FD4F00"/>
                </a:solidFill>
                <a:latin typeface="+mn-lt"/>
              </a:defRPr>
            </a:lvl1pPr>
          </a:lstStyle>
          <a:p>
            <a:pPr>
              <a:defRPr/>
            </a:pPr>
            <a:fld id="{86E4FE70-929C-4534-AD5C-35ECB10BA3EF}" type="slidenum">
              <a:rPr lang="fi-FI"/>
              <a:pPr>
                <a:defRPr/>
              </a:pPr>
              <a:t>‹#›</a:t>
            </a:fld>
            <a:endParaRPr lang="fi-FI" dirty="0"/>
          </a:p>
        </p:txBody>
      </p:sp>
      <p:pic>
        <p:nvPicPr>
          <p:cNvPr id="2" name="Kuva 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65474" y="6102989"/>
            <a:ext cx="1039225" cy="590860"/>
          </a:xfrm>
          <a:prstGeom prst="rect">
            <a:avLst/>
          </a:prstGeom>
        </p:spPr>
      </p:pic>
    </p:spTree>
  </p:cSld>
  <p:clrMap bg1="lt1" tx1="dk1" bg2="lt2" tx2="dk2" accent1="accent1" accent2="accent2" accent3="accent3" accent4="accent4" accent5="accent5" accent6="accent6" hlink="hlink" folHlink="folHlink"/>
  <p:sldLayoutIdLst>
    <p:sldLayoutId id="2147483838" r:id="rId1"/>
    <p:sldLayoutId id="2147483889" r:id="rId2"/>
    <p:sldLayoutId id="2147483839" r:id="rId3"/>
    <p:sldLayoutId id="2147483890" r:id="rId4"/>
    <p:sldLayoutId id="2147483840" r:id="rId5"/>
    <p:sldLayoutId id="2147483841" r:id="rId6"/>
    <p:sldLayoutId id="2147483842" r:id="rId7"/>
    <p:sldLayoutId id="2147483843" r:id="rId8"/>
    <p:sldLayoutId id="2147483844"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Lst>
  <p:hf hdr="0"/>
  <p:txStyles>
    <p:titleStyle>
      <a:lvl1pPr algn="l" rtl="0" fontAlgn="base">
        <a:lnSpc>
          <a:spcPct val="90000"/>
        </a:lnSpc>
        <a:spcBef>
          <a:spcPct val="0"/>
        </a:spcBef>
        <a:spcAft>
          <a:spcPct val="0"/>
        </a:spcAft>
        <a:defRPr sz="4200" b="1" kern="1200">
          <a:solidFill>
            <a:srgbClr val="FD4F00"/>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FD4F00"/>
          </a:solidFill>
          <a:latin typeface="Arial Black" panose="020B0A04020102020204" pitchFamily="34" charset="0"/>
        </a:defRPr>
      </a:lvl2pPr>
      <a:lvl3pPr algn="l" rtl="0" fontAlgn="base">
        <a:lnSpc>
          <a:spcPct val="90000"/>
        </a:lnSpc>
        <a:spcBef>
          <a:spcPct val="0"/>
        </a:spcBef>
        <a:spcAft>
          <a:spcPct val="0"/>
        </a:spcAft>
        <a:defRPr sz="4200" b="1">
          <a:solidFill>
            <a:srgbClr val="FD4F00"/>
          </a:solidFill>
          <a:latin typeface="Arial Black" panose="020B0A04020102020204" pitchFamily="34" charset="0"/>
        </a:defRPr>
      </a:lvl3pPr>
      <a:lvl4pPr algn="l" rtl="0" fontAlgn="base">
        <a:lnSpc>
          <a:spcPct val="90000"/>
        </a:lnSpc>
        <a:spcBef>
          <a:spcPct val="0"/>
        </a:spcBef>
        <a:spcAft>
          <a:spcPct val="0"/>
        </a:spcAft>
        <a:defRPr sz="4200" b="1">
          <a:solidFill>
            <a:srgbClr val="FD4F00"/>
          </a:solidFill>
          <a:latin typeface="Arial Black" panose="020B0A04020102020204" pitchFamily="34" charset="0"/>
        </a:defRPr>
      </a:lvl4pPr>
      <a:lvl5pPr algn="l" rtl="0" fontAlgn="base">
        <a:lnSpc>
          <a:spcPct val="90000"/>
        </a:lnSpc>
        <a:spcBef>
          <a:spcPct val="0"/>
        </a:spcBef>
        <a:spcAft>
          <a:spcPct val="0"/>
        </a:spcAft>
        <a:defRPr sz="4200" b="1">
          <a:solidFill>
            <a:srgbClr val="FD4F00"/>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FD4F00"/>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FD4F00"/>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FD4F00"/>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FD4F00"/>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6147"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9246"/>
                </a:solidFill>
                <a:latin typeface="+mn-lt"/>
              </a:defRPr>
            </a:lvl1pPr>
          </a:lstStyle>
          <a:p>
            <a:pPr>
              <a:defRPr/>
            </a:pPr>
            <a:fld id="{CAC8FE71-59E9-4A3C-BFE6-BB48EA6DBA66}" type="datetime1">
              <a:rPr lang="fi-FI" smtClean="0"/>
              <a:t>22.9.2022</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9246"/>
                </a:solidFill>
                <a:latin typeface="+mn-lt"/>
              </a:defRPr>
            </a:lvl1pPr>
          </a:lstStyle>
          <a:p>
            <a:pPr>
              <a:defRPr/>
            </a:pP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9246"/>
                </a:solidFill>
                <a:latin typeface="+mn-lt"/>
              </a:defRPr>
            </a:lvl1pPr>
          </a:lstStyle>
          <a:p>
            <a:pPr>
              <a:defRPr/>
            </a:pPr>
            <a:fld id="{7987D597-3FC0-4A5C-AEFB-3D5BFA0892D2}" type="slidenum">
              <a:rPr lang="fi-FI"/>
              <a:pPr>
                <a:defRPr/>
              </a:pPr>
              <a:t>‹#›</a:t>
            </a:fld>
            <a:endParaRPr lang="fi-FI" dirty="0"/>
          </a:p>
        </p:txBody>
      </p:sp>
      <p:pic>
        <p:nvPicPr>
          <p:cNvPr id="2" name="Kuva 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59967" y="6117344"/>
            <a:ext cx="1078916" cy="613426"/>
          </a:xfrm>
          <a:prstGeom prst="rect">
            <a:avLst/>
          </a:prstGeom>
        </p:spPr>
      </p:pic>
    </p:spTree>
  </p:cSld>
  <p:clrMap bg1="lt1" tx1="dk1" bg2="lt2" tx2="dk2" accent1="accent1" accent2="accent2" accent3="accent3" accent4="accent4" accent5="accent5" accent6="accent6" hlink="hlink" folHlink="folHlink"/>
  <p:sldLayoutIdLst>
    <p:sldLayoutId id="2147483845" r:id="rId1"/>
    <p:sldLayoutId id="2147483901" r:id="rId2"/>
    <p:sldLayoutId id="2147483846" r:id="rId3"/>
    <p:sldLayoutId id="2147483902" r:id="rId4"/>
    <p:sldLayoutId id="2147483847" r:id="rId5"/>
    <p:sldLayoutId id="2147483848" r:id="rId6"/>
    <p:sldLayoutId id="2147483849" r:id="rId7"/>
    <p:sldLayoutId id="2147483850" r:id="rId8"/>
    <p:sldLayoutId id="2147483851"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Lst>
  <p:hf hdr="0"/>
  <p:txStyles>
    <p:titleStyle>
      <a:lvl1pPr algn="l" rtl="0" fontAlgn="base">
        <a:lnSpc>
          <a:spcPct val="90000"/>
        </a:lnSpc>
        <a:spcBef>
          <a:spcPct val="0"/>
        </a:spcBef>
        <a:spcAft>
          <a:spcPct val="0"/>
        </a:spcAft>
        <a:defRPr sz="4200" b="1" kern="1200">
          <a:solidFill>
            <a:srgbClr val="009246"/>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hyperlink" Target="mailto:Tomi.kiilakoski@youthresearch.fi" TargetMode="Externa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hyperlink" Target="mailto:sini.perho@hel.fi" TargetMode="External"/><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08810" y="1664208"/>
            <a:ext cx="8469430" cy="2322575"/>
          </a:xfrm>
        </p:spPr>
        <p:txBody>
          <a:bodyPr/>
          <a:lstStyle/>
          <a:p>
            <a:pPr algn="ctr"/>
            <a:r>
              <a:rPr lang="fi-FI" sz="5400" dirty="0" err="1"/>
              <a:t>The</a:t>
            </a:r>
            <a:r>
              <a:rPr lang="fi-FI" sz="5400" dirty="0"/>
              <a:t> Basic Plan of Youth </a:t>
            </a:r>
            <a:r>
              <a:rPr lang="fi-FI" sz="5400" dirty="0" err="1"/>
              <a:t>Work</a:t>
            </a:r>
            <a:r>
              <a:rPr lang="fi-FI" sz="5400" dirty="0"/>
              <a:t> / Nuorisotyön perussuunnitelma,</a:t>
            </a:r>
            <a:br>
              <a:rPr lang="fi-FI" sz="6000" dirty="0"/>
            </a:br>
            <a:r>
              <a:rPr lang="fi-FI" sz="5400" dirty="0"/>
              <a:t>Youth division,</a:t>
            </a:r>
            <a:br>
              <a:rPr lang="fi-FI" sz="5400" dirty="0"/>
            </a:br>
            <a:r>
              <a:rPr lang="fi-FI" sz="5400" dirty="0"/>
              <a:t>City of Helsinki</a:t>
            </a:r>
            <a:br>
              <a:rPr lang="fi-FI" sz="4800" dirty="0"/>
            </a:br>
            <a:r>
              <a:rPr lang="fi-FI" sz="4800" dirty="0"/>
              <a:t>														</a:t>
            </a:r>
            <a:r>
              <a:rPr lang="fi-FI" sz="3600" dirty="0"/>
              <a:t>Sini Perho				</a:t>
            </a:r>
            <a:r>
              <a:rPr lang="fi-FI" sz="4800" dirty="0"/>
              <a:t>		</a:t>
            </a:r>
            <a:br>
              <a:rPr lang="fi-FI" sz="6000" dirty="0"/>
            </a:br>
            <a:endParaRPr lang="fi-FI" sz="6000" dirty="0"/>
          </a:p>
        </p:txBody>
      </p:sp>
    </p:spTree>
    <p:extLst>
      <p:ext uri="{BB962C8B-B14F-4D97-AF65-F5344CB8AC3E}">
        <p14:creationId xmlns:p14="http://schemas.microsoft.com/office/powerpoint/2010/main" val="471324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
            <a:extLst>
              <a:ext uri="{FF2B5EF4-FFF2-40B4-BE49-F238E27FC236}">
                <a16:creationId xmlns:a16="http://schemas.microsoft.com/office/drawing/2014/main" id="{824F30D4-8AFF-E317-BEC3-CD3A17D2F626}"/>
              </a:ext>
            </a:extLst>
          </p:cNvPr>
          <p:cNvSpPr>
            <a:spLocks noGrp="1"/>
          </p:cNvSpPr>
          <p:nvPr>
            <p:ph type="title"/>
          </p:nvPr>
        </p:nvSpPr>
        <p:spPr/>
        <p:txBody>
          <a:bodyPr/>
          <a:lstStyle/>
          <a:p>
            <a:r>
              <a:rPr lang="en-US" altLang="fi-FI"/>
              <a:t>Finland</a:t>
            </a:r>
          </a:p>
        </p:txBody>
      </p:sp>
      <p:pic>
        <p:nvPicPr>
          <p:cNvPr id="14339" name="Picture 4">
            <a:extLst>
              <a:ext uri="{FF2B5EF4-FFF2-40B4-BE49-F238E27FC236}">
                <a16:creationId xmlns:a16="http://schemas.microsoft.com/office/drawing/2014/main" id="{3A78DE2A-7B35-A351-D0AE-3FC76B34C1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28889" y="1825625"/>
            <a:ext cx="7134225" cy="4351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Nuoli oikealle 2">
            <a:extLst>
              <a:ext uri="{FF2B5EF4-FFF2-40B4-BE49-F238E27FC236}">
                <a16:creationId xmlns:a16="http://schemas.microsoft.com/office/drawing/2014/main" id="{51BED78E-CDD2-E292-5C23-682B1F15BBAF}"/>
              </a:ext>
            </a:extLst>
          </p:cNvPr>
          <p:cNvSpPr/>
          <p:nvPr/>
        </p:nvSpPr>
        <p:spPr>
          <a:xfrm>
            <a:off x="6942138" y="3386139"/>
            <a:ext cx="685800" cy="85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
        <p:nvSpPr>
          <p:cNvPr id="2" name="Nuoli oikealle 2">
            <a:extLst>
              <a:ext uri="{FF2B5EF4-FFF2-40B4-BE49-F238E27FC236}">
                <a16:creationId xmlns:a16="http://schemas.microsoft.com/office/drawing/2014/main" id="{E77B107E-336E-8786-A2EA-CF255D0A25FB}"/>
              </a:ext>
            </a:extLst>
          </p:cNvPr>
          <p:cNvSpPr/>
          <p:nvPr/>
        </p:nvSpPr>
        <p:spPr>
          <a:xfrm>
            <a:off x="6911975" y="3751263"/>
            <a:ext cx="685800" cy="87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
        <p:nvSpPr>
          <p:cNvPr id="4" name="Nuoli oikealle 2">
            <a:extLst>
              <a:ext uri="{FF2B5EF4-FFF2-40B4-BE49-F238E27FC236}">
                <a16:creationId xmlns:a16="http://schemas.microsoft.com/office/drawing/2014/main" id="{890C19AA-66A2-5814-0FA3-D891820B2E95}"/>
              </a:ext>
            </a:extLst>
          </p:cNvPr>
          <p:cNvSpPr/>
          <p:nvPr/>
        </p:nvSpPr>
        <p:spPr>
          <a:xfrm>
            <a:off x="6791325" y="3190876"/>
            <a:ext cx="685800" cy="87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
        <p:nvSpPr>
          <p:cNvPr id="5" name="Nuoli oikealle 2">
            <a:extLst>
              <a:ext uri="{FF2B5EF4-FFF2-40B4-BE49-F238E27FC236}">
                <a16:creationId xmlns:a16="http://schemas.microsoft.com/office/drawing/2014/main" id="{299B9D3B-85CD-2172-F2C1-47F5C7FEE21F}"/>
              </a:ext>
            </a:extLst>
          </p:cNvPr>
          <p:cNvSpPr/>
          <p:nvPr/>
        </p:nvSpPr>
        <p:spPr>
          <a:xfrm>
            <a:off x="7134225" y="4202113"/>
            <a:ext cx="685800" cy="87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
        <p:nvSpPr>
          <p:cNvPr id="6" name="Nuoli oikealle 2">
            <a:extLst>
              <a:ext uri="{FF2B5EF4-FFF2-40B4-BE49-F238E27FC236}">
                <a16:creationId xmlns:a16="http://schemas.microsoft.com/office/drawing/2014/main" id="{AA868E70-AE93-9766-2F6D-A099E4BF7BF2}"/>
              </a:ext>
            </a:extLst>
          </p:cNvPr>
          <p:cNvSpPr/>
          <p:nvPr/>
        </p:nvSpPr>
        <p:spPr>
          <a:xfrm>
            <a:off x="7254875" y="4316413"/>
            <a:ext cx="685800" cy="87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a:extLst>
              <a:ext uri="{FF2B5EF4-FFF2-40B4-BE49-F238E27FC236}">
                <a16:creationId xmlns:a16="http://schemas.microsoft.com/office/drawing/2014/main" id="{601C7594-62BF-5545-F25B-5DEC3CC9905E}"/>
              </a:ext>
            </a:extLst>
          </p:cNvPr>
          <p:cNvSpPr>
            <a:spLocks noGrp="1"/>
          </p:cNvSpPr>
          <p:nvPr>
            <p:ph type="title"/>
          </p:nvPr>
        </p:nvSpPr>
        <p:spPr/>
        <p:txBody>
          <a:bodyPr/>
          <a:lstStyle/>
          <a:p>
            <a:r>
              <a:rPr lang="en-US" altLang="fi-FI"/>
              <a:t>Finland</a:t>
            </a:r>
          </a:p>
        </p:txBody>
      </p:sp>
      <p:pic>
        <p:nvPicPr>
          <p:cNvPr id="15363" name="Picture 4">
            <a:extLst>
              <a:ext uri="{FF2B5EF4-FFF2-40B4-BE49-F238E27FC236}">
                <a16:creationId xmlns:a16="http://schemas.microsoft.com/office/drawing/2014/main" id="{F762F295-DDCB-0B6F-47A4-F756EDC97B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28889" y="1825625"/>
            <a:ext cx="7134225" cy="4351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Nuoli oikealle 2">
            <a:extLst>
              <a:ext uri="{FF2B5EF4-FFF2-40B4-BE49-F238E27FC236}">
                <a16:creationId xmlns:a16="http://schemas.microsoft.com/office/drawing/2014/main" id="{4E6FA7FD-2BE2-2902-97AF-C337F2541205}"/>
              </a:ext>
            </a:extLst>
          </p:cNvPr>
          <p:cNvSpPr/>
          <p:nvPr/>
        </p:nvSpPr>
        <p:spPr>
          <a:xfrm>
            <a:off x="6942138" y="3386139"/>
            <a:ext cx="685800" cy="85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
        <p:nvSpPr>
          <p:cNvPr id="2" name="Nuoli oikealle 2">
            <a:extLst>
              <a:ext uri="{FF2B5EF4-FFF2-40B4-BE49-F238E27FC236}">
                <a16:creationId xmlns:a16="http://schemas.microsoft.com/office/drawing/2014/main" id="{57678515-F89E-4951-3278-D546DD01A422}"/>
              </a:ext>
            </a:extLst>
          </p:cNvPr>
          <p:cNvSpPr/>
          <p:nvPr/>
        </p:nvSpPr>
        <p:spPr>
          <a:xfrm>
            <a:off x="6911975" y="3751263"/>
            <a:ext cx="685800" cy="87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
        <p:nvSpPr>
          <p:cNvPr id="4" name="Nuoli oikealle 2">
            <a:extLst>
              <a:ext uri="{FF2B5EF4-FFF2-40B4-BE49-F238E27FC236}">
                <a16:creationId xmlns:a16="http://schemas.microsoft.com/office/drawing/2014/main" id="{8661C042-612D-9710-CB69-3BB3C95CFE2E}"/>
              </a:ext>
            </a:extLst>
          </p:cNvPr>
          <p:cNvSpPr/>
          <p:nvPr/>
        </p:nvSpPr>
        <p:spPr>
          <a:xfrm>
            <a:off x="6791325" y="3190876"/>
            <a:ext cx="685800" cy="87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
        <p:nvSpPr>
          <p:cNvPr id="5" name="Nuoli oikealle 2">
            <a:extLst>
              <a:ext uri="{FF2B5EF4-FFF2-40B4-BE49-F238E27FC236}">
                <a16:creationId xmlns:a16="http://schemas.microsoft.com/office/drawing/2014/main" id="{C8A2DF6D-2EB0-3A23-88FC-19F53B06EA4E}"/>
              </a:ext>
            </a:extLst>
          </p:cNvPr>
          <p:cNvSpPr/>
          <p:nvPr/>
        </p:nvSpPr>
        <p:spPr>
          <a:xfrm>
            <a:off x="7064375" y="4457701"/>
            <a:ext cx="685800" cy="87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
        <p:nvSpPr>
          <p:cNvPr id="6" name="Nuoli oikealle 2">
            <a:extLst>
              <a:ext uri="{FF2B5EF4-FFF2-40B4-BE49-F238E27FC236}">
                <a16:creationId xmlns:a16="http://schemas.microsoft.com/office/drawing/2014/main" id="{B4843B2A-1F3F-5B38-5D5C-197D8C454F8D}"/>
              </a:ext>
            </a:extLst>
          </p:cNvPr>
          <p:cNvSpPr/>
          <p:nvPr/>
        </p:nvSpPr>
        <p:spPr>
          <a:xfrm>
            <a:off x="7254875" y="4316413"/>
            <a:ext cx="685800" cy="87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
        <p:nvSpPr>
          <p:cNvPr id="7" name="Nuoli oikealle 2">
            <a:extLst>
              <a:ext uri="{FF2B5EF4-FFF2-40B4-BE49-F238E27FC236}">
                <a16:creationId xmlns:a16="http://schemas.microsoft.com/office/drawing/2014/main" id="{67A1BA69-397B-204C-8C3A-EE741DD5B007}"/>
              </a:ext>
            </a:extLst>
          </p:cNvPr>
          <p:cNvSpPr/>
          <p:nvPr/>
        </p:nvSpPr>
        <p:spPr>
          <a:xfrm>
            <a:off x="7064375" y="3903663"/>
            <a:ext cx="685800" cy="87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
        <p:nvSpPr>
          <p:cNvPr id="8" name="Nuoli oikealle 2">
            <a:extLst>
              <a:ext uri="{FF2B5EF4-FFF2-40B4-BE49-F238E27FC236}">
                <a16:creationId xmlns:a16="http://schemas.microsoft.com/office/drawing/2014/main" id="{ECB7F9B3-0B1E-DA49-9079-4BF17FEDB074}"/>
              </a:ext>
            </a:extLst>
          </p:cNvPr>
          <p:cNvSpPr/>
          <p:nvPr/>
        </p:nvSpPr>
        <p:spPr>
          <a:xfrm>
            <a:off x="7386638" y="4159251"/>
            <a:ext cx="685800" cy="87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tsikko 1">
            <a:extLst>
              <a:ext uri="{FF2B5EF4-FFF2-40B4-BE49-F238E27FC236}">
                <a16:creationId xmlns:a16="http://schemas.microsoft.com/office/drawing/2014/main" id="{E3354911-9426-3334-5179-2D9CC2020065}"/>
              </a:ext>
            </a:extLst>
          </p:cNvPr>
          <p:cNvSpPr>
            <a:spLocks noGrp="1"/>
          </p:cNvSpPr>
          <p:nvPr>
            <p:ph type="title"/>
          </p:nvPr>
        </p:nvSpPr>
        <p:spPr/>
        <p:txBody>
          <a:bodyPr/>
          <a:lstStyle/>
          <a:p>
            <a:r>
              <a:rPr lang="fi-FI" altLang="fi-FI"/>
              <a:t>Four cycles of action research</a:t>
            </a:r>
          </a:p>
        </p:txBody>
      </p:sp>
      <p:sp>
        <p:nvSpPr>
          <p:cNvPr id="16387" name="Sisällön paikkamerkki 2">
            <a:extLst>
              <a:ext uri="{FF2B5EF4-FFF2-40B4-BE49-F238E27FC236}">
                <a16:creationId xmlns:a16="http://schemas.microsoft.com/office/drawing/2014/main" id="{0A721B9A-37D6-6D3D-E1B4-C308F1EEBF77}"/>
              </a:ext>
            </a:extLst>
          </p:cNvPr>
          <p:cNvSpPr>
            <a:spLocks noGrp="1"/>
          </p:cNvSpPr>
          <p:nvPr>
            <p:ph idx="1"/>
          </p:nvPr>
        </p:nvSpPr>
        <p:spPr/>
        <p:txBody>
          <a:bodyPr/>
          <a:lstStyle/>
          <a:p>
            <a:pPr marL="0" indent="0">
              <a:buNone/>
            </a:pPr>
            <a:r>
              <a:rPr lang="fi-FI" altLang="fi-FI"/>
              <a:t>1. Cycle: Creating concepts and basic structure for youth work. 2011.</a:t>
            </a:r>
          </a:p>
          <a:p>
            <a:pPr marL="0" indent="0">
              <a:buNone/>
            </a:pPr>
            <a:r>
              <a:rPr lang="fi-FI" altLang="fi-FI"/>
              <a:t>2. Cycle. Creating the first youth work curriculum in Kokkola. Applying the concepts. 2012-2014.</a:t>
            </a:r>
          </a:p>
          <a:p>
            <a:pPr marL="0" indent="0">
              <a:buNone/>
            </a:pPr>
            <a:r>
              <a:rPr lang="fi-FI" altLang="fi-FI"/>
              <a:t>3. Cycle. Designing a youth work curriculum in other cities. 2014 – (on going)</a:t>
            </a:r>
          </a:p>
          <a:p>
            <a:pPr marL="0" indent="0">
              <a:buNone/>
            </a:pPr>
            <a:r>
              <a:rPr lang="fi-FI" altLang="fi-FI"/>
              <a:t>4. Cycle. Reflecting on youth work management and evaluation. 2019 -</a:t>
            </a:r>
          </a:p>
        </p:txBody>
      </p:sp>
      <p:sp>
        <p:nvSpPr>
          <p:cNvPr id="4" name="Päivämäärän paikkamerkki 3">
            <a:extLst>
              <a:ext uri="{FF2B5EF4-FFF2-40B4-BE49-F238E27FC236}">
                <a16:creationId xmlns:a16="http://schemas.microsoft.com/office/drawing/2014/main" id="{B8E56793-A56C-28B6-42C1-3D89E79A2B8E}"/>
              </a:ext>
            </a:extLst>
          </p:cNvPr>
          <p:cNvSpPr>
            <a:spLocks noGrp="1"/>
          </p:cNvSpPr>
          <p:nvPr>
            <p:ph type="dt" sz="quarter" idx="10"/>
          </p:nvPr>
        </p:nvSpPr>
        <p:spPr/>
        <p:txBody>
          <a:bodyPr/>
          <a:lstStyle/>
          <a:p>
            <a:pPr>
              <a:defRPr/>
            </a:pPr>
            <a:fld id="{AFF16A4E-01D3-4F1D-AF9D-81EC1A2B36A7}" type="datetime1">
              <a:rPr lang="fi-FI" smtClean="0"/>
              <a:pPr>
                <a:defRPr/>
              </a:pPr>
              <a:t>22.9.2022</a:t>
            </a:fld>
            <a:endParaRPr lang="fi-FI"/>
          </a:p>
        </p:txBody>
      </p:sp>
      <p:sp>
        <p:nvSpPr>
          <p:cNvPr id="5" name="Alatunnisteen paikkamerkki 4">
            <a:extLst>
              <a:ext uri="{FF2B5EF4-FFF2-40B4-BE49-F238E27FC236}">
                <a16:creationId xmlns:a16="http://schemas.microsoft.com/office/drawing/2014/main" id="{D57D7609-87A0-063C-3057-67FA4F5A066F}"/>
              </a:ext>
            </a:extLst>
          </p:cNvPr>
          <p:cNvSpPr>
            <a:spLocks noGrp="1"/>
          </p:cNvSpPr>
          <p:nvPr>
            <p:ph type="ftr" sz="quarter" idx="11"/>
          </p:nvPr>
        </p:nvSpPr>
        <p:spPr/>
        <p:txBody>
          <a:bodyPr/>
          <a:lstStyle/>
          <a:p>
            <a:pPr>
              <a:defRPr/>
            </a:pPr>
            <a:r>
              <a:rPr lang="fi-FI"/>
              <a:t>Tomi Kiilakoski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D3CAC3-153C-3F71-9859-9596626DEA6A}"/>
              </a:ext>
            </a:extLst>
          </p:cNvPr>
          <p:cNvSpPr>
            <a:spLocks noGrp="1"/>
          </p:cNvSpPr>
          <p:nvPr>
            <p:ph type="title"/>
          </p:nvPr>
        </p:nvSpPr>
        <p:spPr/>
        <p:txBody>
          <a:bodyPr>
            <a:normAutofit fontScale="90000"/>
          </a:bodyPr>
          <a:lstStyle/>
          <a:p>
            <a:pPr>
              <a:defRPr/>
            </a:pPr>
            <a:r>
              <a:rPr lang="fi-FI" dirty="0" err="1"/>
              <a:t>Elements</a:t>
            </a:r>
            <a:r>
              <a:rPr lang="fi-FI" dirty="0"/>
              <a:t> of </a:t>
            </a:r>
            <a:r>
              <a:rPr lang="fi-FI" dirty="0" err="1"/>
              <a:t>youth</a:t>
            </a:r>
            <a:r>
              <a:rPr lang="fi-FI" dirty="0"/>
              <a:t> </a:t>
            </a:r>
            <a:r>
              <a:rPr lang="fi-FI" dirty="0" err="1"/>
              <a:t>work</a:t>
            </a:r>
            <a:r>
              <a:rPr lang="fi-FI" dirty="0"/>
              <a:t> </a:t>
            </a:r>
            <a:r>
              <a:rPr lang="fi-FI" dirty="0" err="1"/>
              <a:t>curriculum</a:t>
            </a:r>
            <a:r>
              <a:rPr lang="fi-FI" dirty="0"/>
              <a:t> (Kiilakoski, Kinnunen &amp; </a:t>
            </a:r>
            <a:r>
              <a:rPr lang="fi-FI" dirty="0" err="1"/>
              <a:t>Djupsund</a:t>
            </a:r>
            <a:r>
              <a:rPr lang="fi-FI" dirty="0"/>
              <a:t> 2018)</a:t>
            </a:r>
          </a:p>
        </p:txBody>
      </p:sp>
      <p:pic>
        <p:nvPicPr>
          <p:cNvPr id="17411" name="Picture 2">
            <a:extLst>
              <a:ext uri="{FF2B5EF4-FFF2-40B4-BE49-F238E27FC236}">
                <a16:creationId xmlns:a16="http://schemas.microsoft.com/office/drawing/2014/main" id="{E8A7EB0B-A4E4-8CA2-6664-BDC4B8F0D8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95550" y="1935164"/>
            <a:ext cx="6624638" cy="43894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a:extLst>
              <a:ext uri="{FF2B5EF4-FFF2-40B4-BE49-F238E27FC236}">
                <a16:creationId xmlns:a16="http://schemas.microsoft.com/office/drawing/2014/main" id="{E1E6DF1D-4F81-ABD4-9681-AAC52444FA07}"/>
              </a:ext>
            </a:extLst>
          </p:cNvPr>
          <p:cNvSpPr>
            <a:spLocks noGrp="1"/>
          </p:cNvSpPr>
          <p:nvPr>
            <p:ph type="title"/>
          </p:nvPr>
        </p:nvSpPr>
        <p:spPr/>
        <p:txBody>
          <a:bodyPr/>
          <a:lstStyle/>
          <a:p>
            <a:r>
              <a:rPr lang="fi-FI" altLang="fi-FI"/>
              <a:t>Scientific reports, mostly in Finnish. </a:t>
            </a:r>
          </a:p>
        </p:txBody>
      </p:sp>
      <p:sp>
        <p:nvSpPr>
          <p:cNvPr id="4" name="Päivämäärän paikkamerkki 3">
            <a:extLst>
              <a:ext uri="{FF2B5EF4-FFF2-40B4-BE49-F238E27FC236}">
                <a16:creationId xmlns:a16="http://schemas.microsoft.com/office/drawing/2014/main" id="{BC7BA1D1-972C-1CED-5C58-E9F1ECD557FC}"/>
              </a:ext>
            </a:extLst>
          </p:cNvPr>
          <p:cNvSpPr>
            <a:spLocks noGrp="1"/>
          </p:cNvSpPr>
          <p:nvPr>
            <p:ph type="dt" sz="quarter" idx="10"/>
          </p:nvPr>
        </p:nvSpPr>
        <p:spPr/>
        <p:txBody>
          <a:bodyPr/>
          <a:lstStyle/>
          <a:p>
            <a:pPr>
              <a:defRPr/>
            </a:pPr>
            <a:fld id="{AFF16A4E-01D3-4F1D-AF9D-81EC1A2B36A7}" type="datetime1">
              <a:rPr lang="fi-FI" smtClean="0"/>
              <a:pPr>
                <a:defRPr/>
              </a:pPr>
              <a:t>22.9.2022</a:t>
            </a:fld>
            <a:endParaRPr lang="fi-FI"/>
          </a:p>
        </p:txBody>
      </p:sp>
      <p:sp>
        <p:nvSpPr>
          <p:cNvPr id="5" name="Alatunnisteen paikkamerkki 4">
            <a:extLst>
              <a:ext uri="{FF2B5EF4-FFF2-40B4-BE49-F238E27FC236}">
                <a16:creationId xmlns:a16="http://schemas.microsoft.com/office/drawing/2014/main" id="{D33AF05C-6955-EB2E-4CC5-B5927E253DFD}"/>
              </a:ext>
            </a:extLst>
          </p:cNvPr>
          <p:cNvSpPr>
            <a:spLocks noGrp="1"/>
          </p:cNvSpPr>
          <p:nvPr>
            <p:ph type="ftr" sz="quarter" idx="11"/>
          </p:nvPr>
        </p:nvSpPr>
        <p:spPr/>
        <p:txBody>
          <a:bodyPr/>
          <a:lstStyle/>
          <a:p>
            <a:pPr>
              <a:defRPr/>
            </a:pPr>
            <a:r>
              <a:rPr lang="fi-FI"/>
              <a:t>Tomi Kiilakoski</a:t>
            </a:r>
          </a:p>
        </p:txBody>
      </p:sp>
      <p:pic>
        <p:nvPicPr>
          <p:cNvPr id="18437" name="Picture 2" descr="Tietokirja nuorisotyön opetussuunnitelmasta">
            <a:extLst>
              <a:ext uri="{FF2B5EF4-FFF2-40B4-BE49-F238E27FC236}">
                <a16:creationId xmlns:a16="http://schemas.microsoft.com/office/drawing/2014/main" id="{C8F3C763-4577-A873-0FF9-806A44BFE5B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78051" y="1844675"/>
            <a:ext cx="1903413" cy="2732088"/>
          </a:xfrm>
          <a:noFill/>
        </p:spPr>
      </p:pic>
      <p:pic>
        <p:nvPicPr>
          <p:cNvPr id="18438" name="Picture 6" descr="Kenen nuorisotyö">
            <a:extLst>
              <a:ext uri="{FF2B5EF4-FFF2-40B4-BE49-F238E27FC236}">
                <a16:creationId xmlns:a16="http://schemas.microsoft.com/office/drawing/2014/main" id="{18C466C1-AB42-FFAB-2AB8-CC2640C214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1676" y="1989138"/>
            <a:ext cx="1800225"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descr="Mitä Jyväskylä tarkoittaa? -teoksen kansikuva.">
            <a:extLst>
              <a:ext uri="{FF2B5EF4-FFF2-40B4-BE49-F238E27FC236}">
                <a16:creationId xmlns:a16="http://schemas.microsoft.com/office/drawing/2014/main" id="{38404E4D-7775-B15C-8595-7173029EE0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0" y="1966914"/>
            <a:ext cx="193040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a:extLst>
              <a:ext uri="{FF2B5EF4-FFF2-40B4-BE49-F238E27FC236}">
                <a16:creationId xmlns:a16="http://schemas.microsoft.com/office/drawing/2014/main" id="{156386F0-3803-73B7-57BF-841207E426D4}"/>
              </a:ext>
            </a:extLst>
          </p:cNvPr>
          <p:cNvSpPr>
            <a:spLocks noGrp="1"/>
          </p:cNvSpPr>
          <p:nvPr>
            <p:ph type="title"/>
          </p:nvPr>
        </p:nvSpPr>
        <p:spPr/>
        <p:txBody>
          <a:bodyPr/>
          <a:lstStyle/>
          <a:p>
            <a:r>
              <a:rPr lang="fi-FI" altLang="fi-FI"/>
              <a:t>Thank you.</a:t>
            </a:r>
          </a:p>
        </p:txBody>
      </p:sp>
      <p:sp>
        <p:nvSpPr>
          <p:cNvPr id="19459" name="Sisällön paikkamerkki 2">
            <a:extLst>
              <a:ext uri="{FF2B5EF4-FFF2-40B4-BE49-F238E27FC236}">
                <a16:creationId xmlns:a16="http://schemas.microsoft.com/office/drawing/2014/main" id="{ADC0DB1F-CDF5-D229-DED8-6E7B465A5DA2}"/>
              </a:ext>
            </a:extLst>
          </p:cNvPr>
          <p:cNvSpPr>
            <a:spLocks noGrp="1"/>
          </p:cNvSpPr>
          <p:nvPr>
            <p:ph idx="1"/>
          </p:nvPr>
        </p:nvSpPr>
        <p:spPr/>
        <p:txBody>
          <a:bodyPr/>
          <a:lstStyle/>
          <a:p>
            <a:pPr marL="0" indent="0">
              <a:buNone/>
            </a:pPr>
            <a:r>
              <a:rPr lang="fi-FI" altLang="fi-FI"/>
              <a:t>Tomi Kiilakoski</a:t>
            </a:r>
          </a:p>
          <a:p>
            <a:pPr marL="0" indent="0">
              <a:buNone/>
            </a:pPr>
            <a:r>
              <a:rPr lang="fi-FI" altLang="fi-FI"/>
              <a:t>Leading Senior Researcher, Finnish Youth Research Network; Adjunct Professor, University of Tampere</a:t>
            </a:r>
          </a:p>
          <a:p>
            <a:pPr marL="0" indent="0">
              <a:buNone/>
            </a:pPr>
            <a:r>
              <a:rPr lang="fi-FI" altLang="fi-FI">
                <a:hlinkClick r:id="rId2"/>
              </a:rPr>
              <a:t>Tomi.kiilakoski@youthresearch.fi</a:t>
            </a:r>
            <a:r>
              <a:rPr lang="fi-FI" altLang="fi-FI"/>
              <a:t> ; </a:t>
            </a:r>
          </a:p>
          <a:p>
            <a:pPr marL="0" indent="0">
              <a:buNone/>
            </a:pPr>
            <a:endParaRPr lang="fi-FI" altLang="fi-FI"/>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1132933"/>
            <a:ext cx="9236594" cy="4979988"/>
          </a:xfrm>
        </p:spPr>
        <p:txBody>
          <a:bodyPr/>
          <a:lstStyle/>
          <a:p>
            <a:r>
              <a:rPr lang="fi-FI" sz="2000" dirty="0" err="1"/>
              <a:t>Common</a:t>
            </a:r>
            <a:r>
              <a:rPr lang="fi-FI" sz="2000" dirty="0"/>
              <a:t> </a:t>
            </a:r>
            <a:r>
              <a:rPr lang="fi-FI" sz="2000" dirty="0" err="1"/>
              <a:t>discussion</a:t>
            </a:r>
            <a:r>
              <a:rPr lang="fi-FI" sz="2000" dirty="0"/>
              <a:t> of </a:t>
            </a:r>
            <a:r>
              <a:rPr lang="fi-FI" sz="2000" dirty="0" err="1"/>
              <a:t>youth</a:t>
            </a:r>
            <a:r>
              <a:rPr lang="fi-FI" sz="2000" dirty="0"/>
              <a:t> </a:t>
            </a:r>
            <a:r>
              <a:rPr lang="fi-FI" sz="2000" dirty="0" err="1"/>
              <a:t>work</a:t>
            </a:r>
            <a:r>
              <a:rPr lang="fi-FI" sz="2000" dirty="0"/>
              <a:t> </a:t>
            </a:r>
            <a:r>
              <a:rPr lang="fi-FI" sz="2000" dirty="0" err="1"/>
              <a:t>was</a:t>
            </a:r>
            <a:r>
              <a:rPr lang="fi-FI" sz="2000" dirty="0"/>
              <a:t> </a:t>
            </a:r>
            <a:r>
              <a:rPr lang="fi-FI" sz="2000" dirty="0" err="1"/>
              <a:t>important</a:t>
            </a:r>
            <a:r>
              <a:rPr lang="fi-FI" sz="2000" dirty="0"/>
              <a:t> and </a:t>
            </a:r>
            <a:r>
              <a:rPr lang="fi-FI" sz="2000" dirty="0" err="1"/>
              <a:t>needed</a:t>
            </a:r>
            <a:endParaRPr lang="fi-FI" sz="2000" dirty="0"/>
          </a:p>
          <a:p>
            <a:endParaRPr lang="fi-FI" sz="2000" dirty="0"/>
          </a:p>
          <a:p>
            <a:r>
              <a:rPr lang="fi-FI" sz="2000" dirty="0"/>
              <a:t>To </a:t>
            </a:r>
            <a:r>
              <a:rPr lang="fi-FI" sz="2000" dirty="0" err="1"/>
              <a:t>keep</a:t>
            </a:r>
            <a:r>
              <a:rPr lang="fi-FI" sz="2000" dirty="0"/>
              <a:t> </a:t>
            </a:r>
            <a:r>
              <a:rPr lang="fi-FI" sz="2000" dirty="0" err="1"/>
              <a:t>up</a:t>
            </a:r>
            <a:r>
              <a:rPr lang="fi-FI" sz="2000" dirty="0"/>
              <a:t> </a:t>
            </a:r>
            <a:r>
              <a:rPr lang="fi-FI" sz="2000" dirty="0" err="1"/>
              <a:t>with</a:t>
            </a:r>
            <a:r>
              <a:rPr lang="fi-FI" sz="2000" dirty="0"/>
              <a:t> </a:t>
            </a:r>
            <a:r>
              <a:rPr lang="fi-FI" sz="2000" dirty="0" err="1"/>
              <a:t>the</a:t>
            </a:r>
            <a:r>
              <a:rPr lang="fi-FI" sz="2000" dirty="0"/>
              <a:t> </a:t>
            </a:r>
            <a:r>
              <a:rPr lang="fi-FI" sz="2000" dirty="0" err="1"/>
              <a:t>change</a:t>
            </a:r>
            <a:r>
              <a:rPr lang="fi-FI" sz="2000" dirty="0"/>
              <a:t> in </a:t>
            </a:r>
            <a:r>
              <a:rPr lang="fi-FI" sz="2000" dirty="0" err="1"/>
              <a:t>operational</a:t>
            </a:r>
            <a:r>
              <a:rPr lang="fi-FI" sz="2000" dirty="0"/>
              <a:t> </a:t>
            </a:r>
            <a:r>
              <a:rPr lang="fi-FI" sz="2000" dirty="0" err="1"/>
              <a:t>environment</a:t>
            </a:r>
            <a:r>
              <a:rPr lang="fi-FI" sz="2000" dirty="0"/>
              <a:t> and </a:t>
            </a:r>
            <a:r>
              <a:rPr lang="fi-FI" sz="2000" dirty="0" err="1"/>
              <a:t>youth</a:t>
            </a:r>
            <a:r>
              <a:rPr lang="fi-FI" sz="2000" dirty="0"/>
              <a:t> </a:t>
            </a:r>
            <a:r>
              <a:rPr lang="fi-FI" sz="2000" dirty="0" err="1"/>
              <a:t>cultures</a:t>
            </a:r>
            <a:endParaRPr lang="fi-FI" sz="2000" dirty="0"/>
          </a:p>
          <a:p>
            <a:endParaRPr lang="fi-FI" sz="2000" dirty="0"/>
          </a:p>
          <a:p>
            <a:r>
              <a:rPr lang="fi-FI" sz="2000" dirty="0" err="1"/>
              <a:t>The</a:t>
            </a:r>
            <a:r>
              <a:rPr lang="fi-FI" sz="2000" dirty="0"/>
              <a:t> </a:t>
            </a:r>
            <a:r>
              <a:rPr lang="fi-FI" sz="2000" dirty="0" err="1"/>
              <a:t>need</a:t>
            </a:r>
            <a:r>
              <a:rPr lang="fi-FI" sz="2000" dirty="0"/>
              <a:t> for </a:t>
            </a:r>
            <a:r>
              <a:rPr lang="fi-FI" sz="2000" dirty="0" err="1"/>
              <a:t>being</a:t>
            </a:r>
            <a:r>
              <a:rPr lang="fi-FI" sz="2000" dirty="0"/>
              <a:t> </a:t>
            </a:r>
            <a:r>
              <a:rPr lang="fi-FI" sz="2000" dirty="0" err="1"/>
              <a:t>able</a:t>
            </a:r>
            <a:r>
              <a:rPr lang="fi-FI" sz="2000" dirty="0"/>
              <a:t> to </a:t>
            </a:r>
            <a:r>
              <a:rPr lang="fi-FI" sz="2000" dirty="0" err="1"/>
              <a:t>clear</a:t>
            </a:r>
            <a:r>
              <a:rPr lang="fi-FI" sz="2000" dirty="0"/>
              <a:t> </a:t>
            </a:r>
            <a:r>
              <a:rPr lang="fi-FI" sz="2000" dirty="0" err="1"/>
              <a:t>about</a:t>
            </a:r>
            <a:r>
              <a:rPr lang="fi-FI" sz="2000" dirty="0"/>
              <a:t> </a:t>
            </a:r>
            <a:r>
              <a:rPr lang="fi-FI" sz="2000" dirty="0" err="1"/>
              <a:t>our</a:t>
            </a:r>
            <a:r>
              <a:rPr lang="fi-FI" sz="2000" dirty="0"/>
              <a:t> </a:t>
            </a:r>
            <a:r>
              <a:rPr lang="fi-FI" sz="2000" dirty="0" err="1"/>
              <a:t>rationale</a:t>
            </a:r>
            <a:r>
              <a:rPr lang="fi-FI" sz="2000" dirty="0"/>
              <a:t> of </a:t>
            </a:r>
            <a:r>
              <a:rPr lang="fi-FI" sz="2000" dirty="0" err="1"/>
              <a:t>practice</a:t>
            </a:r>
            <a:r>
              <a:rPr lang="fi-FI" sz="2000" dirty="0"/>
              <a:t> and to </a:t>
            </a:r>
            <a:r>
              <a:rPr lang="fi-FI" sz="2000" dirty="0" err="1"/>
              <a:t>develop</a:t>
            </a:r>
            <a:r>
              <a:rPr lang="fi-FI" sz="2000" dirty="0"/>
              <a:t> a </a:t>
            </a:r>
            <a:r>
              <a:rPr lang="fi-FI" sz="2000" dirty="0" err="1"/>
              <a:t>better</a:t>
            </a:r>
            <a:r>
              <a:rPr lang="fi-FI" sz="2000" dirty="0"/>
              <a:t> </a:t>
            </a:r>
            <a:r>
              <a:rPr lang="fi-FI" sz="2000" dirty="0" err="1"/>
              <a:t>articulation</a:t>
            </a:r>
            <a:r>
              <a:rPr lang="fi-FI" sz="2000" dirty="0"/>
              <a:t> of </a:t>
            </a:r>
            <a:r>
              <a:rPr lang="fi-FI" sz="2000" dirty="0" err="1"/>
              <a:t>youth</a:t>
            </a:r>
            <a:r>
              <a:rPr lang="fi-FI" sz="2000" dirty="0"/>
              <a:t> </a:t>
            </a:r>
            <a:r>
              <a:rPr lang="fi-FI" sz="2000" dirty="0" err="1"/>
              <a:t>work</a:t>
            </a:r>
            <a:endParaRPr lang="fi-FI" sz="2000" dirty="0"/>
          </a:p>
          <a:p>
            <a:endParaRPr lang="fi-FI" sz="2000" dirty="0"/>
          </a:p>
          <a:p>
            <a:r>
              <a:rPr lang="fi-FI" sz="2000" dirty="0"/>
              <a:t>To </a:t>
            </a:r>
            <a:r>
              <a:rPr lang="fi-FI" sz="2000" dirty="0" err="1"/>
              <a:t>understand</a:t>
            </a:r>
            <a:r>
              <a:rPr lang="fi-FI" sz="2000" dirty="0"/>
              <a:t> </a:t>
            </a:r>
            <a:r>
              <a:rPr lang="fi-FI" sz="2000" dirty="0" err="1"/>
              <a:t>the</a:t>
            </a:r>
            <a:r>
              <a:rPr lang="fi-FI" sz="2000" dirty="0"/>
              <a:t> </a:t>
            </a:r>
            <a:r>
              <a:rPr lang="fi-FI" sz="2000" dirty="0" err="1"/>
              <a:t>role</a:t>
            </a:r>
            <a:r>
              <a:rPr lang="fi-FI" sz="2000" dirty="0"/>
              <a:t> of </a:t>
            </a:r>
            <a:r>
              <a:rPr lang="fi-FI" sz="2000" dirty="0" err="1"/>
              <a:t>youth</a:t>
            </a:r>
            <a:r>
              <a:rPr lang="fi-FI" sz="2000" dirty="0"/>
              <a:t> </a:t>
            </a:r>
            <a:r>
              <a:rPr lang="fi-FI" sz="2000" dirty="0" err="1"/>
              <a:t>work</a:t>
            </a:r>
            <a:r>
              <a:rPr lang="fi-FI" sz="2000" dirty="0"/>
              <a:t> in </a:t>
            </a:r>
            <a:r>
              <a:rPr lang="fi-FI" sz="2000" dirty="0" err="1"/>
              <a:t>relation</a:t>
            </a:r>
            <a:r>
              <a:rPr lang="fi-FI" sz="2000" dirty="0"/>
              <a:t> to </a:t>
            </a:r>
            <a:r>
              <a:rPr lang="fi-FI" sz="2000" dirty="0" err="1"/>
              <a:t>other</a:t>
            </a:r>
            <a:r>
              <a:rPr lang="fi-FI" sz="2000" dirty="0"/>
              <a:t> </a:t>
            </a:r>
            <a:r>
              <a:rPr lang="fi-FI" sz="2000" dirty="0" err="1"/>
              <a:t>services</a:t>
            </a:r>
            <a:r>
              <a:rPr lang="fi-FI" sz="2000" dirty="0"/>
              <a:t> in </a:t>
            </a:r>
            <a:r>
              <a:rPr lang="fi-FI" sz="2000" dirty="0" err="1"/>
              <a:t>the</a:t>
            </a:r>
            <a:r>
              <a:rPr lang="fi-FI" sz="2000" dirty="0"/>
              <a:t> </a:t>
            </a:r>
            <a:r>
              <a:rPr lang="fi-FI" sz="2000" dirty="0" err="1"/>
              <a:t>Sector</a:t>
            </a:r>
            <a:r>
              <a:rPr lang="fi-FI" sz="2000" dirty="0"/>
              <a:t> of Culture and </a:t>
            </a:r>
            <a:r>
              <a:rPr lang="fi-FI" sz="2000" dirty="0" err="1"/>
              <a:t>leisure</a:t>
            </a:r>
            <a:r>
              <a:rPr lang="fi-FI" sz="2000" dirty="0"/>
              <a:t> (</a:t>
            </a:r>
            <a:r>
              <a:rPr lang="fi-FI" sz="2000" dirty="0" err="1"/>
              <a:t>the</a:t>
            </a:r>
            <a:r>
              <a:rPr lang="fi-FI" sz="2000" dirty="0"/>
              <a:t> </a:t>
            </a:r>
            <a:r>
              <a:rPr lang="fi-FI" sz="2000" dirty="0" err="1"/>
              <a:t>growth</a:t>
            </a:r>
            <a:r>
              <a:rPr lang="fi-FI" sz="2000" dirty="0"/>
              <a:t> of </a:t>
            </a:r>
            <a:r>
              <a:rPr lang="fi-FI" sz="2000" dirty="0" err="1"/>
              <a:t>the</a:t>
            </a:r>
            <a:r>
              <a:rPr lang="fi-FI" sz="2000" dirty="0"/>
              <a:t> </a:t>
            </a:r>
            <a:r>
              <a:rPr lang="fi-FI" sz="2000" dirty="0" err="1"/>
              <a:t>population</a:t>
            </a:r>
            <a:r>
              <a:rPr lang="fi-FI" sz="2000" dirty="0"/>
              <a:t> in Helsinki is </a:t>
            </a:r>
            <a:r>
              <a:rPr lang="fi-FI" sz="2000" dirty="0" err="1"/>
              <a:t>especially</a:t>
            </a:r>
            <a:r>
              <a:rPr lang="fi-FI" sz="2000" dirty="0"/>
              <a:t> </a:t>
            </a:r>
            <a:r>
              <a:rPr lang="fi-FI" sz="2000" dirty="0" err="1"/>
              <a:t>high</a:t>
            </a:r>
            <a:r>
              <a:rPr lang="fi-FI" sz="2000" dirty="0"/>
              <a:t> in </a:t>
            </a:r>
            <a:r>
              <a:rPr lang="fi-FI" sz="2000" dirty="0" err="1"/>
              <a:t>young</a:t>
            </a:r>
            <a:r>
              <a:rPr lang="fi-FI" sz="2000" dirty="0"/>
              <a:t> </a:t>
            </a:r>
            <a:r>
              <a:rPr lang="fi-FI" sz="2000" dirty="0" err="1"/>
              <a:t>population</a:t>
            </a:r>
            <a:r>
              <a:rPr lang="fi-FI" sz="2000" dirty="0"/>
              <a:t>: </a:t>
            </a:r>
            <a:r>
              <a:rPr lang="fi-FI" sz="2000" dirty="0" err="1"/>
              <a:t>related</a:t>
            </a:r>
            <a:r>
              <a:rPr lang="fi-FI" sz="2000" dirty="0"/>
              <a:t> to </a:t>
            </a:r>
            <a:r>
              <a:rPr lang="fi-FI" sz="2000" dirty="0" err="1"/>
              <a:t>immigration</a:t>
            </a:r>
            <a:r>
              <a:rPr lang="fi-FI" sz="2000" dirty="0"/>
              <a:t>)</a:t>
            </a:r>
          </a:p>
          <a:p>
            <a:endParaRPr lang="fi-FI" sz="1200" dirty="0"/>
          </a:p>
          <a:p>
            <a:r>
              <a:rPr lang="fi-FI" sz="2000" dirty="0"/>
              <a:t>To </a:t>
            </a:r>
            <a:r>
              <a:rPr lang="fi-FI" sz="2000" dirty="0" err="1"/>
              <a:t>clear</a:t>
            </a:r>
            <a:r>
              <a:rPr lang="fi-FI" sz="2000" dirty="0"/>
              <a:t> </a:t>
            </a:r>
            <a:r>
              <a:rPr lang="fi-FI" sz="2000" dirty="0" err="1"/>
              <a:t>up</a:t>
            </a:r>
            <a:r>
              <a:rPr lang="fi-FI" sz="2000" dirty="0"/>
              <a:t> </a:t>
            </a:r>
            <a:r>
              <a:rPr lang="fi-FI" sz="2000" dirty="0" err="1"/>
              <a:t>our</a:t>
            </a:r>
            <a:r>
              <a:rPr lang="fi-FI" sz="2000" dirty="0"/>
              <a:t> </a:t>
            </a:r>
            <a:r>
              <a:rPr lang="fi-FI" sz="2000" dirty="0" err="1"/>
              <a:t>role</a:t>
            </a:r>
            <a:r>
              <a:rPr lang="fi-FI" sz="2000" dirty="0"/>
              <a:t> </a:t>
            </a:r>
            <a:r>
              <a:rPr lang="fi-FI" sz="2000" dirty="0" err="1"/>
              <a:t>among</a:t>
            </a:r>
            <a:r>
              <a:rPr lang="fi-FI" sz="2000" dirty="0"/>
              <a:t> </a:t>
            </a:r>
            <a:r>
              <a:rPr lang="fi-FI" sz="2000" dirty="0" err="1"/>
              <a:t>the</a:t>
            </a:r>
            <a:r>
              <a:rPr lang="fi-FI" sz="2000" dirty="0"/>
              <a:t> </a:t>
            </a:r>
            <a:r>
              <a:rPr lang="fi-FI" sz="2000" dirty="0" err="1"/>
              <a:t>others</a:t>
            </a:r>
            <a:r>
              <a:rPr lang="fi-FI" sz="2000" dirty="0"/>
              <a:t> </a:t>
            </a:r>
            <a:r>
              <a:rPr lang="fi-FI" sz="2000" dirty="0" err="1"/>
              <a:t>actors</a:t>
            </a:r>
            <a:r>
              <a:rPr lang="fi-FI" sz="2000" dirty="0"/>
              <a:t> </a:t>
            </a:r>
            <a:r>
              <a:rPr lang="fi-FI" sz="2000" dirty="0" err="1"/>
              <a:t>working</a:t>
            </a:r>
            <a:r>
              <a:rPr lang="fi-FI" sz="2000" dirty="0"/>
              <a:t> </a:t>
            </a:r>
            <a:r>
              <a:rPr lang="fi-FI" sz="2000" dirty="0" err="1"/>
              <a:t>with</a:t>
            </a:r>
            <a:r>
              <a:rPr lang="fi-FI" sz="2000" dirty="0"/>
              <a:t> </a:t>
            </a:r>
            <a:r>
              <a:rPr lang="fi-FI" sz="2000" dirty="0" err="1"/>
              <a:t>youth</a:t>
            </a:r>
            <a:r>
              <a:rPr lang="fi-FI" sz="2000" dirty="0"/>
              <a:t> </a:t>
            </a:r>
          </a:p>
          <a:p>
            <a:endParaRPr lang="fi-FI" sz="2000" dirty="0"/>
          </a:p>
          <a:p>
            <a:r>
              <a:rPr lang="fi-FI" sz="2000" dirty="0"/>
              <a:t>To </a:t>
            </a:r>
            <a:r>
              <a:rPr lang="fi-FI" sz="2000" dirty="0" err="1"/>
              <a:t>strengthen</a:t>
            </a:r>
            <a:r>
              <a:rPr lang="fi-FI" sz="2000" dirty="0"/>
              <a:t> </a:t>
            </a:r>
            <a:r>
              <a:rPr lang="fi-FI" sz="2000" dirty="0" err="1"/>
              <a:t>the</a:t>
            </a:r>
            <a:r>
              <a:rPr lang="fi-FI" sz="2000" dirty="0"/>
              <a:t> </a:t>
            </a:r>
            <a:r>
              <a:rPr lang="fi-FI" sz="2000" dirty="0" err="1"/>
              <a:t>ability</a:t>
            </a:r>
            <a:r>
              <a:rPr lang="fi-FI" sz="2000" dirty="0"/>
              <a:t> for long-</a:t>
            </a:r>
            <a:r>
              <a:rPr lang="fi-FI" sz="2000" dirty="0" err="1"/>
              <a:t>term</a:t>
            </a:r>
            <a:r>
              <a:rPr lang="fi-FI" sz="2000" dirty="0"/>
              <a:t> </a:t>
            </a:r>
            <a:r>
              <a:rPr lang="fi-FI" sz="2000" dirty="0" err="1"/>
              <a:t>planning</a:t>
            </a:r>
            <a:r>
              <a:rPr lang="fi-FI" sz="2000" dirty="0"/>
              <a:t> of </a:t>
            </a:r>
            <a:r>
              <a:rPr lang="fi-FI" sz="2000" dirty="0" err="1"/>
              <a:t>youth</a:t>
            </a:r>
            <a:r>
              <a:rPr lang="fi-FI" sz="2000" dirty="0"/>
              <a:t> </a:t>
            </a:r>
            <a:r>
              <a:rPr lang="fi-FI" sz="2000" dirty="0" err="1"/>
              <a:t>work</a:t>
            </a:r>
            <a:r>
              <a:rPr lang="fi-FI" sz="2000" dirty="0"/>
              <a:t> </a:t>
            </a:r>
            <a:r>
              <a:rPr lang="fi-FI" sz="2000" dirty="0" err="1"/>
              <a:t>but</a:t>
            </a:r>
            <a:r>
              <a:rPr lang="fi-FI" sz="2000" dirty="0"/>
              <a:t> </a:t>
            </a:r>
            <a:r>
              <a:rPr lang="fi-FI" sz="2000" dirty="0" err="1"/>
              <a:t>still</a:t>
            </a:r>
            <a:r>
              <a:rPr lang="fi-FI" sz="2000" dirty="0"/>
              <a:t> </a:t>
            </a:r>
            <a:r>
              <a:rPr lang="fi-FI" sz="2000" dirty="0" err="1"/>
              <a:t>keep</a:t>
            </a:r>
            <a:r>
              <a:rPr lang="fi-FI" sz="2000" dirty="0"/>
              <a:t> </a:t>
            </a:r>
            <a:r>
              <a:rPr lang="fi-FI" sz="2000" dirty="0" err="1"/>
              <a:t>up</a:t>
            </a:r>
            <a:r>
              <a:rPr lang="fi-FI" sz="2000" dirty="0"/>
              <a:t> </a:t>
            </a:r>
            <a:r>
              <a:rPr lang="fi-FI" sz="2000" dirty="0" err="1"/>
              <a:t>with</a:t>
            </a:r>
            <a:r>
              <a:rPr lang="fi-FI" sz="2000" dirty="0"/>
              <a:t> </a:t>
            </a:r>
            <a:r>
              <a:rPr lang="fi-FI" sz="2000" dirty="0" err="1"/>
              <a:t>the</a:t>
            </a:r>
            <a:r>
              <a:rPr lang="fi-FI" sz="2000" dirty="0"/>
              <a:t> </a:t>
            </a:r>
            <a:r>
              <a:rPr lang="fi-FI" sz="2000" dirty="0" err="1"/>
              <a:t>flexibility</a:t>
            </a:r>
            <a:r>
              <a:rPr lang="fi-FI" sz="2000" dirty="0"/>
              <a:t> of it</a:t>
            </a:r>
            <a:endParaRPr lang="fi-FI" dirty="0"/>
          </a:p>
        </p:txBody>
      </p:sp>
      <p:sp>
        <p:nvSpPr>
          <p:cNvPr id="4" name="Päivämäärän paikkamerkki 3"/>
          <p:cNvSpPr>
            <a:spLocks noGrp="1"/>
          </p:cNvSpPr>
          <p:nvPr>
            <p:ph type="dt" sz="half" idx="10"/>
          </p:nvPr>
        </p:nvSpPr>
        <p:spPr/>
        <p:txBody>
          <a:bodyPr/>
          <a:lstStyle/>
          <a:p>
            <a:pPr>
              <a:defRPr/>
            </a:pPr>
            <a:fld id="{B4052959-B402-4E64-BC04-BDA5997856DB}" type="datetime1">
              <a:rPr lang="fi-FI" smtClean="0"/>
              <a:t>22.9.2022</a:t>
            </a:fld>
            <a:endParaRPr lang="fi-FI"/>
          </a:p>
        </p:txBody>
      </p:sp>
      <p:sp>
        <p:nvSpPr>
          <p:cNvPr id="6" name="Dian numeron paikkamerkki 5"/>
          <p:cNvSpPr>
            <a:spLocks noGrp="1"/>
          </p:cNvSpPr>
          <p:nvPr>
            <p:ph type="sldNum" sz="quarter" idx="12"/>
          </p:nvPr>
        </p:nvSpPr>
        <p:spPr/>
        <p:txBody>
          <a:bodyPr/>
          <a:lstStyle/>
          <a:p>
            <a:pPr>
              <a:defRPr/>
            </a:pPr>
            <a:fld id="{21D465F9-A8AA-48E0-96FD-5EA515275563}" type="slidenum">
              <a:rPr lang="fi-FI" smtClean="0"/>
              <a:pPr>
                <a:defRPr/>
              </a:pPr>
              <a:t>16</a:t>
            </a:fld>
            <a:endParaRPr lang="fi-FI"/>
          </a:p>
        </p:txBody>
      </p:sp>
      <p:sp>
        <p:nvSpPr>
          <p:cNvPr id="8" name="Otsikko 1"/>
          <p:cNvSpPr txBox="1">
            <a:spLocks/>
          </p:cNvSpPr>
          <p:nvPr/>
        </p:nvSpPr>
        <p:spPr bwMode="auto">
          <a:xfrm>
            <a:off x="891153" y="361031"/>
            <a:ext cx="973957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200" b="1" kern="1200">
                <a:solidFill>
                  <a:srgbClr val="FD4F00"/>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FD4F00"/>
                </a:solidFill>
                <a:latin typeface="Arial Black" panose="020B0A04020102020204" pitchFamily="34" charset="0"/>
              </a:defRPr>
            </a:lvl2pPr>
            <a:lvl3pPr algn="l" rtl="0" fontAlgn="base">
              <a:lnSpc>
                <a:spcPct val="90000"/>
              </a:lnSpc>
              <a:spcBef>
                <a:spcPct val="0"/>
              </a:spcBef>
              <a:spcAft>
                <a:spcPct val="0"/>
              </a:spcAft>
              <a:defRPr sz="4200" b="1">
                <a:solidFill>
                  <a:srgbClr val="FD4F00"/>
                </a:solidFill>
                <a:latin typeface="Arial Black" panose="020B0A04020102020204" pitchFamily="34" charset="0"/>
              </a:defRPr>
            </a:lvl3pPr>
            <a:lvl4pPr algn="l" rtl="0" fontAlgn="base">
              <a:lnSpc>
                <a:spcPct val="90000"/>
              </a:lnSpc>
              <a:spcBef>
                <a:spcPct val="0"/>
              </a:spcBef>
              <a:spcAft>
                <a:spcPct val="0"/>
              </a:spcAft>
              <a:defRPr sz="4200" b="1">
                <a:solidFill>
                  <a:srgbClr val="FD4F00"/>
                </a:solidFill>
                <a:latin typeface="Arial Black" panose="020B0A04020102020204" pitchFamily="34" charset="0"/>
              </a:defRPr>
            </a:lvl4pPr>
            <a:lvl5pPr algn="l" rtl="0" fontAlgn="base">
              <a:lnSpc>
                <a:spcPct val="90000"/>
              </a:lnSpc>
              <a:spcBef>
                <a:spcPct val="0"/>
              </a:spcBef>
              <a:spcAft>
                <a:spcPct val="0"/>
              </a:spcAft>
              <a:defRPr sz="4200" b="1">
                <a:solidFill>
                  <a:srgbClr val="FD4F00"/>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FD4F00"/>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FD4F00"/>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FD4F00"/>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FD4F00"/>
                </a:solidFill>
                <a:latin typeface="Arial Black" panose="020B0A04020102020204" pitchFamily="34" charset="0"/>
              </a:defRPr>
            </a:lvl9pPr>
          </a:lstStyle>
          <a:p>
            <a:pPr algn="ctr" eaLnBrk="1" hangingPunct="1"/>
            <a:r>
              <a:rPr lang="fi-FI" sz="2800" dirty="0" err="1"/>
              <a:t>Why</a:t>
            </a:r>
            <a:r>
              <a:rPr lang="fi-FI" sz="2800" dirty="0"/>
              <a:t> NUPS?</a:t>
            </a:r>
          </a:p>
        </p:txBody>
      </p:sp>
    </p:spTree>
    <p:extLst>
      <p:ext uri="{BB962C8B-B14F-4D97-AF65-F5344CB8AC3E}">
        <p14:creationId xmlns:p14="http://schemas.microsoft.com/office/powerpoint/2010/main" val="2316364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68837" y="1726058"/>
            <a:ext cx="9768975" cy="4592944"/>
          </a:xfrm>
        </p:spPr>
        <p:txBody>
          <a:bodyPr/>
          <a:lstStyle/>
          <a:p>
            <a:r>
              <a:rPr lang="fi-FI" sz="2000" dirty="0" err="1"/>
              <a:t>The</a:t>
            </a:r>
            <a:r>
              <a:rPr lang="fi-FI" sz="2000" dirty="0"/>
              <a:t> </a:t>
            </a:r>
            <a:r>
              <a:rPr lang="fi-FI" sz="2000" dirty="0" err="1"/>
              <a:t>process</a:t>
            </a:r>
            <a:r>
              <a:rPr lang="fi-FI" sz="2000" dirty="0"/>
              <a:t> </a:t>
            </a:r>
            <a:r>
              <a:rPr lang="fi-FI" sz="2000" dirty="0" err="1"/>
              <a:t>aimed</a:t>
            </a:r>
            <a:r>
              <a:rPr lang="fi-FI" sz="2000" dirty="0"/>
              <a:t> at </a:t>
            </a:r>
            <a:r>
              <a:rPr lang="fi-FI" sz="2000" dirty="0" err="1"/>
              <a:t>producing</a:t>
            </a:r>
            <a:r>
              <a:rPr lang="fi-FI" sz="2000" dirty="0"/>
              <a:t> a </a:t>
            </a:r>
            <a:r>
              <a:rPr lang="fi-FI" sz="2000" dirty="0" err="1"/>
              <a:t>curriculum</a:t>
            </a:r>
            <a:r>
              <a:rPr lang="fi-FI" sz="2000" dirty="0"/>
              <a:t> of </a:t>
            </a:r>
            <a:r>
              <a:rPr lang="fi-FI" sz="2000" dirty="0" err="1"/>
              <a:t>youth</a:t>
            </a:r>
            <a:r>
              <a:rPr lang="fi-FI" sz="2000" dirty="0"/>
              <a:t> </a:t>
            </a:r>
            <a:r>
              <a:rPr lang="fi-FI" sz="2000" dirty="0" err="1"/>
              <a:t>work</a:t>
            </a:r>
            <a:r>
              <a:rPr lang="fi-FI" sz="2000" dirty="0"/>
              <a:t> in Helsinki</a:t>
            </a:r>
          </a:p>
          <a:p>
            <a:endParaRPr lang="fi-FI" sz="2000" dirty="0"/>
          </a:p>
          <a:p>
            <a:r>
              <a:rPr lang="fi-FI" sz="1800" dirty="0" err="1"/>
              <a:t>The</a:t>
            </a:r>
            <a:r>
              <a:rPr lang="fi-FI" sz="1800" dirty="0"/>
              <a:t> </a:t>
            </a:r>
            <a:r>
              <a:rPr lang="fi-FI" sz="1800" dirty="0" err="1"/>
              <a:t>process</a:t>
            </a:r>
            <a:r>
              <a:rPr lang="fi-FI" sz="1800" dirty="0"/>
              <a:t> </a:t>
            </a:r>
            <a:r>
              <a:rPr lang="fi-FI" sz="1800" dirty="0" err="1"/>
              <a:t>was</a:t>
            </a:r>
            <a:r>
              <a:rPr lang="fi-FI" sz="1800" dirty="0"/>
              <a:t> </a:t>
            </a:r>
            <a:r>
              <a:rPr lang="fi-FI" sz="1800" dirty="0" err="1"/>
              <a:t>based</a:t>
            </a:r>
            <a:r>
              <a:rPr lang="fi-FI" sz="1800" dirty="0"/>
              <a:t> in </a:t>
            </a:r>
            <a:r>
              <a:rPr lang="fi-FI" sz="1800" dirty="0" err="1"/>
              <a:t>participation</a:t>
            </a:r>
            <a:r>
              <a:rPr lang="fi-FI" sz="1800" dirty="0"/>
              <a:t> of </a:t>
            </a:r>
            <a:r>
              <a:rPr lang="fi-FI" sz="1800" dirty="0" err="1"/>
              <a:t>the</a:t>
            </a:r>
            <a:r>
              <a:rPr lang="fi-FI" sz="1800" dirty="0"/>
              <a:t> </a:t>
            </a:r>
            <a:r>
              <a:rPr lang="fi-FI" sz="1800" dirty="0" err="1"/>
              <a:t>staff</a:t>
            </a:r>
            <a:r>
              <a:rPr lang="fi-FI" sz="1800" dirty="0"/>
              <a:t> of Youth division</a:t>
            </a:r>
          </a:p>
          <a:p>
            <a:endParaRPr lang="fi-FI" sz="1800" dirty="0"/>
          </a:p>
          <a:p>
            <a:r>
              <a:rPr lang="fi-FI" sz="1800" dirty="0" err="1"/>
              <a:t>The</a:t>
            </a:r>
            <a:r>
              <a:rPr lang="fi-FI" sz="1800" dirty="0"/>
              <a:t> </a:t>
            </a:r>
            <a:r>
              <a:rPr lang="fi-FI" sz="1800" dirty="0" err="1"/>
              <a:t>aim</a:t>
            </a:r>
            <a:r>
              <a:rPr lang="fi-FI" sz="1800" dirty="0"/>
              <a:t> </a:t>
            </a:r>
            <a:r>
              <a:rPr lang="fi-FI" sz="1800" dirty="0" err="1"/>
              <a:t>was</a:t>
            </a:r>
            <a:r>
              <a:rPr lang="fi-FI" sz="1800" dirty="0"/>
              <a:t> to </a:t>
            </a:r>
            <a:r>
              <a:rPr lang="fi-FI" sz="1800" dirty="0" err="1"/>
              <a:t>create</a:t>
            </a:r>
            <a:r>
              <a:rPr lang="fi-FI" sz="1800" dirty="0"/>
              <a:t> a </a:t>
            </a:r>
            <a:r>
              <a:rPr lang="fi-FI" sz="1800" dirty="0" err="1"/>
              <a:t>common</a:t>
            </a:r>
            <a:r>
              <a:rPr lang="fi-FI" sz="1800" dirty="0"/>
              <a:t> </a:t>
            </a:r>
            <a:r>
              <a:rPr lang="fi-FI" sz="1800" dirty="0" err="1"/>
              <a:t>framework</a:t>
            </a:r>
            <a:r>
              <a:rPr lang="fi-FI" sz="1800" dirty="0"/>
              <a:t> for </a:t>
            </a:r>
            <a:r>
              <a:rPr lang="fi-FI" sz="1800" dirty="0" err="1"/>
              <a:t>youth</a:t>
            </a:r>
            <a:r>
              <a:rPr lang="fi-FI" sz="1800" dirty="0"/>
              <a:t> </a:t>
            </a:r>
            <a:r>
              <a:rPr lang="fi-FI" sz="1800" dirty="0" err="1"/>
              <a:t>work</a:t>
            </a:r>
            <a:r>
              <a:rPr lang="fi-FI" sz="1800" dirty="0"/>
              <a:t> </a:t>
            </a:r>
            <a:r>
              <a:rPr lang="fi-FI" sz="1800" dirty="0" err="1"/>
              <a:t>now</a:t>
            </a:r>
            <a:r>
              <a:rPr lang="fi-FI" sz="1800" dirty="0"/>
              <a:t> and in </a:t>
            </a:r>
            <a:r>
              <a:rPr lang="fi-FI" sz="1800" dirty="0" err="1"/>
              <a:t>the</a:t>
            </a:r>
            <a:r>
              <a:rPr lang="fi-FI" sz="1800" dirty="0"/>
              <a:t> </a:t>
            </a:r>
            <a:r>
              <a:rPr lang="fi-FI" sz="1800" dirty="0" err="1"/>
              <a:t>future</a:t>
            </a:r>
            <a:endParaRPr lang="fi-FI" sz="1800" dirty="0"/>
          </a:p>
          <a:p>
            <a:pPr lvl="1"/>
            <a:endParaRPr lang="fi-FI" sz="1800" dirty="0"/>
          </a:p>
          <a:p>
            <a:r>
              <a:rPr lang="fi-FI" sz="2000" dirty="0" err="1"/>
              <a:t>Core</a:t>
            </a:r>
            <a:r>
              <a:rPr lang="fi-FI" sz="2000" dirty="0"/>
              <a:t> </a:t>
            </a:r>
            <a:r>
              <a:rPr lang="fi-FI" sz="2000" dirty="0" err="1"/>
              <a:t>questions</a:t>
            </a:r>
            <a:r>
              <a:rPr lang="fi-FI" sz="2000" dirty="0"/>
              <a:t> </a:t>
            </a:r>
            <a:r>
              <a:rPr lang="fi-FI" sz="2000" dirty="0" err="1"/>
              <a:t>were</a:t>
            </a:r>
            <a:r>
              <a:rPr lang="fi-FI" sz="2000" dirty="0"/>
              <a:t>:</a:t>
            </a:r>
          </a:p>
          <a:p>
            <a:pPr lvl="1">
              <a:spcAft>
                <a:spcPts val="600"/>
              </a:spcAft>
            </a:pPr>
            <a:r>
              <a:rPr lang="fi-FI" sz="1900" dirty="0" err="1"/>
              <a:t>What</a:t>
            </a:r>
            <a:r>
              <a:rPr lang="fi-FI" sz="1900" dirty="0"/>
              <a:t> </a:t>
            </a:r>
            <a:r>
              <a:rPr lang="fi-FI" sz="1900" dirty="0" err="1"/>
              <a:t>we</a:t>
            </a:r>
            <a:r>
              <a:rPr lang="fi-FI" sz="1900" dirty="0"/>
              <a:t> </a:t>
            </a:r>
            <a:r>
              <a:rPr lang="fi-FI" sz="1900" dirty="0" err="1"/>
              <a:t>do</a:t>
            </a:r>
            <a:r>
              <a:rPr lang="fi-FI" sz="1900" dirty="0"/>
              <a:t> in </a:t>
            </a:r>
            <a:r>
              <a:rPr lang="fi-FI" sz="1900" dirty="0" err="1"/>
              <a:t>youth</a:t>
            </a:r>
            <a:r>
              <a:rPr lang="fi-FI" sz="1900" dirty="0"/>
              <a:t> division and </a:t>
            </a:r>
            <a:r>
              <a:rPr lang="fi-FI" sz="1900" dirty="0" err="1"/>
              <a:t>what</a:t>
            </a:r>
            <a:r>
              <a:rPr lang="fi-FI" sz="1900" dirty="0"/>
              <a:t> </a:t>
            </a:r>
            <a:r>
              <a:rPr lang="fi-FI" sz="1900" dirty="0" err="1"/>
              <a:t>are</a:t>
            </a:r>
            <a:r>
              <a:rPr lang="fi-FI" sz="1900" dirty="0"/>
              <a:t> </a:t>
            </a:r>
            <a:r>
              <a:rPr lang="fi-FI" sz="1900" dirty="0" err="1"/>
              <a:t>our</a:t>
            </a:r>
            <a:r>
              <a:rPr lang="fi-FI" sz="1900" dirty="0"/>
              <a:t> ”</a:t>
            </a:r>
            <a:r>
              <a:rPr lang="fi-FI" sz="1900" dirty="0" err="1"/>
              <a:t>target</a:t>
            </a:r>
            <a:r>
              <a:rPr lang="fi-FI" sz="1900" dirty="0"/>
              <a:t> </a:t>
            </a:r>
            <a:r>
              <a:rPr lang="fi-FI" sz="1900" dirty="0" err="1"/>
              <a:t>groups</a:t>
            </a:r>
            <a:r>
              <a:rPr lang="fi-FI" sz="1900" dirty="0"/>
              <a:t>”</a:t>
            </a:r>
          </a:p>
          <a:p>
            <a:pPr lvl="1">
              <a:spcAft>
                <a:spcPts val="600"/>
              </a:spcAft>
            </a:pPr>
            <a:r>
              <a:rPr lang="fi-FI" sz="1900" dirty="0" err="1"/>
              <a:t>What</a:t>
            </a:r>
            <a:r>
              <a:rPr lang="fi-FI" sz="1900" dirty="0"/>
              <a:t> </a:t>
            </a:r>
            <a:r>
              <a:rPr lang="fi-FI" sz="1900" dirty="0" err="1"/>
              <a:t>are</a:t>
            </a:r>
            <a:r>
              <a:rPr lang="fi-FI" sz="1900" dirty="0"/>
              <a:t> </a:t>
            </a:r>
            <a:r>
              <a:rPr lang="fi-FI" sz="1900" dirty="0" err="1"/>
              <a:t>the</a:t>
            </a:r>
            <a:r>
              <a:rPr lang="fi-FI" sz="1900" dirty="0"/>
              <a:t> </a:t>
            </a:r>
            <a:r>
              <a:rPr lang="fi-FI" sz="1900" dirty="0" err="1"/>
              <a:t>goals</a:t>
            </a:r>
            <a:r>
              <a:rPr lang="fi-FI" sz="1900" dirty="0"/>
              <a:t> and </a:t>
            </a:r>
            <a:r>
              <a:rPr lang="fi-FI" sz="1900" dirty="0" err="1"/>
              <a:t>why</a:t>
            </a:r>
            <a:r>
              <a:rPr lang="fi-FI" sz="1900" dirty="0"/>
              <a:t>?</a:t>
            </a:r>
          </a:p>
          <a:p>
            <a:pPr lvl="1">
              <a:spcAft>
                <a:spcPts val="600"/>
              </a:spcAft>
            </a:pPr>
            <a:r>
              <a:rPr lang="fi-FI" sz="1900" dirty="0" err="1"/>
              <a:t>What</a:t>
            </a:r>
            <a:r>
              <a:rPr lang="fi-FI" sz="1900" dirty="0"/>
              <a:t> </a:t>
            </a:r>
            <a:r>
              <a:rPr lang="fi-FI" sz="1900" dirty="0" err="1"/>
              <a:t>are</a:t>
            </a:r>
            <a:r>
              <a:rPr lang="fi-FI" sz="1900" dirty="0"/>
              <a:t> </a:t>
            </a:r>
            <a:r>
              <a:rPr lang="fi-FI" sz="1900" dirty="0" err="1"/>
              <a:t>the</a:t>
            </a:r>
            <a:r>
              <a:rPr lang="fi-FI" sz="1900" dirty="0"/>
              <a:t> </a:t>
            </a:r>
            <a:r>
              <a:rPr lang="fi-FI" sz="1900" dirty="0" err="1"/>
              <a:t>methods</a:t>
            </a:r>
            <a:r>
              <a:rPr lang="fi-FI" sz="1900" dirty="0"/>
              <a:t> </a:t>
            </a:r>
            <a:r>
              <a:rPr lang="fi-FI" sz="1900" dirty="0" err="1"/>
              <a:t>used</a:t>
            </a:r>
            <a:r>
              <a:rPr lang="fi-FI" sz="1900" dirty="0"/>
              <a:t> and </a:t>
            </a:r>
            <a:r>
              <a:rPr lang="fi-FI" sz="1900" dirty="0" err="1"/>
              <a:t>why</a:t>
            </a:r>
            <a:r>
              <a:rPr lang="fi-FI" sz="1900" dirty="0"/>
              <a:t> </a:t>
            </a:r>
            <a:r>
              <a:rPr lang="fi-FI" sz="1900" dirty="0" err="1"/>
              <a:t>they</a:t>
            </a:r>
            <a:r>
              <a:rPr lang="fi-FI" sz="1900" dirty="0"/>
              <a:t> </a:t>
            </a:r>
            <a:r>
              <a:rPr lang="fi-FI" sz="1900" dirty="0" err="1"/>
              <a:t>are</a:t>
            </a:r>
            <a:r>
              <a:rPr lang="fi-FI" sz="1900" dirty="0"/>
              <a:t> </a:t>
            </a:r>
            <a:r>
              <a:rPr lang="fi-FI" sz="1900" dirty="0" err="1"/>
              <a:t>used</a:t>
            </a:r>
            <a:r>
              <a:rPr lang="fi-FI" sz="1900" dirty="0"/>
              <a:t>?</a:t>
            </a:r>
          </a:p>
          <a:p>
            <a:endParaRPr lang="fi-FI" sz="2000" dirty="0"/>
          </a:p>
          <a:p>
            <a:r>
              <a:rPr lang="fi-FI" sz="2000" dirty="0" err="1"/>
              <a:t>The</a:t>
            </a:r>
            <a:r>
              <a:rPr lang="fi-FI" sz="2000" dirty="0"/>
              <a:t> </a:t>
            </a:r>
            <a:r>
              <a:rPr lang="fi-FI" sz="2000" dirty="0" err="1"/>
              <a:t>process</a:t>
            </a:r>
            <a:r>
              <a:rPr lang="fi-FI" sz="2000" dirty="0"/>
              <a:t> </a:t>
            </a:r>
            <a:r>
              <a:rPr lang="fi-FI" sz="2000" dirty="0" err="1"/>
              <a:t>was</a:t>
            </a:r>
            <a:r>
              <a:rPr lang="fi-FI" sz="2000" dirty="0"/>
              <a:t> </a:t>
            </a:r>
            <a:r>
              <a:rPr lang="fi-FI" sz="2000" dirty="0" err="1"/>
              <a:t>carried</a:t>
            </a:r>
            <a:r>
              <a:rPr lang="fi-FI" sz="2000" dirty="0"/>
              <a:t> out </a:t>
            </a:r>
            <a:r>
              <a:rPr lang="fi-FI" sz="2000" dirty="0" err="1"/>
              <a:t>together</a:t>
            </a:r>
            <a:r>
              <a:rPr lang="fi-FI" sz="2000" dirty="0"/>
              <a:t> </a:t>
            </a:r>
            <a:r>
              <a:rPr lang="fi-FI" sz="2000" dirty="0" err="1"/>
              <a:t>with</a:t>
            </a:r>
            <a:r>
              <a:rPr lang="fi-FI" sz="2000" dirty="0"/>
              <a:t> </a:t>
            </a:r>
            <a:r>
              <a:rPr lang="fi-FI" sz="2000" dirty="0" err="1"/>
              <a:t>the</a:t>
            </a:r>
            <a:r>
              <a:rPr lang="fi-FI" sz="2000" dirty="0"/>
              <a:t> </a:t>
            </a:r>
            <a:r>
              <a:rPr lang="fi-FI" sz="2000" dirty="0" err="1"/>
              <a:t>Finnish</a:t>
            </a:r>
            <a:r>
              <a:rPr lang="fi-FI" sz="2000" dirty="0"/>
              <a:t> Youth </a:t>
            </a:r>
            <a:r>
              <a:rPr lang="fi-FI" sz="2000" dirty="0" err="1"/>
              <a:t>Research</a:t>
            </a:r>
            <a:r>
              <a:rPr lang="fi-FI" sz="2000" dirty="0"/>
              <a:t> Network</a:t>
            </a:r>
          </a:p>
          <a:p>
            <a:pPr marL="0" indent="0">
              <a:buNone/>
            </a:pPr>
            <a:endParaRPr lang="fi-FI" sz="2400" dirty="0"/>
          </a:p>
        </p:txBody>
      </p:sp>
      <p:sp>
        <p:nvSpPr>
          <p:cNvPr id="4" name="Päivämäärän paikkamerkki 3"/>
          <p:cNvSpPr>
            <a:spLocks noGrp="1"/>
          </p:cNvSpPr>
          <p:nvPr>
            <p:ph type="dt" sz="half" idx="10"/>
          </p:nvPr>
        </p:nvSpPr>
        <p:spPr/>
        <p:txBody>
          <a:bodyPr/>
          <a:lstStyle/>
          <a:p>
            <a:pPr>
              <a:defRPr/>
            </a:pPr>
            <a:fld id="{A19F4783-A6FD-4726-9D1A-A12374816740}" type="datetime1">
              <a:rPr lang="fi-FI" smtClean="0"/>
              <a:t>22.9.2022</a:t>
            </a:fld>
            <a:endParaRPr lang="fi-FI" dirty="0"/>
          </a:p>
        </p:txBody>
      </p:sp>
      <p:sp>
        <p:nvSpPr>
          <p:cNvPr id="6" name="Dian numeron paikkamerkki 5"/>
          <p:cNvSpPr>
            <a:spLocks noGrp="1"/>
          </p:cNvSpPr>
          <p:nvPr>
            <p:ph type="sldNum" sz="quarter" idx="12"/>
          </p:nvPr>
        </p:nvSpPr>
        <p:spPr/>
        <p:txBody>
          <a:bodyPr/>
          <a:lstStyle/>
          <a:p>
            <a:pPr>
              <a:defRPr/>
            </a:pPr>
            <a:fld id="{1AE05BE9-4658-48DD-9A9B-957C4720502C}" type="slidenum">
              <a:rPr lang="fi-FI" smtClean="0"/>
              <a:pPr>
                <a:defRPr/>
              </a:pPr>
              <a:t>17</a:t>
            </a:fld>
            <a:endParaRPr lang="fi-FI"/>
          </a:p>
        </p:txBody>
      </p:sp>
      <p:sp>
        <p:nvSpPr>
          <p:cNvPr id="8" name="Otsikko 1"/>
          <p:cNvSpPr txBox="1">
            <a:spLocks/>
          </p:cNvSpPr>
          <p:nvPr/>
        </p:nvSpPr>
        <p:spPr bwMode="auto">
          <a:xfrm>
            <a:off x="426203" y="551614"/>
            <a:ext cx="973957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200" b="1" kern="1200">
                <a:solidFill>
                  <a:srgbClr val="FD4F00"/>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FD4F00"/>
                </a:solidFill>
                <a:latin typeface="Arial Black" panose="020B0A04020102020204" pitchFamily="34" charset="0"/>
              </a:defRPr>
            </a:lvl2pPr>
            <a:lvl3pPr algn="l" rtl="0" fontAlgn="base">
              <a:lnSpc>
                <a:spcPct val="90000"/>
              </a:lnSpc>
              <a:spcBef>
                <a:spcPct val="0"/>
              </a:spcBef>
              <a:spcAft>
                <a:spcPct val="0"/>
              </a:spcAft>
              <a:defRPr sz="4200" b="1">
                <a:solidFill>
                  <a:srgbClr val="FD4F00"/>
                </a:solidFill>
                <a:latin typeface="Arial Black" panose="020B0A04020102020204" pitchFamily="34" charset="0"/>
              </a:defRPr>
            </a:lvl3pPr>
            <a:lvl4pPr algn="l" rtl="0" fontAlgn="base">
              <a:lnSpc>
                <a:spcPct val="90000"/>
              </a:lnSpc>
              <a:spcBef>
                <a:spcPct val="0"/>
              </a:spcBef>
              <a:spcAft>
                <a:spcPct val="0"/>
              </a:spcAft>
              <a:defRPr sz="4200" b="1">
                <a:solidFill>
                  <a:srgbClr val="FD4F00"/>
                </a:solidFill>
                <a:latin typeface="Arial Black" panose="020B0A04020102020204" pitchFamily="34" charset="0"/>
              </a:defRPr>
            </a:lvl4pPr>
            <a:lvl5pPr algn="l" rtl="0" fontAlgn="base">
              <a:lnSpc>
                <a:spcPct val="90000"/>
              </a:lnSpc>
              <a:spcBef>
                <a:spcPct val="0"/>
              </a:spcBef>
              <a:spcAft>
                <a:spcPct val="0"/>
              </a:spcAft>
              <a:defRPr sz="4200" b="1">
                <a:solidFill>
                  <a:srgbClr val="FD4F00"/>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FD4F00"/>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FD4F00"/>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FD4F00"/>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FD4F00"/>
                </a:solidFill>
                <a:latin typeface="Arial Black" panose="020B0A04020102020204" pitchFamily="34" charset="0"/>
              </a:defRPr>
            </a:lvl9pPr>
          </a:lstStyle>
          <a:p>
            <a:pPr algn="ctr" eaLnBrk="1" hangingPunct="1"/>
            <a:r>
              <a:rPr lang="fi-FI" sz="2800" dirty="0" err="1"/>
              <a:t>The</a:t>
            </a:r>
            <a:r>
              <a:rPr lang="fi-FI" sz="2800" dirty="0"/>
              <a:t> </a:t>
            </a:r>
            <a:r>
              <a:rPr lang="fi-FI" sz="2800" dirty="0" err="1"/>
              <a:t>aims</a:t>
            </a:r>
            <a:r>
              <a:rPr lang="fi-FI" sz="2800" dirty="0"/>
              <a:t> of Basic Plan of Youth </a:t>
            </a:r>
            <a:r>
              <a:rPr lang="fi-FI" sz="2800" dirty="0" err="1"/>
              <a:t>Work</a:t>
            </a:r>
            <a:r>
              <a:rPr lang="fi-FI" sz="2800" dirty="0"/>
              <a:t> (=NUPS) in Helsinki</a:t>
            </a:r>
          </a:p>
        </p:txBody>
      </p:sp>
    </p:spTree>
    <p:extLst>
      <p:ext uri="{BB962C8B-B14F-4D97-AF65-F5344CB8AC3E}">
        <p14:creationId xmlns:p14="http://schemas.microsoft.com/office/powerpoint/2010/main" val="2522633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2A92F24D-5590-4CFF-B438-A4924161E9B9}" type="datetime1">
              <a:rPr lang="fi-FI" smtClean="0"/>
              <a:t>22.9.2022</a:t>
            </a:fld>
            <a:endParaRPr lang="fi-FI" dirty="0"/>
          </a:p>
        </p:txBody>
      </p:sp>
      <p:sp>
        <p:nvSpPr>
          <p:cNvPr id="5" name="Alatunnisteen paikkamerkki 4"/>
          <p:cNvSpPr>
            <a:spLocks noGrp="1"/>
          </p:cNvSpPr>
          <p:nvPr>
            <p:ph type="ftr" sz="quarter" idx="11"/>
          </p:nvPr>
        </p:nvSpPr>
        <p:spPr/>
        <p:txBody>
          <a:bodyPr/>
          <a:lstStyle/>
          <a:p>
            <a:pPr>
              <a:defRPr/>
            </a:pPr>
            <a:endParaRPr lang="fi-FI" dirty="0"/>
          </a:p>
        </p:txBody>
      </p:sp>
      <p:sp>
        <p:nvSpPr>
          <p:cNvPr id="6" name="Dian numeron paikkamerkki 5"/>
          <p:cNvSpPr>
            <a:spLocks noGrp="1"/>
          </p:cNvSpPr>
          <p:nvPr>
            <p:ph type="sldNum" sz="quarter" idx="12"/>
          </p:nvPr>
        </p:nvSpPr>
        <p:spPr/>
        <p:txBody>
          <a:bodyPr/>
          <a:lstStyle/>
          <a:p>
            <a:pPr>
              <a:defRPr/>
            </a:pPr>
            <a:fld id="{B5622F2E-52EB-47DA-9716-C0E16F8C7CCE}" type="slidenum">
              <a:rPr lang="fi-FI" smtClean="0"/>
              <a:pPr>
                <a:defRPr/>
              </a:pPr>
              <a:t>18</a:t>
            </a:fld>
            <a:endParaRPr lang="fi-FI" dirty="0"/>
          </a:p>
        </p:txBody>
      </p:sp>
      <p:sp>
        <p:nvSpPr>
          <p:cNvPr id="8" name="Otsikko 1"/>
          <p:cNvSpPr txBox="1">
            <a:spLocks/>
          </p:cNvSpPr>
          <p:nvPr/>
        </p:nvSpPr>
        <p:spPr bwMode="auto">
          <a:xfrm>
            <a:off x="477794" y="87086"/>
            <a:ext cx="11214143" cy="104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200" b="1" kern="1200">
                <a:solidFill>
                  <a:srgbClr val="FD4F00"/>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FD4F00"/>
                </a:solidFill>
                <a:latin typeface="Arial Black" panose="020B0A04020102020204" pitchFamily="34" charset="0"/>
              </a:defRPr>
            </a:lvl2pPr>
            <a:lvl3pPr algn="l" rtl="0" fontAlgn="base">
              <a:lnSpc>
                <a:spcPct val="90000"/>
              </a:lnSpc>
              <a:spcBef>
                <a:spcPct val="0"/>
              </a:spcBef>
              <a:spcAft>
                <a:spcPct val="0"/>
              </a:spcAft>
              <a:defRPr sz="4200" b="1">
                <a:solidFill>
                  <a:srgbClr val="FD4F00"/>
                </a:solidFill>
                <a:latin typeface="Arial Black" panose="020B0A04020102020204" pitchFamily="34" charset="0"/>
              </a:defRPr>
            </a:lvl3pPr>
            <a:lvl4pPr algn="l" rtl="0" fontAlgn="base">
              <a:lnSpc>
                <a:spcPct val="90000"/>
              </a:lnSpc>
              <a:spcBef>
                <a:spcPct val="0"/>
              </a:spcBef>
              <a:spcAft>
                <a:spcPct val="0"/>
              </a:spcAft>
              <a:defRPr sz="4200" b="1">
                <a:solidFill>
                  <a:srgbClr val="FD4F00"/>
                </a:solidFill>
                <a:latin typeface="Arial Black" panose="020B0A04020102020204" pitchFamily="34" charset="0"/>
              </a:defRPr>
            </a:lvl4pPr>
            <a:lvl5pPr algn="l" rtl="0" fontAlgn="base">
              <a:lnSpc>
                <a:spcPct val="90000"/>
              </a:lnSpc>
              <a:spcBef>
                <a:spcPct val="0"/>
              </a:spcBef>
              <a:spcAft>
                <a:spcPct val="0"/>
              </a:spcAft>
              <a:defRPr sz="4200" b="1">
                <a:solidFill>
                  <a:srgbClr val="FD4F00"/>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FD4F00"/>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FD4F00"/>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FD4F00"/>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FD4F00"/>
                </a:solidFill>
                <a:latin typeface="Arial Black" panose="020B0A04020102020204" pitchFamily="34" charset="0"/>
              </a:defRPr>
            </a:lvl9pPr>
          </a:lstStyle>
          <a:p>
            <a:pPr algn="ctr" eaLnBrk="1" hangingPunct="1"/>
            <a:r>
              <a:rPr lang="fi-FI" sz="2400" dirty="0"/>
              <a:t>Data </a:t>
            </a:r>
            <a:r>
              <a:rPr lang="fi-FI" sz="2400" dirty="0" err="1"/>
              <a:t>collection</a:t>
            </a:r>
            <a:r>
              <a:rPr lang="fi-FI" sz="2400" dirty="0"/>
              <a:t> / 2019</a:t>
            </a:r>
          </a:p>
        </p:txBody>
      </p:sp>
      <p:graphicFrame>
        <p:nvGraphicFramePr>
          <p:cNvPr id="2" name="Taulukko 1"/>
          <p:cNvGraphicFramePr>
            <a:graphicFrameLocks noGrp="1"/>
          </p:cNvGraphicFramePr>
          <p:nvPr>
            <p:extLst>
              <p:ext uri="{D42A27DB-BD31-4B8C-83A1-F6EECF244321}">
                <p14:modId xmlns:p14="http://schemas.microsoft.com/office/powerpoint/2010/main" val="3719196661"/>
              </p:ext>
            </p:extLst>
          </p:nvPr>
        </p:nvGraphicFramePr>
        <p:xfrm>
          <a:off x="308768" y="516293"/>
          <a:ext cx="10803989" cy="5195573"/>
        </p:xfrm>
        <a:graphic>
          <a:graphicData uri="http://schemas.openxmlformats.org/drawingml/2006/table">
            <a:tbl>
              <a:tblPr firstRow="1" bandRow="1">
                <a:tableStyleId>{5C22544A-7EE6-4342-B048-85BDC9FD1C3A}</a:tableStyleId>
              </a:tblPr>
              <a:tblGrid>
                <a:gridCol w="1693816">
                  <a:extLst>
                    <a:ext uri="{9D8B030D-6E8A-4147-A177-3AD203B41FA5}">
                      <a16:colId xmlns:a16="http://schemas.microsoft.com/office/drawing/2014/main" val="20000"/>
                    </a:ext>
                  </a:extLst>
                </a:gridCol>
                <a:gridCol w="7212220">
                  <a:extLst>
                    <a:ext uri="{9D8B030D-6E8A-4147-A177-3AD203B41FA5}">
                      <a16:colId xmlns:a16="http://schemas.microsoft.com/office/drawing/2014/main" val="20001"/>
                    </a:ext>
                  </a:extLst>
                </a:gridCol>
                <a:gridCol w="1897953">
                  <a:extLst>
                    <a:ext uri="{9D8B030D-6E8A-4147-A177-3AD203B41FA5}">
                      <a16:colId xmlns:a16="http://schemas.microsoft.com/office/drawing/2014/main" val="20002"/>
                    </a:ext>
                  </a:extLst>
                </a:gridCol>
              </a:tblGrid>
              <a:tr h="277599">
                <a:tc>
                  <a:txBody>
                    <a:bodyPr/>
                    <a:lstStyle/>
                    <a:p>
                      <a:r>
                        <a:rPr lang="fi-FI" dirty="0" err="1"/>
                        <a:t>What</a:t>
                      </a:r>
                      <a:r>
                        <a:rPr lang="fi-FI" dirty="0"/>
                        <a:t>?</a:t>
                      </a:r>
                    </a:p>
                  </a:txBody>
                  <a:tcPr/>
                </a:tc>
                <a:tc>
                  <a:txBody>
                    <a:bodyPr/>
                    <a:lstStyle/>
                    <a:p>
                      <a:r>
                        <a:rPr lang="fi-FI" dirty="0"/>
                        <a:t>How?</a:t>
                      </a:r>
                    </a:p>
                  </a:txBody>
                  <a:tcPr/>
                </a:tc>
                <a:tc>
                  <a:txBody>
                    <a:bodyPr/>
                    <a:lstStyle/>
                    <a:p>
                      <a:r>
                        <a:rPr lang="fi-FI" dirty="0" err="1"/>
                        <a:t>When</a:t>
                      </a:r>
                      <a:endParaRPr lang="fi-FI" dirty="0"/>
                    </a:p>
                  </a:txBody>
                  <a:tcPr/>
                </a:tc>
                <a:extLst>
                  <a:ext uri="{0D108BD9-81ED-4DB2-BD59-A6C34878D82A}">
                    <a16:rowId xmlns:a16="http://schemas.microsoft.com/office/drawing/2014/main" val="10000"/>
                  </a:ext>
                </a:extLst>
              </a:tr>
              <a:tr h="1375575">
                <a:tc>
                  <a:txBody>
                    <a:bodyPr/>
                    <a:lstStyle/>
                    <a:p>
                      <a:r>
                        <a:rPr lang="fi-FI" sz="1200" b="1" dirty="0"/>
                        <a:t>Focus</a:t>
                      </a:r>
                      <a:r>
                        <a:rPr lang="fi-FI" sz="1200" b="1" baseline="0" dirty="0"/>
                        <a:t> </a:t>
                      </a:r>
                      <a:r>
                        <a:rPr lang="fi-FI" sz="1200" b="1" baseline="0" dirty="0" err="1"/>
                        <a:t>group-</a:t>
                      </a:r>
                      <a:r>
                        <a:rPr lang="fi-FI" sz="1200" b="1" baseline="0" dirty="0"/>
                        <a:t> </a:t>
                      </a:r>
                      <a:r>
                        <a:rPr lang="fi-FI" sz="1200" b="1" baseline="0" dirty="0" err="1"/>
                        <a:t>discussions</a:t>
                      </a:r>
                      <a:endParaRPr lang="fi-FI" sz="1200" b="1"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err="1"/>
                        <a:t>Theme</a:t>
                      </a:r>
                      <a:r>
                        <a:rPr lang="fi-FI" sz="1200" dirty="0"/>
                        <a:t>: my</a:t>
                      </a:r>
                      <a:r>
                        <a:rPr lang="fi-FI" sz="1200" baseline="0" dirty="0"/>
                        <a:t> </a:t>
                      </a:r>
                      <a:r>
                        <a:rPr lang="fi-FI" sz="1200" baseline="0" dirty="0" err="1"/>
                        <a:t>youth</a:t>
                      </a:r>
                      <a:r>
                        <a:rPr lang="fi-FI" sz="1200" baseline="0" dirty="0"/>
                        <a:t> </a:t>
                      </a:r>
                      <a:r>
                        <a:rPr lang="fi-FI" sz="1200" baseline="0" dirty="0" err="1"/>
                        <a:t>work</a:t>
                      </a:r>
                      <a:r>
                        <a:rPr lang="fi-FI" sz="1200" baseline="0" dirty="0"/>
                        <a:t> and </a:t>
                      </a:r>
                      <a:r>
                        <a:rPr lang="fi-FI" sz="1200" baseline="0" dirty="0" err="1"/>
                        <a:t>youth</a:t>
                      </a:r>
                      <a:r>
                        <a:rPr lang="fi-FI" sz="1200" baseline="0" dirty="0"/>
                        <a:t> </a:t>
                      </a:r>
                      <a:r>
                        <a:rPr lang="fi-FI" sz="1200" baseline="0" dirty="0" err="1"/>
                        <a:t>work</a:t>
                      </a:r>
                      <a:r>
                        <a:rPr lang="fi-FI" sz="1200" baseline="0" dirty="0"/>
                        <a:t> in Helsinki</a:t>
                      </a:r>
                      <a:r>
                        <a:rPr lang="fi-FI" sz="1200" dirty="0"/>
                        <a:t> oma ja nuorisopalveluiden työ Helsingissä</a:t>
                      </a:r>
                    </a:p>
                    <a:p>
                      <a:pPr marL="171450" lvl="0" indent="-171450">
                        <a:buFont typeface="Arial" panose="020B0604020202020204" pitchFamily="34" charset="0"/>
                        <a:buChar char="•"/>
                        <a:defRPr/>
                      </a:pPr>
                      <a:r>
                        <a:rPr lang="fi-FI" sz="1200" dirty="0" err="1"/>
                        <a:t>Groups</a:t>
                      </a:r>
                      <a:r>
                        <a:rPr lang="fi-FI" sz="1200" baseline="0" dirty="0"/>
                        <a:t> of </a:t>
                      </a:r>
                      <a:r>
                        <a:rPr lang="fi-FI" sz="1200" dirty="0"/>
                        <a:t>2-6</a:t>
                      </a:r>
                      <a:r>
                        <a:rPr lang="fi-FI" sz="1200" baseline="0" dirty="0"/>
                        <a:t> </a:t>
                      </a:r>
                      <a:r>
                        <a:rPr lang="fi-FI" sz="1200" baseline="0" dirty="0" err="1"/>
                        <a:t>persons</a:t>
                      </a:r>
                      <a:r>
                        <a:rPr lang="fi-FI" sz="1200" dirty="0"/>
                        <a:t> </a:t>
                      </a:r>
                    </a:p>
                    <a:p>
                      <a:pPr marL="171450" lvl="0" indent="-171450">
                        <a:buFont typeface="Arial" panose="020B0604020202020204" pitchFamily="34" charset="0"/>
                        <a:buChar char="•"/>
                        <a:defRPr/>
                      </a:pPr>
                      <a:endParaRPr lang="fi-FI" sz="1200" dirty="0"/>
                    </a:p>
                    <a:p>
                      <a:pPr marL="171450" lvl="0" indent="-171450">
                        <a:buFont typeface="Arial" panose="020B0604020202020204" pitchFamily="34" charset="0"/>
                        <a:buChar char="•"/>
                        <a:defRPr/>
                      </a:pPr>
                      <a:r>
                        <a:rPr lang="fi-FI" sz="1200" dirty="0" err="1"/>
                        <a:t>Theme</a:t>
                      </a:r>
                      <a:r>
                        <a:rPr lang="fi-FI" sz="1200" dirty="0"/>
                        <a:t>:</a:t>
                      </a:r>
                      <a:r>
                        <a:rPr lang="fi-FI" sz="1200" baseline="0" dirty="0"/>
                        <a:t> summer </a:t>
                      </a:r>
                      <a:r>
                        <a:rPr lang="fi-FI" sz="1200" baseline="0" dirty="0" err="1"/>
                        <a:t>activities</a:t>
                      </a:r>
                      <a:r>
                        <a:rPr lang="fi-FI" sz="1200" baseline="0" dirty="0"/>
                        <a:t> in </a:t>
                      </a:r>
                      <a:r>
                        <a:rPr lang="fi-FI" sz="1200" baseline="0" dirty="0" err="1"/>
                        <a:t>youth</a:t>
                      </a:r>
                      <a:r>
                        <a:rPr lang="fi-FI" sz="1200" baseline="0" dirty="0"/>
                        <a:t> </a:t>
                      </a:r>
                      <a:r>
                        <a:rPr lang="fi-FI" sz="1200" baseline="0" dirty="0" err="1"/>
                        <a:t>work</a:t>
                      </a:r>
                      <a:endParaRPr lang="fi-FI" sz="1200" dirty="0"/>
                    </a:p>
                  </a:txBody>
                  <a:tcPr/>
                </a:tc>
                <a:tc>
                  <a:txBody>
                    <a:bodyPr/>
                    <a:lstStyle/>
                    <a:p>
                      <a:r>
                        <a:rPr lang="fi-FI" sz="1200" dirty="0" err="1"/>
                        <a:t>Spring</a:t>
                      </a:r>
                      <a:r>
                        <a:rPr lang="fi-FI" sz="1200" dirty="0"/>
                        <a:t> </a:t>
                      </a:r>
                    </a:p>
                    <a:p>
                      <a:endParaRPr lang="fi-FI" sz="1200" dirty="0"/>
                    </a:p>
                    <a:p>
                      <a:endParaRPr lang="fi-FI" sz="1200" dirty="0"/>
                    </a:p>
                    <a:p>
                      <a:r>
                        <a:rPr lang="fi-FI" sz="1200" dirty="0" err="1"/>
                        <a:t>Autumn</a:t>
                      </a:r>
                      <a:endParaRPr lang="fi-FI" sz="1200" dirty="0"/>
                    </a:p>
                  </a:txBody>
                  <a:tcPr/>
                </a:tc>
                <a:extLst>
                  <a:ext uri="{0D108BD9-81ED-4DB2-BD59-A6C34878D82A}">
                    <a16:rowId xmlns:a16="http://schemas.microsoft.com/office/drawing/2014/main" val="10001"/>
                  </a:ext>
                </a:extLst>
              </a:tr>
              <a:tr h="990688">
                <a:tc>
                  <a:txBody>
                    <a:bodyPr/>
                    <a:lstStyle/>
                    <a:p>
                      <a:r>
                        <a:rPr lang="fi-FI" sz="1200" b="1" dirty="0" err="1"/>
                        <a:t>Individual</a:t>
                      </a:r>
                      <a:r>
                        <a:rPr lang="fi-FI" sz="1200" b="1" dirty="0"/>
                        <a:t> </a:t>
                      </a:r>
                      <a:r>
                        <a:rPr lang="fi-FI" sz="1200" b="1" dirty="0" err="1"/>
                        <a:t>interviews</a:t>
                      </a:r>
                      <a:endParaRPr lang="fi-FI" sz="1200" b="1"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dirty="0" err="1">
                          <a:solidFill>
                            <a:schemeClr val="dk1"/>
                          </a:solidFill>
                          <a:latin typeface="+mn-lt"/>
                          <a:ea typeface="+mn-ea"/>
                          <a:cs typeface="+mn-cs"/>
                        </a:rPr>
                        <a:t>Same</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themes</a:t>
                      </a:r>
                      <a:r>
                        <a:rPr lang="fi-FI" sz="1200" kern="1200" baseline="0" dirty="0">
                          <a:solidFill>
                            <a:schemeClr val="dk1"/>
                          </a:solidFill>
                          <a:latin typeface="+mn-lt"/>
                          <a:ea typeface="+mn-ea"/>
                          <a:cs typeface="+mn-cs"/>
                        </a:rPr>
                        <a:t> as </a:t>
                      </a:r>
                      <a:r>
                        <a:rPr lang="fi-FI" sz="1200" kern="1200" baseline="0" dirty="0" err="1">
                          <a:solidFill>
                            <a:schemeClr val="dk1"/>
                          </a:solidFill>
                          <a:latin typeface="+mn-lt"/>
                          <a:ea typeface="+mn-ea"/>
                          <a:cs typeface="+mn-cs"/>
                        </a:rPr>
                        <a:t>above</a:t>
                      </a:r>
                      <a:endParaRPr lang="fi-FI" sz="1200" kern="1200" baseline="0" dirty="0">
                        <a:solidFill>
                          <a:schemeClr val="dk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baseline="0" dirty="0">
                          <a:solidFill>
                            <a:schemeClr val="dk1"/>
                          </a:solidFill>
                          <a:latin typeface="+mn-lt"/>
                          <a:ea typeface="+mn-ea"/>
                          <a:cs typeface="+mn-cs"/>
                        </a:rPr>
                        <a:t>For </a:t>
                      </a:r>
                      <a:r>
                        <a:rPr lang="fi-FI" sz="1200" kern="1200" baseline="0" dirty="0" err="1">
                          <a:solidFill>
                            <a:schemeClr val="dk1"/>
                          </a:solidFill>
                          <a:latin typeface="+mn-lt"/>
                          <a:ea typeface="+mn-ea"/>
                          <a:cs typeface="+mn-cs"/>
                        </a:rPr>
                        <a:t>those</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who</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want</a:t>
                      </a:r>
                      <a:r>
                        <a:rPr lang="fi-FI" sz="1200" kern="1200" baseline="0" dirty="0">
                          <a:solidFill>
                            <a:schemeClr val="dk1"/>
                          </a:solidFill>
                          <a:latin typeface="+mn-lt"/>
                          <a:ea typeface="+mn-ea"/>
                          <a:cs typeface="+mn-cs"/>
                        </a:rPr>
                        <a:t> to </a:t>
                      </a:r>
                      <a:r>
                        <a:rPr lang="fi-FI" sz="1200" kern="1200" baseline="0" dirty="0" err="1">
                          <a:solidFill>
                            <a:schemeClr val="dk1"/>
                          </a:solidFill>
                          <a:latin typeface="+mn-lt"/>
                          <a:ea typeface="+mn-ea"/>
                          <a:cs typeface="+mn-cs"/>
                        </a:rPr>
                        <a:t>discuss</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individually</a:t>
                      </a:r>
                      <a:r>
                        <a:rPr lang="fi-FI" sz="1200" kern="1200" baseline="0" dirty="0">
                          <a:solidFill>
                            <a:schemeClr val="dk1"/>
                          </a:solidFill>
                          <a:latin typeface="+mn-lt"/>
                          <a:ea typeface="+mn-ea"/>
                          <a:cs typeface="+mn-cs"/>
                        </a:rPr>
                        <a:t> </a:t>
                      </a:r>
                      <a:endParaRPr lang="fi-FI" sz="1200" kern="1200" dirty="0">
                        <a:solidFill>
                          <a:schemeClr val="dk1"/>
                        </a:solidFill>
                        <a:latin typeface="+mn-lt"/>
                        <a:ea typeface="+mn-ea"/>
                        <a:cs typeface="+mn-cs"/>
                      </a:endParaRPr>
                    </a:p>
                  </a:txBody>
                  <a:tcPr/>
                </a:tc>
                <a:tc>
                  <a:txBody>
                    <a:bodyPr/>
                    <a:lstStyle/>
                    <a:p>
                      <a:pPr marL="0" algn="l" defTabSz="914400" rtl="0" eaLnBrk="1" latinLnBrk="0" hangingPunct="1"/>
                      <a:r>
                        <a:rPr lang="fi-FI" sz="1200" kern="1200" dirty="0" err="1">
                          <a:solidFill>
                            <a:schemeClr val="dk1"/>
                          </a:solidFill>
                          <a:latin typeface="+mn-lt"/>
                          <a:ea typeface="+mn-ea"/>
                          <a:cs typeface="+mn-cs"/>
                        </a:rPr>
                        <a:t>Spring</a:t>
                      </a:r>
                      <a:endParaRPr lang="fi-FI" sz="12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664923">
                <a:tc>
                  <a:txBody>
                    <a:bodyPr/>
                    <a:lstStyle/>
                    <a:p>
                      <a:pPr marL="0" algn="l" defTabSz="914400" rtl="0" eaLnBrk="1" latinLnBrk="0" hangingPunct="1"/>
                      <a:r>
                        <a:rPr lang="fi-FI" sz="1200" b="1" kern="1200" dirty="0" err="1">
                          <a:solidFill>
                            <a:schemeClr val="dk1"/>
                          </a:solidFill>
                          <a:latin typeface="+mn-lt"/>
                          <a:ea typeface="+mn-ea"/>
                          <a:cs typeface="+mn-cs"/>
                        </a:rPr>
                        <a:t>Diary</a:t>
                      </a:r>
                      <a:r>
                        <a:rPr lang="fi-FI" sz="1200" b="1" kern="1200" baseline="0" dirty="0">
                          <a:solidFill>
                            <a:schemeClr val="dk1"/>
                          </a:solidFill>
                          <a:latin typeface="+mn-lt"/>
                          <a:ea typeface="+mn-ea"/>
                          <a:cs typeface="+mn-cs"/>
                        </a:rPr>
                        <a:t> of </a:t>
                      </a:r>
                      <a:r>
                        <a:rPr lang="fi-FI" sz="1200" b="1" kern="1200" baseline="0" dirty="0" err="1">
                          <a:solidFill>
                            <a:schemeClr val="dk1"/>
                          </a:solidFill>
                          <a:latin typeface="+mn-lt"/>
                          <a:ea typeface="+mn-ea"/>
                          <a:cs typeface="+mn-cs"/>
                        </a:rPr>
                        <a:t>youth</a:t>
                      </a:r>
                      <a:r>
                        <a:rPr lang="fi-FI" sz="1200" b="1" kern="1200" baseline="0" dirty="0">
                          <a:solidFill>
                            <a:schemeClr val="dk1"/>
                          </a:solidFill>
                          <a:latin typeface="+mn-lt"/>
                          <a:ea typeface="+mn-ea"/>
                          <a:cs typeface="+mn-cs"/>
                        </a:rPr>
                        <a:t> </a:t>
                      </a:r>
                      <a:r>
                        <a:rPr lang="fi-FI" sz="1200" b="1" kern="1200" baseline="0" dirty="0" err="1">
                          <a:solidFill>
                            <a:schemeClr val="dk1"/>
                          </a:solidFill>
                          <a:latin typeface="+mn-lt"/>
                          <a:ea typeface="+mn-ea"/>
                          <a:cs typeface="+mn-cs"/>
                        </a:rPr>
                        <a:t>work</a:t>
                      </a:r>
                      <a:endParaRPr lang="fi-FI" sz="1200" b="1" kern="1200" dirty="0">
                        <a:solidFill>
                          <a:schemeClr val="dk1"/>
                        </a:solidFill>
                        <a:latin typeface="+mn-lt"/>
                        <a:ea typeface="+mn-ea"/>
                        <a:cs typeface="+mn-cs"/>
                      </a:endParaRPr>
                    </a:p>
                    <a:p>
                      <a:pPr marL="0" algn="l" defTabSz="914400" rtl="0" eaLnBrk="1" latinLnBrk="0" hangingPunct="1"/>
                      <a:endParaRPr lang="fi-FI" sz="1200" kern="1200" dirty="0">
                        <a:solidFill>
                          <a:schemeClr val="dk1"/>
                        </a:solidFill>
                        <a:latin typeface="+mn-lt"/>
                        <a:ea typeface="+mn-ea"/>
                        <a:cs typeface="+mn-cs"/>
                      </a:endParaRPr>
                    </a:p>
                  </a:txBody>
                  <a:tcPr/>
                </a:tc>
                <a:tc>
                  <a:txBody>
                    <a:bodyPr/>
                    <a:lstStyle/>
                    <a:p>
                      <a:pPr marL="171450" lvl="0" indent="-171450" algn="l" defTabSz="914400" rtl="0" eaLnBrk="1" latinLnBrk="0" hangingPunct="1">
                        <a:buFont typeface="Arial" panose="020B0604020202020204" pitchFamily="34" charset="0"/>
                        <a:buChar char="•"/>
                        <a:defRPr/>
                      </a:pPr>
                      <a:r>
                        <a:rPr lang="fi-FI" sz="1200" kern="1200" dirty="0" err="1">
                          <a:solidFill>
                            <a:schemeClr val="dk1"/>
                          </a:solidFill>
                          <a:latin typeface="+mn-lt"/>
                          <a:ea typeface="+mn-ea"/>
                          <a:cs typeface="+mn-cs"/>
                        </a:rPr>
                        <a:t>Writing</a:t>
                      </a:r>
                      <a:r>
                        <a:rPr lang="fi-FI" sz="1200" kern="1200" baseline="0" dirty="0">
                          <a:solidFill>
                            <a:schemeClr val="dk1"/>
                          </a:solidFill>
                          <a:latin typeface="+mn-lt"/>
                          <a:ea typeface="+mn-ea"/>
                          <a:cs typeface="+mn-cs"/>
                        </a:rPr>
                        <a:t> of </a:t>
                      </a:r>
                      <a:r>
                        <a:rPr lang="fi-FI" sz="1200" kern="1200" baseline="0" dirty="0" err="1">
                          <a:solidFill>
                            <a:schemeClr val="dk1"/>
                          </a:solidFill>
                          <a:latin typeface="+mn-lt"/>
                          <a:ea typeface="+mn-ea"/>
                          <a:cs typeface="+mn-cs"/>
                        </a:rPr>
                        <a:t>diary</a:t>
                      </a:r>
                      <a:r>
                        <a:rPr lang="fi-FI" sz="1200" kern="1200" baseline="0" dirty="0">
                          <a:solidFill>
                            <a:schemeClr val="dk1"/>
                          </a:solidFill>
                          <a:latin typeface="+mn-lt"/>
                          <a:ea typeface="+mn-ea"/>
                          <a:cs typeface="+mn-cs"/>
                        </a:rPr>
                        <a:t> of </a:t>
                      </a:r>
                      <a:r>
                        <a:rPr lang="fi-FI" sz="1200" kern="1200" baseline="0" dirty="0" err="1">
                          <a:solidFill>
                            <a:schemeClr val="dk1"/>
                          </a:solidFill>
                          <a:latin typeface="+mn-lt"/>
                          <a:ea typeface="+mn-ea"/>
                          <a:cs typeface="+mn-cs"/>
                        </a:rPr>
                        <a:t>youth</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work</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one</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month</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period</a:t>
                      </a:r>
                      <a:endParaRPr lang="fi-FI" sz="1200" kern="1200" dirty="0">
                        <a:solidFill>
                          <a:schemeClr val="dk1"/>
                        </a:solidFill>
                        <a:latin typeface="+mn-lt"/>
                        <a:ea typeface="+mn-ea"/>
                        <a:cs typeface="+mn-cs"/>
                      </a:endParaRPr>
                    </a:p>
                  </a:txBody>
                  <a:tcPr/>
                </a:tc>
                <a:tc>
                  <a:txBody>
                    <a:bodyPr/>
                    <a:lstStyle/>
                    <a:p>
                      <a:r>
                        <a:rPr lang="fi-FI" sz="1200" baseline="0" dirty="0" err="1"/>
                        <a:t>Spring</a:t>
                      </a:r>
                      <a:endParaRPr lang="fi-FI" sz="1200" baseline="0" dirty="0"/>
                    </a:p>
                  </a:txBody>
                  <a:tcPr/>
                </a:tc>
                <a:extLst>
                  <a:ext uri="{0D108BD9-81ED-4DB2-BD59-A6C34878D82A}">
                    <a16:rowId xmlns:a16="http://schemas.microsoft.com/office/drawing/2014/main" val="10003"/>
                  </a:ext>
                </a:extLst>
              </a:tr>
              <a:tr h="1798627">
                <a:tc>
                  <a:txBody>
                    <a:bodyPr/>
                    <a:lstStyle/>
                    <a:p>
                      <a:r>
                        <a:rPr lang="fi-FI" sz="1200" b="1" dirty="0"/>
                        <a:t>Young</a:t>
                      </a:r>
                      <a:r>
                        <a:rPr lang="fi-FI" sz="1200" b="1" baseline="0" dirty="0"/>
                        <a:t> </a:t>
                      </a:r>
                      <a:r>
                        <a:rPr lang="fi-FI" sz="1200" b="1" baseline="0" dirty="0" err="1"/>
                        <a:t>people’s</a:t>
                      </a:r>
                      <a:r>
                        <a:rPr lang="fi-FI" sz="1200" b="1" baseline="0" dirty="0"/>
                        <a:t> </a:t>
                      </a:r>
                      <a:r>
                        <a:rPr lang="fi-FI" sz="1200" b="1" baseline="0" dirty="0" err="1"/>
                        <a:t>stories</a:t>
                      </a:r>
                      <a:endParaRPr lang="fi-FI" sz="1200" b="1" dirty="0"/>
                    </a:p>
                  </a:txBody>
                  <a:tcPr/>
                </a:tc>
                <a:tc>
                  <a:txBody>
                    <a:bodyPr/>
                    <a:lstStyle/>
                    <a:p>
                      <a:pPr marL="171450" lvl="0" indent="-171450" algn="l" defTabSz="914400" rtl="0" eaLnBrk="1" latinLnBrk="0" hangingPunct="1">
                        <a:buFont typeface="Arial" panose="020B0604020202020204" pitchFamily="34" charset="0"/>
                        <a:buChar char="•"/>
                        <a:defRPr/>
                      </a:pPr>
                      <a:r>
                        <a:rPr lang="fi-FI" sz="1200" kern="1200" dirty="0">
                          <a:solidFill>
                            <a:schemeClr val="dk1"/>
                          </a:solidFill>
                          <a:latin typeface="+mn-lt"/>
                          <a:ea typeface="+mn-ea"/>
                          <a:cs typeface="+mn-cs"/>
                        </a:rPr>
                        <a:t>Young </a:t>
                      </a:r>
                      <a:r>
                        <a:rPr lang="fi-FI" sz="1200" kern="1200" dirty="0" err="1">
                          <a:solidFill>
                            <a:schemeClr val="dk1"/>
                          </a:solidFill>
                          <a:latin typeface="+mn-lt"/>
                          <a:ea typeface="+mn-ea"/>
                          <a:cs typeface="+mn-cs"/>
                        </a:rPr>
                        <a:t>people</a:t>
                      </a:r>
                      <a:r>
                        <a:rPr lang="fi-FI" sz="1200" kern="1200" dirty="0">
                          <a:solidFill>
                            <a:schemeClr val="dk1"/>
                          </a:solidFill>
                          <a:latin typeface="+mn-lt"/>
                          <a:ea typeface="+mn-ea"/>
                          <a:cs typeface="+mn-cs"/>
                        </a:rPr>
                        <a:t> </a:t>
                      </a:r>
                      <a:r>
                        <a:rPr lang="fi-FI" sz="1200" kern="1200" dirty="0" err="1">
                          <a:solidFill>
                            <a:schemeClr val="dk1"/>
                          </a:solidFill>
                          <a:latin typeface="+mn-lt"/>
                          <a:ea typeface="+mn-ea"/>
                          <a:cs typeface="+mn-cs"/>
                        </a:rPr>
                        <a:t>are</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asked</a:t>
                      </a:r>
                      <a:r>
                        <a:rPr lang="fi-FI" sz="1200" kern="1200" baseline="0" dirty="0">
                          <a:solidFill>
                            <a:schemeClr val="dk1"/>
                          </a:solidFill>
                          <a:latin typeface="+mn-lt"/>
                          <a:ea typeface="+mn-ea"/>
                          <a:cs typeface="+mn-cs"/>
                        </a:rPr>
                        <a:t> to </a:t>
                      </a:r>
                      <a:r>
                        <a:rPr lang="fi-FI" sz="1200" kern="1200" baseline="0" dirty="0" err="1">
                          <a:solidFill>
                            <a:schemeClr val="dk1"/>
                          </a:solidFill>
                          <a:latin typeface="+mn-lt"/>
                          <a:ea typeface="+mn-ea"/>
                          <a:cs typeface="+mn-cs"/>
                        </a:rPr>
                        <a:t>write</a:t>
                      </a:r>
                      <a:r>
                        <a:rPr lang="fi-FI" sz="1200" kern="1200" baseline="0" dirty="0">
                          <a:solidFill>
                            <a:schemeClr val="dk1"/>
                          </a:solidFill>
                          <a:latin typeface="+mn-lt"/>
                          <a:ea typeface="+mn-ea"/>
                          <a:cs typeface="+mn-cs"/>
                        </a:rPr>
                        <a:t> a </a:t>
                      </a:r>
                      <a:r>
                        <a:rPr lang="fi-FI" sz="1200" kern="1200" baseline="0" dirty="0" err="1">
                          <a:solidFill>
                            <a:schemeClr val="dk1"/>
                          </a:solidFill>
                          <a:latin typeface="+mn-lt"/>
                          <a:ea typeface="+mn-ea"/>
                          <a:cs typeface="+mn-cs"/>
                        </a:rPr>
                        <a:t>story</a:t>
                      </a:r>
                      <a:r>
                        <a:rPr lang="fi-FI" sz="1200" kern="1200" baseline="0" dirty="0">
                          <a:solidFill>
                            <a:schemeClr val="dk1"/>
                          </a:solidFill>
                          <a:latin typeface="+mn-lt"/>
                          <a:ea typeface="+mn-ea"/>
                          <a:cs typeface="+mn-cs"/>
                        </a:rPr>
                        <a:t> of </a:t>
                      </a:r>
                      <a:r>
                        <a:rPr lang="fi-FI" sz="1200" kern="1200" baseline="0" dirty="0" err="1">
                          <a:solidFill>
                            <a:schemeClr val="dk1"/>
                          </a:solidFill>
                          <a:latin typeface="+mn-lt"/>
                          <a:ea typeface="+mn-ea"/>
                          <a:cs typeface="+mn-cs"/>
                        </a:rPr>
                        <a:t>the</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lenght</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they</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wish</a:t>
                      </a:r>
                      <a:r>
                        <a:rPr lang="fi-FI" sz="1200" kern="1200" baseline="0" dirty="0">
                          <a:solidFill>
                            <a:schemeClr val="dk1"/>
                          </a:solidFill>
                          <a:latin typeface="+mn-lt"/>
                          <a:ea typeface="+mn-ea"/>
                          <a:cs typeface="+mn-cs"/>
                        </a:rPr>
                        <a:t> to, </a:t>
                      </a:r>
                      <a:r>
                        <a:rPr lang="fi-FI" sz="1200" kern="1200" baseline="0" dirty="0" err="1">
                          <a:solidFill>
                            <a:schemeClr val="dk1"/>
                          </a:solidFill>
                          <a:latin typeface="+mn-lt"/>
                          <a:ea typeface="+mn-ea"/>
                          <a:cs typeface="+mn-cs"/>
                        </a:rPr>
                        <a:t>concerning</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their</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experiences</a:t>
                      </a:r>
                      <a:r>
                        <a:rPr lang="fi-FI" sz="1200" kern="1200" baseline="0" dirty="0">
                          <a:solidFill>
                            <a:schemeClr val="dk1"/>
                          </a:solidFill>
                          <a:latin typeface="+mn-lt"/>
                          <a:ea typeface="+mn-ea"/>
                          <a:cs typeface="+mn-cs"/>
                        </a:rPr>
                        <a:t> of </a:t>
                      </a:r>
                      <a:r>
                        <a:rPr lang="fi-FI" sz="1200" kern="1200" baseline="0" dirty="0" err="1">
                          <a:solidFill>
                            <a:schemeClr val="dk1"/>
                          </a:solidFill>
                          <a:latin typeface="+mn-lt"/>
                          <a:ea typeface="+mn-ea"/>
                          <a:cs typeface="+mn-cs"/>
                        </a:rPr>
                        <a:t>youth</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work</a:t>
                      </a:r>
                      <a:endParaRPr lang="fi-FI" sz="1200" kern="1200" baseline="0" dirty="0">
                        <a:solidFill>
                          <a:schemeClr val="dk1"/>
                        </a:solidFill>
                        <a:latin typeface="+mn-lt"/>
                        <a:ea typeface="+mn-ea"/>
                        <a:cs typeface="+mn-cs"/>
                      </a:endParaRPr>
                    </a:p>
                    <a:p>
                      <a:pPr marL="171450" lvl="0" indent="-171450" algn="l" defTabSz="914400" rtl="0" eaLnBrk="1" latinLnBrk="0" hangingPunct="1">
                        <a:buFont typeface="Arial" panose="020B0604020202020204" pitchFamily="34" charset="0"/>
                        <a:buChar char="•"/>
                        <a:defRPr/>
                      </a:pPr>
                      <a:r>
                        <a:rPr lang="fi-FI" sz="1200" kern="1200" baseline="0" dirty="0" err="1">
                          <a:solidFill>
                            <a:schemeClr val="dk1"/>
                          </a:solidFill>
                          <a:latin typeface="+mn-lt"/>
                          <a:ea typeface="+mn-ea"/>
                          <a:cs typeface="+mn-cs"/>
                        </a:rPr>
                        <a:t>Youth</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worker</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who</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knows</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the</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young</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one</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personally</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writes</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his</a:t>
                      </a:r>
                      <a:r>
                        <a:rPr lang="fi-FI" sz="1200" kern="1200" baseline="0" dirty="0">
                          <a:solidFill>
                            <a:schemeClr val="dk1"/>
                          </a:solidFill>
                          <a:latin typeface="+mn-lt"/>
                          <a:ea typeface="+mn-ea"/>
                          <a:cs typeface="+mn-cs"/>
                        </a:rPr>
                        <a:t>/</a:t>
                      </a:r>
                      <a:r>
                        <a:rPr lang="fi-FI" sz="1200" kern="1200" baseline="0" dirty="0" err="1">
                          <a:solidFill>
                            <a:schemeClr val="dk1"/>
                          </a:solidFill>
                          <a:latin typeface="+mn-lt"/>
                          <a:ea typeface="+mn-ea"/>
                          <a:cs typeface="+mn-cs"/>
                        </a:rPr>
                        <a:t>her</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story</a:t>
                      </a:r>
                      <a:r>
                        <a:rPr lang="fi-FI" sz="1200" kern="1200" baseline="0" dirty="0">
                          <a:solidFill>
                            <a:schemeClr val="dk1"/>
                          </a:solidFill>
                          <a:latin typeface="+mn-lt"/>
                          <a:ea typeface="+mn-ea"/>
                          <a:cs typeface="+mn-cs"/>
                        </a:rPr>
                        <a:t> on </a:t>
                      </a:r>
                      <a:r>
                        <a:rPr lang="fi-FI" sz="1200" kern="1200" baseline="0" dirty="0" err="1">
                          <a:solidFill>
                            <a:schemeClr val="dk1"/>
                          </a:solidFill>
                          <a:latin typeface="+mn-lt"/>
                          <a:ea typeface="+mn-ea"/>
                          <a:cs typeface="+mn-cs"/>
                        </a:rPr>
                        <a:t>how</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this</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young</a:t>
                      </a:r>
                      <a:r>
                        <a:rPr lang="fi-FI" sz="1200" kern="1200" baseline="0" dirty="0">
                          <a:solidFill>
                            <a:schemeClr val="dk1"/>
                          </a:solidFill>
                          <a:latin typeface="+mn-lt"/>
                          <a:ea typeface="+mn-ea"/>
                          <a:cs typeface="+mn-cs"/>
                        </a:rPr>
                        <a:t> person </a:t>
                      </a:r>
                      <a:r>
                        <a:rPr lang="fi-FI" sz="1200" kern="1200" baseline="0" dirty="0" err="1">
                          <a:solidFill>
                            <a:schemeClr val="dk1"/>
                          </a:solidFill>
                          <a:latin typeface="+mn-lt"/>
                          <a:ea typeface="+mn-ea"/>
                          <a:cs typeface="+mn-cs"/>
                        </a:rPr>
                        <a:t>has</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entered</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the</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activity</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youth</a:t>
                      </a:r>
                      <a:r>
                        <a:rPr lang="fi-FI" sz="1200" kern="1200" baseline="0" dirty="0">
                          <a:solidFill>
                            <a:schemeClr val="dk1"/>
                          </a:solidFill>
                          <a:latin typeface="+mn-lt"/>
                          <a:ea typeface="+mn-ea"/>
                          <a:cs typeface="+mn-cs"/>
                        </a:rPr>
                        <a:t> </a:t>
                      </a:r>
                      <a:r>
                        <a:rPr lang="fi-FI" sz="1200" kern="1200" baseline="0" dirty="0" err="1">
                          <a:solidFill>
                            <a:schemeClr val="dk1"/>
                          </a:solidFill>
                          <a:latin typeface="+mn-lt"/>
                          <a:ea typeface="+mn-ea"/>
                          <a:cs typeface="+mn-cs"/>
                        </a:rPr>
                        <a:t>work</a:t>
                      </a:r>
                      <a:endParaRPr lang="fi-FI" sz="1200" kern="1200" dirty="0">
                        <a:solidFill>
                          <a:schemeClr val="dk1"/>
                        </a:solidFill>
                        <a:latin typeface="+mn-lt"/>
                        <a:ea typeface="+mn-ea"/>
                        <a:cs typeface="+mn-cs"/>
                      </a:endParaRPr>
                    </a:p>
                  </a:txBody>
                  <a:tcPr/>
                </a:tc>
                <a:tc>
                  <a:txBody>
                    <a:bodyPr/>
                    <a:lstStyle/>
                    <a:p>
                      <a:r>
                        <a:rPr lang="fi-FI" sz="1200" kern="1200" dirty="0" err="1">
                          <a:solidFill>
                            <a:schemeClr val="dk1"/>
                          </a:solidFill>
                          <a:latin typeface="+mn-lt"/>
                          <a:ea typeface="+mn-ea"/>
                          <a:cs typeface="+mn-cs"/>
                        </a:rPr>
                        <a:t>Spring</a:t>
                      </a:r>
                      <a:endParaRPr lang="fi-FI" sz="12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2401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Ryhmä 63">
            <a:extLst>
              <a:ext uri="{FF2B5EF4-FFF2-40B4-BE49-F238E27FC236}">
                <a16:creationId xmlns:a16="http://schemas.microsoft.com/office/drawing/2014/main" id="{8ADC4F3E-1215-4AAF-B542-4CB55BF6D800}"/>
              </a:ext>
            </a:extLst>
          </p:cNvPr>
          <p:cNvGrpSpPr/>
          <p:nvPr/>
        </p:nvGrpSpPr>
        <p:grpSpPr>
          <a:xfrm>
            <a:off x="304552" y="2037997"/>
            <a:ext cx="1277344" cy="481425"/>
            <a:chOff x="304552" y="2037997"/>
            <a:chExt cx="1277344" cy="481425"/>
          </a:xfrm>
        </p:grpSpPr>
        <p:sp>
          <p:nvSpPr>
            <p:cNvPr id="7" name="Nuoli oikealle 6"/>
            <p:cNvSpPr/>
            <p:nvPr/>
          </p:nvSpPr>
          <p:spPr>
            <a:xfrm>
              <a:off x="439002" y="2037997"/>
              <a:ext cx="1142894" cy="481425"/>
            </a:xfrm>
            <a:prstGeom prst="rightArrow">
              <a:avLst/>
            </a:prstGeom>
            <a:solidFill>
              <a:srgbClr val="70AD47">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Tekstiruutu 29"/>
            <p:cNvSpPr txBox="1"/>
            <p:nvPr/>
          </p:nvSpPr>
          <p:spPr>
            <a:xfrm>
              <a:off x="304552" y="2103479"/>
              <a:ext cx="8579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a:ln>
                    <a:noFill/>
                  </a:ln>
                  <a:solidFill>
                    <a:prstClr val="black"/>
                  </a:solidFill>
                  <a:effectLst/>
                  <a:uLnTx/>
                  <a:uFillTx/>
                  <a:latin typeface="Calibri" panose="020F0502020204030204"/>
                  <a:ea typeface="+mn-ea"/>
                  <a:cs typeface="+mn-cs"/>
                </a:rPr>
                <a:t>Phase1</a:t>
              </a:r>
            </a:p>
          </p:txBody>
        </p:sp>
      </p:grpSp>
      <p:grpSp>
        <p:nvGrpSpPr>
          <p:cNvPr id="63" name="Ryhmä 62">
            <a:extLst>
              <a:ext uri="{FF2B5EF4-FFF2-40B4-BE49-F238E27FC236}">
                <a16:creationId xmlns:a16="http://schemas.microsoft.com/office/drawing/2014/main" id="{DA7CEC1D-9B0E-4238-8D7C-84A89A163976}"/>
              </a:ext>
            </a:extLst>
          </p:cNvPr>
          <p:cNvGrpSpPr/>
          <p:nvPr/>
        </p:nvGrpSpPr>
        <p:grpSpPr>
          <a:xfrm>
            <a:off x="3402733" y="2019727"/>
            <a:ext cx="1187864" cy="481425"/>
            <a:chOff x="3402733" y="2019727"/>
            <a:chExt cx="1187864" cy="481425"/>
          </a:xfrm>
        </p:grpSpPr>
        <p:sp>
          <p:nvSpPr>
            <p:cNvPr id="34" name="Nuoli oikealle 33"/>
            <p:cNvSpPr/>
            <p:nvPr/>
          </p:nvSpPr>
          <p:spPr>
            <a:xfrm>
              <a:off x="3447703" y="2019727"/>
              <a:ext cx="1142894" cy="481425"/>
            </a:xfrm>
            <a:prstGeom prst="rightArrow">
              <a:avLst/>
            </a:prstGeom>
            <a:solidFill>
              <a:srgbClr val="70AD47">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Tekstiruutu 30"/>
            <p:cNvSpPr txBox="1"/>
            <p:nvPr/>
          </p:nvSpPr>
          <p:spPr>
            <a:xfrm>
              <a:off x="3402733" y="2085209"/>
              <a:ext cx="9108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err="1">
                  <a:ln>
                    <a:noFill/>
                  </a:ln>
                  <a:solidFill>
                    <a:prstClr val="black"/>
                  </a:solidFill>
                  <a:effectLst/>
                  <a:uLnTx/>
                  <a:uFillTx/>
                  <a:latin typeface="Calibri" panose="020F0502020204030204"/>
                  <a:ea typeface="+mn-ea"/>
                  <a:cs typeface="+mn-cs"/>
                </a:rPr>
                <a:t>Phase</a:t>
              </a:r>
              <a:r>
                <a:rPr kumimoji="0" lang="fi-FI" sz="1800" b="0" i="0" u="none" strike="noStrike" kern="0" cap="none" spc="0" normalizeH="0" baseline="0" noProof="0" dirty="0">
                  <a:ln>
                    <a:noFill/>
                  </a:ln>
                  <a:solidFill>
                    <a:prstClr val="black"/>
                  </a:solidFill>
                  <a:effectLst/>
                  <a:uLnTx/>
                  <a:uFillTx/>
                  <a:latin typeface="Calibri" panose="020F0502020204030204"/>
                  <a:ea typeface="+mn-ea"/>
                  <a:cs typeface="+mn-cs"/>
                </a:rPr>
                <a:t> 2</a:t>
              </a:r>
            </a:p>
          </p:txBody>
        </p:sp>
      </p:grpSp>
      <p:grpSp>
        <p:nvGrpSpPr>
          <p:cNvPr id="66" name="Ryhmä 65">
            <a:extLst>
              <a:ext uri="{FF2B5EF4-FFF2-40B4-BE49-F238E27FC236}">
                <a16:creationId xmlns:a16="http://schemas.microsoft.com/office/drawing/2014/main" id="{38F7F01E-1EAC-4C1C-9BC9-7005C7DB5852}"/>
              </a:ext>
            </a:extLst>
          </p:cNvPr>
          <p:cNvGrpSpPr/>
          <p:nvPr/>
        </p:nvGrpSpPr>
        <p:grpSpPr>
          <a:xfrm>
            <a:off x="10435" y="1012246"/>
            <a:ext cx="12046791" cy="5256792"/>
            <a:chOff x="67876" y="1304096"/>
            <a:chExt cx="12046791" cy="5256792"/>
          </a:xfrm>
        </p:grpSpPr>
        <p:sp>
          <p:nvSpPr>
            <p:cNvPr id="8" name="Nuoli oikealle 7"/>
            <p:cNvSpPr/>
            <p:nvPr/>
          </p:nvSpPr>
          <p:spPr>
            <a:xfrm>
              <a:off x="8032277" y="2020523"/>
              <a:ext cx="1142894" cy="481425"/>
            </a:xfrm>
            <a:prstGeom prst="rightArrow">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Pyöristetty suorakulmio 8"/>
            <p:cNvSpPr/>
            <p:nvPr/>
          </p:nvSpPr>
          <p:spPr>
            <a:xfrm>
              <a:off x="3021835" y="3279638"/>
              <a:ext cx="1704286" cy="2492990"/>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0" dirty="0" err="1">
                  <a:solidFill>
                    <a:prstClr val="black"/>
                  </a:solidFill>
                  <a:latin typeface="Calibri" panose="020F0502020204030204"/>
                </a:rPr>
                <a:t>Additional</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ways</a:t>
              </a:r>
              <a:r>
                <a:rPr lang="fi-FI" sz="1200" kern="0" dirty="0">
                  <a:solidFill>
                    <a:prstClr val="black"/>
                  </a:solidFill>
                  <a:latin typeface="Calibri" panose="020F0502020204030204"/>
                </a:rPr>
                <a:t> to </a:t>
              </a:r>
              <a:r>
                <a:rPr lang="fi-FI" sz="1200" kern="0" dirty="0" err="1">
                  <a:solidFill>
                    <a:prstClr val="black"/>
                  </a:solidFill>
                  <a:latin typeface="Calibri" panose="020F0502020204030204"/>
                </a:rPr>
                <a:t>participate</a:t>
              </a:r>
              <a:r>
                <a:rPr lang="fi-FI" sz="1200" kern="0" dirty="0">
                  <a:solidFill>
                    <a:prstClr val="black"/>
                  </a:solidFill>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data </a:t>
              </a: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workshops</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9.9. ja 11.9.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0" dirty="0" err="1">
                  <a:solidFill>
                    <a:prstClr val="black"/>
                  </a:solidFill>
                  <a:latin typeface="Calibri" panose="020F0502020204030204"/>
                </a:rPr>
                <a:t>Managers’s</a:t>
              </a:r>
              <a:r>
                <a:rPr lang="fi-FI" sz="1200" kern="0" dirty="0">
                  <a:solidFill>
                    <a:prstClr val="black"/>
                  </a:solidFill>
                  <a:latin typeface="Calibri" panose="020F0502020204030204"/>
                </a:rPr>
                <a:t> workshop</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22.8.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Interviews</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on summer </a:t>
              </a: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activities</a:t>
              </a: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 name="Pyöristetty suorakulmio 9"/>
            <p:cNvSpPr/>
            <p:nvPr/>
          </p:nvSpPr>
          <p:spPr>
            <a:xfrm>
              <a:off x="1169450" y="3283517"/>
              <a:ext cx="1809586" cy="2492990"/>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Tekstiruutu 10"/>
            <p:cNvSpPr txBox="1"/>
            <p:nvPr/>
          </p:nvSpPr>
          <p:spPr>
            <a:xfrm>
              <a:off x="1271497" y="3332262"/>
              <a:ext cx="178218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0" dirty="0">
                  <a:solidFill>
                    <a:srgbClr val="FD4F00"/>
                  </a:solidFill>
                  <a:latin typeface="Calibri" panose="020F0502020204030204"/>
                </a:rPr>
                <a:t>For </a:t>
              </a:r>
              <a:r>
                <a:rPr lang="fi-FI" sz="1200" kern="0" dirty="0" err="1">
                  <a:solidFill>
                    <a:srgbClr val="FD4F00"/>
                  </a:solidFill>
                  <a:latin typeface="Calibri" panose="020F0502020204030204"/>
                </a:rPr>
                <a:t>everyone</a:t>
              </a:r>
              <a:r>
                <a:rPr lang="fi-FI" sz="1200" kern="0" dirty="0">
                  <a:solidFill>
                    <a:srgbClr val="FD4F00"/>
                  </a:solidFill>
                  <a:latin typeface="Calibri" panose="020F0502020204030204"/>
                </a:rPr>
                <a:t>:</a:t>
              </a:r>
              <a:endParaRPr kumimoji="0" lang="fi-FI" sz="1200" b="0" i="0" u="none" strike="noStrike" kern="0" cap="none" spc="0" normalizeH="0" baseline="0" noProof="0" dirty="0">
                <a:ln>
                  <a:noFill/>
                </a:ln>
                <a:solidFill>
                  <a:srgbClr val="FD4F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0" dirty="0" err="1">
                  <a:solidFill>
                    <a:prstClr val="black"/>
                  </a:solidFill>
                  <a:latin typeface="Calibri" panose="020F0502020204030204"/>
                </a:rPr>
                <a:t>Forums</a:t>
              </a:r>
              <a:r>
                <a:rPr lang="fi-FI" sz="1200" kern="0" dirty="0">
                  <a:solidFill>
                    <a:prstClr val="black"/>
                  </a:solidFill>
                  <a:latin typeface="Calibri" panose="020F0502020204030204"/>
                </a:rPr>
                <a:t> for (</a:t>
              </a:r>
              <a:r>
                <a:rPr lang="fi-FI" sz="1200" kern="0" dirty="0" err="1">
                  <a:solidFill>
                    <a:prstClr val="black"/>
                  </a:solidFill>
                  <a:latin typeface="Calibri" panose="020F0502020204030204"/>
                </a:rPr>
                <a:t>three</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different</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youth</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work</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areas</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12.3.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Spring</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seminar</a:t>
              </a:r>
              <a:r>
                <a:rPr lang="fi-FI" sz="1200" kern="0" dirty="0">
                  <a:solidFill>
                    <a:prstClr val="black"/>
                  </a:solidFill>
                  <a:latin typeface="Calibri" panose="020F0502020204030204"/>
                </a:rPr>
                <a:t> for </a:t>
              </a:r>
              <a:r>
                <a:rPr lang="fi-FI" sz="1200" kern="0" dirty="0" err="1">
                  <a:solidFill>
                    <a:prstClr val="black"/>
                  </a:solidFill>
                  <a:latin typeface="Calibri" panose="020F0502020204030204"/>
                </a:rPr>
                <a:t>all</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the</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staff</a:t>
              </a:r>
              <a:r>
                <a:rPr lang="fi-FI" sz="1200" kern="0" dirty="0">
                  <a:solidFill>
                    <a:prstClr val="black"/>
                  </a:solidFill>
                  <a:latin typeface="Calibri" panose="020F0502020204030204"/>
                </a:rPr>
                <a:t> </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21.5.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0" dirty="0" err="1">
                  <a:solidFill>
                    <a:prstClr val="black"/>
                  </a:solidFill>
                  <a:latin typeface="Calibri" panose="020F0502020204030204"/>
                </a:rPr>
                <a:t>Seminar</a:t>
              </a:r>
              <a:r>
                <a:rPr lang="fi-FI" sz="1200" kern="0" dirty="0">
                  <a:solidFill>
                    <a:prstClr val="black"/>
                  </a:solidFill>
                  <a:latin typeface="Calibri" panose="020F0502020204030204"/>
                </a:rPr>
                <a:t> for </a:t>
              </a:r>
              <a:r>
                <a:rPr lang="fi-FI" sz="1200" kern="0" dirty="0" err="1">
                  <a:solidFill>
                    <a:prstClr val="black"/>
                  </a:solidFill>
                  <a:latin typeface="Calibri" panose="020F0502020204030204"/>
                </a:rPr>
                <a:t>managers</a:t>
              </a:r>
              <a:r>
                <a:rPr lang="fi-FI" sz="1200" kern="0" dirty="0">
                  <a:solidFill>
                    <a:prstClr val="black"/>
                  </a:solidFill>
                  <a:latin typeface="Calibri" panose="020F0502020204030204"/>
                </a:rPr>
                <a:t> and </a:t>
              </a:r>
              <a:r>
                <a:rPr lang="fi-FI" sz="1200" kern="0" dirty="0" err="1">
                  <a:solidFill>
                    <a:prstClr val="black"/>
                  </a:solidFill>
                  <a:latin typeface="Calibri" panose="020F0502020204030204"/>
                </a:rPr>
                <a:t>planning</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officers</a:t>
              </a:r>
              <a:r>
                <a:rPr lang="fi-FI" sz="1200" kern="0" dirty="0">
                  <a:solidFill>
                    <a:prstClr val="black"/>
                  </a:solidFill>
                  <a:latin typeface="Calibri" panose="020F0502020204030204"/>
                </a:rPr>
                <a:t> </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Additional</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ways</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to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participate</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interviews</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focus</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groups</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diaries</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young</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ones</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stories</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workshops</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(24.4., 15.5. ja 5.6.)</a:t>
              </a:r>
            </a:p>
          </p:txBody>
        </p:sp>
        <p:sp>
          <p:nvSpPr>
            <p:cNvPr id="12" name="Pyöristetty suorakulmio 11"/>
            <p:cNvSpPr/>
            <p:nvPr/>
          </p:nvSpPr>
          <p:spPr>
            <a:xfrm>
              <a:off x="4535837" y="3271428"/>
              <a:ext cx="1684018" cy="1946434"/>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ekstiruutu 12"/>
            <p:cNvSpPr txBox="1"/>
            <p:nvPr/>
          </p:nvSpPr>
          <p:spPr>
            <a:xfrm>
              <a:off x="4662716" y="3355012"/>
              <a:ext cx="157919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0" dirty="0">
                  <a:solidFill>
                    <a:srgbClr val="FD4F00"/>
                  </a:solidFill>
                  <a:latin typeface="Calibri" panose="020F0502020204030204"/>
                </a:rPr>
                <a:t>For </a:t>
              </a:r>
              <a:r>
                <a:rPr lang="fi-FI" sz="1200" kern="0" dirty="0" err="1">
                  <a:solidFill>
                    <a:srgbClr val="FD4F00"/>
                  </a:solidFill>
                  <a:latin typeface="Calibri" panose="020F0502020204030204"/>
                </a:rPr>
                <a:t>everyone</a:t>
              </a:r>
              <a:r>
                <a:rPr lang="fi-FI" sz="1200" kern="0" dirty="0">
                  <a:solidFill>
                    <a:srgbClr val="FD4F00"/>
                  </a:solidFill>
                  <a:latin typeface="Calibri" panose="020F0502020204030204"/>
                </a:rPr>
                <a:t>:</a:t>
              </a:r>
              <a:endParaRPr kumimoji="0" lang="fi-FI" sz="1200" b="0" i="0" u="none" strike="noStrike" kern="0" cap="none" spc="0" normalizeH="0" baseline="0" noProof="0" dirty="0">
                <a:ln>
                  <a:noFill/>
                </a:ln>
                <a:solidFill>
                  <a:srgbClr val="FD4F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0" dirty="0" err="1">
                  <a:solidFill>
                    <a:prstClr val="black"/>
                  </a:solidFill>
                  <a:latin typeface="Calibri" panose="020F0502020204030204"/>
                </a:rPr>
                <a:t>Autumn</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seminar</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17.9.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Youth</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work</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lang="fi-FI" sz="1200" kern="0" dirty="0" err="1">
                  <a:solidFill>
                    <a:prstClr val="black"/>
                  </a:solidFill>
                  <a:latin typeface="Calibri" panose="020F0502020204030204"/>
                </a:rPr>
                <a:t>units</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woskshops</a:t>
              </a: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0" dirty="0" err="1">
                  <a:solidFill>
                    <a:prstClr val="black"/>
                  </a:solidFill>
                  <a:latin typeface="Calibri" panose="020F0502020204030204"/>
                </a:rPr>
                <a:t>Forums</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fos</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youth</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work</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areas</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5.11.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Managers</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meetings</a:t>
              </a: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Seminar</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for </a:t>
              </a: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managers</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and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planning</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officers</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24.-25.10.</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0" baseline="0" dirty="0" err="1">
                  <a:solidFill>
                    <a:prstClr val="black"/>
                  </a:solidFill>
                  <a:latin typeface="Calibri" panose="020F0502020204030204"/>
                </a:rPr>
                <a:t>Steering</a:t>
              </a:r>
              <a:r>
                <a:rPr lang="fi-FI" sz="1200" kern="0" baseline="0" dirty="0">
                  <a:solidFill>
                    <a:prstClr val="black"/>
                  </a:solidFill>
                  <a:latin typeface="Calibri" panose="020F0502020204030204"/>
                </a:rPr>
                <a:t> </a:t>
              </a:r>
              <a:r>
                <a:rPr lang="fi-FI" sz="1200" kern="0" baseline="0" dirty="0" err="1">
                  <a:solidFill>
                    <a:prstClr val="black"/>
                  </a:solidFill>
                  <a:latin typeface="Calibri" panose="020F0502020204030204"/>
                </a:rPr>
                <a:t>group</a:t>
              </a:r>
              <a:r>
                <a:rPr lang="fi-FI" sz="1200" kern="0" baseline="0" dirty="0">
                  <a:solidFill>
                    <a:prstClr val="black"/>
                  </a:solidFill>
                  <a:latin typeface="Calibri" panose="020F0502020204030204"/>
                </a:rPr>
                <a:t> </a:t>
              </a:r>
              <a:r>
                <a:rPr lang="fi-FI" sz="1200" kern="0" baseline="0" dirty="0" err="1">
                  <a:solidFill>
                    <a:prstClr val="black"/>
                  </a:solidFill>
                  <a:latin typeface="Calibri" panose="020F0502020204030204"/>
                </a:rPr>
                <a:t>meetings</a:t>
              </a: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 name="Nuoli oikealle 13"/>
            <p:cNvSpPr/>
            <p:nvPr/>
          </p:nvSpPr>
          <p:spPr>
            <a:xfrm>
              <a:off x="304552" y="1439497"/>
              <a:ext cx="6577676" cy="654430"/>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kern="0" dirty="0" err="1">
                  <a:solidFill>
                    <a:prstClr val="white"/>
                  </a:solidFill>
                  <a:latin typeface="Calibri" panose="020F0502020204030204"/>
                </a:rPr>
                <a:t>Spring</a:t>
              </a:r>
              <a:r>
                <a:rPr kumimoji="0" lang="fi-FI" sz="1800" b="0" i="0" u="none" strike="noStrike" kern="0" cap="none" spc="0" normalizeH="0" baseline="0" noProof="0" dirty="0">
                  <a:ln>
                    <a:noFill/>
                  </a:ln>
                  <a:solidFill>
                    <a:prstClr val="white"/>
                  </a:solidFill>
                  <a:effectLst/>
                  <a:uLnTx/>
                  <a:uFillTx/>
                  <a:latin typeface="Calibri" panose="020F0502020204030204"/>
                  <a:ea typeface="+mn-ea"/>
                  <a:cs typeface="+mn-cs"/>
                </a:rPr>
                <a:t>                                Summer          </a:t>
              </a:r>
              <a:r>
                <a:rPr kumimoji="0" lang="fi-FI" sz="1800" b="0" i="0" u="none" strike="noStrike" kern="0" cap="none" spc="0" normalizeH="0" baseline="0" noProof="0" dirty="0" err="1">
                  <a:ln>
                    <a:noFill/>
                  </a:ln>
                  <a:solidFill>
                    <a:prstClr val="white"/>
                  </a:solidFill>
                  <a:effectLst/>
                  <a:uLnTx/>
                  <a:uFillTx/>
                  <a:latin typeface="Calibri" panose="020F0502020204030204"/>
                  <a:ea typeface="+mn-ea"/>
                  <a:cs typeface="+mn-cs"/>
                </a:rPr>
                <a:t>Autumn</a:t>
              </a:r>
              <a:r>
                <a:rPr kumimoji="0" lang="fi-FI" sz="1800" b="0" i="0" u="none" strike="noStrike" kern="0" cap="none" spc="0" normalizeH="0" baseline="0" noProof="0" dirty="0">
                  <a:ln>
                    <a:noFill/>
                  </a:ln>
                  <a:solidFill>
                    <a:prstClr val="white"/>
                  </a:solidFill>
                  <a:effectLst/>
                  <a:uLnTx/>
                  <a:uFillTx/>
                  <a:latin typeface="Calibri" panose="020F0502020204030204"/>
                  <a:ea typeface="+mn-ea"/>
                  <a:cs typeface="+mn-cs"/>
                </a:rPr>
                <a:t> and </a:t>
              </a:r>
              <a:r>
                <a:rPr kumimoji="0" lang="fi-FI" sz="1800" b="0" i="0" u="none" strike="noStrike" kern="0" cap="none" spc="0" normalizeH="0" baseline="0" noProof="0" dirty="0" err="1">
                  <a:ln>
                    <a:noFill/>
                  </a:ln>
                  <a:solidFill>
                    <a:prstClr val="white"/>
                  </a:solidFill>
                  <a:effectLst/>
                  <a:uLnTx/>
                  <a:uFillTx/>
                  <a:latin typeface="Calibri" panose="020F0502020204030204"/>
                  <a:ea typeface="+mn-ea"/>
                  <a:cs typeface="+mn-cs"/>
                </a:rPr>
                <a:t>winter</a:t>
              </a:r>
              <a:r>
                <a:rPr kumimoji="0" lang="fi-FI" sz="1800" b="0" i="0" u="none" strike="noStrike" kern="0" cap="none" spc="0" normalizeH="0" baseline="0" noProof="0" dirty="0">
                  <a:ln>
                    <a:noFill/>
                  </a:ln>
                  <a:solidFill>
                    <a:prstClr val="white"/>
                  </a:solidFill>
                  <a:effectLst/>
                  <a:uLnTx/>
                  <a:uFillTx/>
                  <a:latin typeface="Calibri" panose="020F0502020204030204"/>
                  <a:ea typeface="+mn-ea"/>
                  <a:cs typeface="+mn-cs"/>
                </a:rPr>
                <a:t>                  </a:t>
              </a:r>
            </a:p>
          </p:txBody>
        </p:sp>
        <p:sp>
          <p:nvSpPr>
            <p:cNvPr id="15" name="Nuoli oikealle 14"/>
            <p:cNvSpPr/>
            <p:nvPr/>
          </p:nvSpPr>
          <p:spPr>
            <a:xfrm>
              <a:off x="6882228" y="1643705"/>
              <a:ext cx="5043864" cy="457200"/>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err="1">
                  <a:ln>
                    <a:noFill/>
                  </a:ln>
                  <a:solidFill>
                    <a:prstClr val="white"/>
                  </a:solidFill>
                  <a:effectLst/>
                  <a:uLnTx/>
                  <a:uFillTx/>
                  <a:latin typeface="Calibri" panose="020F0502020204030204"/>
                  <a:ea typeface="+mn-ea"/>
                  <a:cs typeface="+mn-cs"/>
                </a:rPr>
                <a:t>Spring</a:t>
              </a:r>
              <a:r>
                <a:rPr kumimoji="0" lang="fi-FI" sz="1800" b="0" i="0" u="none" strike="noStrike" kern="0" cap="none" spc="0" normalizeH="0" baseline="0" noProof="0" dirty="0">
                  <a:ln>
                    <a:noFill/>
                  </a:ln>
                  <a:solidFill>
                    <a:prstClr val="white"/>
                  </a:solidFill>
                  <a:effectLst/>
                  <a:uLnTx/>
                  <a:uFillTx/>
                  <a:latin typeface="Calibri" panose="020F0502020204030204"/>
                  <a:ea typeface="+mn-ea"/>
                  <a:cs typeface="+mn-cs"/>
                </a:rPr>
                <a:t>                 </a:t>
              </a:r>
              <a:r>
                <a:rPr lang="fi-FI" kern="0" dirty="0">
                  <a:solidFill>
                    <a:prstClr val="white"/>
                  </a:solidFill>
                  <a:latin typeface="Calibri" panose="020F0502020204030204"/>
                </a:rPr>
                <a:t>Summer</a:t>
              </a:r>
              <a:r>
                <a:rPr kumimoji="0" lang="fi-FI" sz="1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fi-FI" sz="1800" b="0" i="0" u="none" strike="noStrike" kern="0" cap="none" spc="0" normalizeH="0" baseline="0" noProof="0" dirty="0" err="1">
                  <a:ln>
                    <a:noFill/>
                  </a:ln>
                  <a:solidFill>
                    <a:prstClr val="white"/>
                  </a:solidFill>
                  <a:effectLst/>
                  <a:uLnTx/>
                  <a:uFillTx/>
                  <a:latin typeface="Calibri" panose="020F0502020204030204"/>
                  <a:ea typeface="+mn-ea"/>
                  <a:cs typeface="+mn-cs"/>
                </a:rPr>
                <a:t>Autumn</a:t>
              </a:r>
              <a:endParaRPr kumimoji="0" lang="fi-FI"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Tekstiruutu 15"/>
            <p:cNvSpPr txBox="1"/>
            <p:nvPr/>
          </p:nvSpPr>
          <p:spPr>
            <a:xfrm>
              <a:off x="3262844" y="1304096"/>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a:ln>
                    <a:noFill/>
                  </a:ln>
                  <a:solidFill>
                    <a:prstClr val="black"/>
                  </a:solidFill>
                  <a:effectLst/>
                  <a:uLnTx/>
                  <a:uFillTx/>
                  <a:latin typeface="Calibri" panose="020F0502020204030204"/>
                  <a:ea typeface="+mn-ea"/>
                  <a:cs typeface="+mn-cs"/>
                </a:rPr>
                <a:t>2019</a:t>
              </a:r>
            </a:p>
          </p:txBody>
        </p:sp>
        <p:sp>
          <p:nvSpPr>
            <p:cNvPr id="17" name="Tekstiruutu 16"/>
            <p:cNvSpPr txBox="1"/>
            <p:nvPr/>
          </p:nvSpPr>
          <p:spPr>
            <a:xfrm>
              <a:off x="8911769" y="1397380"/>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a:ln>
                    <a:noFill/>
                  </a:ln>
                  <a:solidFill>
                    <a:prstClr val="black"/>
                  </a:solidFill>
                  <a:effectLst/>
                  <a:uLnTx/>
                  <a:uFillTx/>
                  <a:latin typeface="Calibri" panose="020F0502020204030204"/>
                  <a:ea typeface="+mn-ea"/>
                  <a:cs typeface="+mn-cs"/>
                </a:rPr>
                <a:t>2020</a:t>
              </a:r>
            </a:p>
          </p:txBody>
        </p:sp>
        <p:sp>
          <p:nvSpPr>
            <p:cNvPr id="18" name="Pyöristetty suorakulmio 17"/>
            <p:cNvSpPr/>
            <p:nvPr/>
          </p:nvSpPr>
          <p:spPr>
            <a:xfrm>
              <a:off x="8171160" y="3280243"/>
              <a:ext cx="1664798" cy="2308324"/>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Tekstiruutu 18"/>
            <p:cNvSpPr txBox="1"/>
            <p:nvPr/>
          </p:nvSpPr>
          <p:spPr>
            <a:xfrm>
              <a:off x="8253655" y="3329234"/>
              <a:ext cx="1459783"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0" dirty="0">
                  <a:solidFill>
                    <a:srgbClr val="FD4F00"/>
                  </a:solidFill>
                  <a:latin typeface="Calibri" panose="020F0502020204030204"/>
                </a:rPr>
                <a:t>For </a:t>
              </a:r>
              <a:r>
                <a:rPr lang="fi-FI" sz="1200" kern="0" dirty="0" err="1">
                  <a:solidFill>
                    <a:srgbClr val="FD4F00"/>
                  </a:solidFill>
                  <a:latin typeface="Calibri" panose="020F0502020204030204"/>
                </a:rPr>
                <a:t>everyone</a:t>
              </a:r>
              <a:r>
                <a:rPr lang="fi-FI" sz="1200" kern="0" dirty="0">
                  <a:solidFill>
                    <a:srgbClr val="FD4F00"/>
                  </a:solidFill>
                  <a:latin typeface="Calibri" panose="020F0502020204030204"/>
                </a:rPr>
                <a:t>:</a:t>
              </a:r>
              <a:endParaRPr kumimoji="0" lang="fi-FI" sz="1200" b="0" i="0" u="none" strike="noStrike" kern="0" cap="none" spc="0" normalizeH="0" baseline="0" noProof="0" dirty="0">
                <a:ln>
                  <a:noFill/>
                </a:ln>
                <a:solidFill>
                  <a:srgbClr val="FD4F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0" dirty="0" err="1">
                  <a:solidFill>
                    <a:prstClr val="black"/>
                  </a:solidFill>
                  <a:latin typeface="Calibri" panose="020F0502020204030204"/>
                </a:rPr>
                <a:t>Forums</a:t>
              </a:r>
              <a:r>
                <a:rPr lang="fi-FI" sz="1200" kern="0" dirty="0">
                  <a:solidFill>
                    <a:prstClr val="black"/>
                  </a:solidFill>
                  <a:latin typeface="Calibri" panose="020F0502020204030204"/>
                </a:rPr>
                <a:t> for </a:t>
              </a:r>
              <a:r>
                <a:rPr lang="fi-FI" sz="1200" kern="0" dirty="0" err="1">
                  <a:solidFill>
                    <a:prstClr val="black"/>
                  </a:solidFill>
                  <a:latin typeface="Calibri" panose="020F0502020204030204"/>
                </a:rPr>
                <a:t>youth</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work</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areas</a:t>
              </a: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Spring</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seminar</a:t>
              </a: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err="1">
                  <a:ln>
                    <a:noFill/>
                  </a:ln>
                  <a:solidFill>
                    <a:srgbClr val="0070C0"/>
                  </a:solidFill>
                  <a:effectLst/>
                  <a:uLnTx/>
                  <a:uFillTx/>
                  <a:latin typeface="Calibri" panose="020F0502020204030204"/>
                  <a:ea typeface="+mn-ea"/>
                  <a:cs typeface="+mn-cs"/>
                </a:rPr>
                <a:t>Additional</a:t>
              </a:r>
              <a:r>
                <a:rPr kumimoji="0" lang="fi-FI" sz="1200" b="0" i="0" u="none" strike="noStrike" kern="0" cap="none" spc="0" normalizeH="0" baseline="0" noProof="0" dirty="0">
                  <a:ln>
                    <a:noFill/>
                  </a:ln>
                  <a:solidFill>
                    <a:srgbClr val="0070C0"/>
                  </a:solidFill>
                  <a:effectLst/>
                  <a:uLnTx/>
                  <a:uFillTx/>
                  <a:latin typeface="Calibri" panose="020F0502020204030204"/>
                  <a:ea typeface="+mn-ea"/>
                  <a:cs typeface="+mn-cs"/>
                </a:rPr>
                <a:t> </a:t>
              </a:r>
              <a:r>
                <a:rPr kumimoji="0" lang="fi-FI" sz="1200" b="0" i="0" u="none" strike="noStrike" kern="0" cap="none" spc="0" normalizeH="0" baseline="0" noProof="0" dirty="0" err="1">
                  <a:ln>
                    <a:noFill/>
                  </a:ln>
                  <a:solidFill>
                    <a:srgbClr val="0070C0"/>
                  </a:solidFill>
                  <a:effectLst/>
                  <a:uLnTx/>
                  <a:uFillTx/>
                  <a:latin typeface="Calibri" panose="020F0502020204030204"/>
                  <a:ea typeface="+mn-ea"/>
                  <a:cs typeface="+mn-cs"/>
                </a:rPr>
                <a:t>ways</a:t>
              </a:r>
              <a:r>
                <a:rPr kumimoji="0" lang="fi-FI" sz="1200" b="0" i="0" u="none" strike="noStrike" kern="0" cap="none" spc="0" normalizeH="0" baseline="0" noProof="0" dirty="0">
                  <a:ln>
                    <a:noFill/>
                  </a:ln>
                  <a:solidFill>
                    <a:srgbClr val="0070C0"/>
                  </a:solidFill>
                  <a:effectLst/>
                  <a:uLnTx/>
                  <a:uFillTx/>
                  <a:latin typeface="Calibri" panose="020F0502020204030204"/>
                  <a:ea typeface="+mn-ea"/>
                  <a:cs typeface="+mn-cs"/>
                </a:rPr>
                <a:t> to </a:t>
              </a:r>
              <a:r>
                <a:rPr kumimoji="0" lang="fi-FI" sz="1200" b="0" i="0" u="none" strike="noStrike" kern="0" cap="none" spc="0" normalizeH="0" baseline="0" noProof="0" dirty="0" err="1">
                  <a:ln>
                    <a:noFill/>
                  </a:ln>
                  <a:solidFill>
                    <a:srgbClr val="0070C0"/>
                  </a:solidFill>
                  <a:effectLst/>
                  <a:uLnTx/>
                  <a:uFillTx/>
                  <a:latin typeface="Calibri" panose="020F0502020204030204"/>
                  <a:ea typeface="+mn-ea"/>
                  <a:cs typeface="+mn-cs"/>
                </a:rPr>
                <a:t>participate</a:t>
              </a:r>
              <a:r>
                <a:rPr kumimoji="0" lang="fi-FI" sz="1200" b="0" i="0" u="none" strike="noStrike" kern="0" cap="none" spc="0" normalizeH="0" baseline="0" noProof="0" dirty="0">
                  <a:ln>
                    <a:noFill/>
                  </a:ln>
                  <a:solidFill>
                    <a:srgbClr val="0070C0"/>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Working</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groups</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for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processing</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of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forms</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of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youth</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work</a:t>
              </a:r>
              <a:endParaRPr kumimoji="0" lang="fi-FI" sz="1200" b="0" i="0" u="none" strike="noStrike" kern="0" cap="none" spc="0" normalizeH="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fi-FI" sz="1200" kern="0" baseline="0" dirty="0" err="1">
                  <a:solidFill>
                    <a:prstClr val="black"/>
                  </a:solidFill>
                  <a:latin typeface="Calibri" panose="020F0502020204030204"/>
                </a:rPr>
                <a:t>Managers</a:t>
              </a:r>
              <a:r>
                <a:rPr lang="fi-FI" sz="1200" kern="0" baseline="0" dirty="0">
                  <a:solidFill>
                    <a:prstClr val="black"/>
                  </a:solidFill>
                  <a:latin typeface="Calibri" panose="020F0502020204030204"/>
                </a:rPr>
                <a:t>’ </a:t>
              </a:r>
              <a:r>
                <a:rPr lang="fi-FI" sz="1200" kern="0" baseline="0" dirty="0" err="1">
                  <a:solidFill>
                    <a:prstClr val="black"/>
                  </a:solidFill>
                  <a:latin typeface="Calibri" panose="020F0502020204030204"/>
                </a:rPr>
                <a:t>meetings</a:t>
              </a:r>
              <a:endParaRPr lang="fi-FI" sz="1200" kern="0" baseline="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fi-FI" sz="1200" kern="0" dirty="0" err="1">
                  <a:solidFill>
                    <a:prstClr val="black"/>
                  </a:solidFill>
                  <a:latin typeface="Calibri" panose="020F0502020204030204"/>
                </a:rPr>
                <a:t>Seminar</a:t>
              </a:r>
              <a:r>
                <a:rPr lang="fi-FI" sz="1200" kern="0" dirty="0">
                  <a:solidFill>
                    <a:prstClr val="black"/>
                  </a:solidFill>
                  <a:latin typeface="Calibri" panose="020F0502020204030204"/>
                </a:rPr>
                <a:t> for </a:t>
              </a:r>
              <a:r>
                <a:rPr lang="fi-FI" sz="1200" kern="0" dirty="0" err="1">
                  <a:solidFill>
                    <a:prstClr val="black"/>
                  </a:solidFill>
                  <a:latin typeface="Calibri" panose="020F0502020204030204"/>
                </a:rPr>
                <a:t>managers</a:t>
              </a:r>
              <a:r>
                <a:rPr lang="fi-FI" sz="1200" kern="0" dirty="0">
                  <a:solidFill>
                    <a:prstClr val="black"/>
                  </a:solidFill>
                  <a:latin typeface="Calibri" panose="020F0502020204030204"/>
                </a:rPr>
                <a:t> and </a:t>
              </a:r>
              <a:r>
                <a:rPr lang="fi-FI" sz="1200" kern="0" dirty="0" err="1">
                  <a:solidFill>
                    <a:prstClr val="black"/>
                  </a:solidFill>
                  <a:latin typeface="Calibri" panose="020F0502020204030204"/>
                </a:rPr>
                <a:t>planning</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officers</a:t>
              </a:r>
              <a:endParaRPr lang="fi-FI" sz="1200" kern="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Steering</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group</a:t>
              </a:r>
              <a:r>
                <a:rPr lang="fi-FI" sz="1200" kern="0" noProof="0" dirty="0">
                  <a:solidFill>
                    <a:prstClr val="black"/>
                  </a:solidFill>
                  <a:latin typeface="Calibri" panose="020F0502020204030204"/>
                </a:rPr>
                <a:t> </a:t>
              </a:r>
              <a:r>
                <a:rPr lang="fi-FI" sz="1200" kern="0" noProof="0" dirty="0" err="1">
                  <a:solidFill>
                    <a:prstClr val="black"/>
                  </a:solidFill>
                  <a:latin typeface="Calibri" panose="020F0502020204030204"/>
                </a:rPr>
                <a:t>meetings</a:t>
              </a: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 name="Suorakulmio 19"/>
            <p:cNvSpPr/>
            <p:nvPr/>
          </p:nvSpPr>
          <p:spPr>
            <a:xfrm>
              <a:off x="6096000" y="1797126"/>
              <a:ext cx="568997" cy="167722"/>
            </a:xfrm>
            <a:prstGeom prst="rect">
              <a:avLst/>
            </a:prstGeom>
            <a:solidFill>
              <a:srgbClr val="5B9BD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Ryhmä 20"/>
            <p:cNvGrpSpPr/>
            <p:nvPr/>
          </p:nvGrpSpPr>
          <p:grpSpPr>
            <a:xfrm>
              <a:off x="7861672" y="2548787"/>
              <a:ext cx="3318205" cy="514573"/>
              <a:chOff x="2365017" y="905736"/>
              <a:chExt cx="1433851" cy="570195"/>
            </a:xfrm>
          </p:grpSpPr>
          <p:sp>
            <p:nvSpPr>
              <p:cNvPr id="50" name="Pyöristetty suorakulmio 49"/>
              <p:cNvSpPr/>
              <p:nvPr/>
            </p:nvSpPr>
            <p:spPr>
              <a:xfrm>
                <a:off x="2365017" y="905736"/>
                <a:ext cx="1433851" cy="570195"/>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51" name="Pyöristetty suorakulmio 8"/>
              <p:cNvSpPr/>
              <p:nvPr/>
            </p:nvSpPr>
            <p:spPr>
              <a:xfrm>
                <a:off x="2381717" y="922436"/>
                <a:ext cx="1400451" cy="536795"/>
              </a:xfrm>
              <a:prstGeom prst="rect">
                <a:avLst/>
              </a:prstGeom>
              <a:noFill/>
              <a:ln>
                <a:noFill/>
              </a:ln>
              <a:effectLst/>
            </p:spPr>
            <p:txBody>
              <a:bodyPr spcFirstLastPara="0" vert="horz" wrap="square" lIns="32385" tIns="21590" rIns="32385" bIns="2159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lang="fi-FI" sz="1400" kern="0" noProof="0" dirty="0">
                    <a:solidFill>
                      <a:prstClr val="white"/>
                    </a:solidFill>
                    <a:latin typeface="Calibri" panose="020F0502020204030204"/>
                  </a:rPr>
                  <a:t>Processing of data</a:t>
                </a:r>
                <a:endParaRPr kumimoji="0" lang="fi-FI"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2" name="Ryhmä 21"/>
            <p:cNvGrpSpPr/>
            <p:nvPr/>
          </p:nvGrpSpPr>
          <p:grpSpPr>
            <a:xfrm>
              <a:off x="4787397" y="2993795"/>
              <a:ext cx="2617569" cy="327686"/>
              <a:chOff x="2062546" y="1089627"/>
              <a:chExt cx="1736322" cy="369604"/>
            </a:xfrm>
          </p:grpSpPr>
          <p:sp>
            <p:nvSpPr>
              <p:cNvPr id="48" name="Pyöristetty suorakulmio 47"/>
              <p:cNvSpPr/>
              <p:nvPr/>
            </p:nvSpPr>
            <p:spPr>
              <a:xfrm>
                <a:off x="2062546" y="1089627"/>
                <a:ext cx="1736322" cy="366338"/>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49" name="Pyöristetty suorakulmio 8"/>
              <p:cNvSpPr/>
              <p:nvPr/>
            </p:nvSpPr>
            <p:spPr>
              <a:xfrm>
                <a:off x="2129497" y="1089627"/>
                <a:ext cx="1652672" cy="369604"/>
              </a:xfrm>
              <a:prstGeom prst="rect">
                <a:avLst/>
              </a:prstGeom>
              <a:noFill/>
              <a:ln>
                <a:noFill/>
              </a:ln>
              <a:effectLst/>
            </p:spPr>
            <p:txBody>
              <a:bodyPr spcFirstLastPara="0" vert="horz" wrap="square" lIns="32385" tIns="21590" rIns="32385" bIns="2159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lang="fi-FI" sz="1400" kern="0" dirty="0">
                    <a:solidFill>
                      <a:prstClr val="white"/>
                    </a:solidFill>
                    <a:latin typeface="Calibri" panose="020F0502020204030204"/>
                  </a:rPr>
                  <a:t>Processing of data</a:t>
                </a:r>
                <a:endParaRPr kumimoji="0" lang="fi-FI"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3" name="Ryhmä 22"/>
            <p:cNvGrpSpPr/>
            <p:nvPr/>
          </p:nvGrpSpPr>
          <p:grpSpPr>
            <a:xfrm>
              <a:off x="67876" y="3352557"/>
              <a:ext cx="1196324" cy="475738"/>
              <a:chOff x="3783026" y="1736860"/>
              <a:chExt cx="1196324" cy="475738"/>
            </a:xfrm>
          </p:grpSpPr>
          <p:sp>
            <p:nvSpPr>
              <p:cNvPr id="46" name="Pyöristetty suorakulmio 45"/>
              <p:cNvSpPr/>
              <p:nvPr/>
            </p:nvSpPr>
            <p:spPr>
              <a:xfrm>
                <a:off x="3783026" y="1736860"/>
                <a:ext cx="1196324" cy="475738"/>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47" name="Pyöristetty suorakulmio 6"/>
              <p:cNvSpPr/>
              <p:nvPr/>
            </p:nvSpPr>
            <p:spPr>
              <a:xfrm>
                <a:off x="3796960" y="1750794"/>
                <a:ext cx="1168456" cy="447870"/>
              </a:xfrm>
              <a:prstGeom prst="rect">
                <a:avLst/>
              </a:prstGeom>
              <a:noFill/>
              <a:ln>
                <a:noFill/>
              </a:ln>
              <a:effectLst/>
            </p:spPr>
            <p:txBody>
              <a:bodyPr spcFirstLastPara="0" vert="horz" wrap="square" lIns="26670" tIns="17780" rIns="26670" bIns="1778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i-FI" sz="1400" b="0" i="0" u="none" strike="noStrike" kern="0" cap="none" spc="0" normalizeH="0" baseline="0" noProof="0" dirty="0">
                    <a:ln>
                      <a:noFill/>
                    </a:ln>
                    <a:solidFill>
                      <a:prstClr val="white"/>
                    </a:solidFill>
                    <a:effectLst/>
                    <a:uLnTx/>
                    <a:uFillTx/>
                    <a:latin typeface="Calibri" panose="020F0502020204030204"/>
                    <a:ea typeface="+mn-ea"/>
                    <a:cs typeface="+mn-cs"/>
                  </a:rPr>
                  <a:t>NUPS-</a:t>
                </a:r>
                <a:r>
                  <a:rPr kumimoji="0" lang="fi-FI" sz="1400" b="0" i="0" u="none" strike="noStrike" kern="0" cap="none" spc="0" normalizeH="0" baseline="0" noProof="0" dirty="0" err="1">
                    <a:ln>
                      <a:noFill/>
                    </a:ln>
                    <a:solidFill>
                      <a:prstClr val="white"/>
                    </a:solidFill>
                    <a:effectLst/>
                    <a:uLnTx/>
                    <a:uFillTx/>
                    <a:latin typeface="Calibri" panose="020F0502020204030204"/>
                    <a:ea typeface="+mn-ea"/>
                    <a:cs typeface="+mn-cs"/>
                  </a:rPr>
                  <a:t>kick</a:t>
                </a:r>
                <a:r>
                  <a:rPr kumimoji="0" lang="fi-FI" sz="1400" b="0" i="0" u="none" strike="noStrike" kern="0" cap="none" spc="0" normalizeH="0" noProof="0" dirty="0">
                    <a:ln>
                      <a:noFill/>
                    </a:ln>
                    <a:solidFill>
                      <a:prstClr val="white"/>
                    </a:solidFill>
                    <a:effectLst/>
                    <a:uLnTx/>
                    <a:uFillTx/>
                    <a:latin typeface="Calibri" panose="020F0502020204030204"/>
                    <a:ea typeface="+mn-ea"/>
                    <a:cs typeface="+mn-cs"/>
                  </a:rPr>
                  <a:t> </a:t>
                </a:r>
                <a:r>
                  <a:rPr kumimoji="0" lang="fi-FI" sz="1400" b="0" i="0" u="none" strike="noStrike" kern="0" cap="none" spc="0" normalizeH="0" noProof="0" dirty="0" err="1">
                    <a:ln>
                      <a:noFill/>
                    </a:ln>
                    <a:solidFill>
                      <a:prstClr val="white"/>
                    </a:solidFill>
                    <a:effectLst/>
                    <a:uLnTx/>
                    <a:uFillTx/>
                    <a:latin typeface="Calibri" panose="020F0502020204030204"/>
                    <a:ea typeface="+mn-ea"/>
                    <a:cs typeface="+mn-cs"/>
                  </a:rPr>
                  <a:t>off</a:t>
                </a:r>
                <a:endParaRPr kumimoji="0" lang="fi-FI"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4" name="Ryhmä 23"/>
            <p:cNvGrpSpPr/>
            <p:nvPr/>
          </p:nvGrpSpPr>
          <p:grpSpPr>
            <a:xfrm>
              <a:off x="916991" y="2796415"/>
              <a:ext cx="1701721" cy="513769"/>
              <a:chOff x="681250" y="1538122"/>
              <a:chExt cx="1202565" cy="513769"/>
            </a:xfrm>
          </p:grpSpPr>
          <p:sp>
            <p:nvSpPr>
              <p:cNvPr id="44" name="Pyöristetty suorakulmio 43"/>
              <p:cNvSpPr/>
              <p:nvPr/>
            </p:nvSpPr>
            <p:spPr>
              <a:xfrm>
                <a:off x="681250" y="1538122"/>
                <a:ext cx="1202565" cy="513769"/>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45" name="Pyöristetty suorakulmio 4"/>
              <p:cNvSpPr/>
              <p:nvPr/>
            </p:nvSpPr>
            <p:spPr>
              <a:xfrm>
                <a:off x="681250" y="1553170"/>
                <a:ext cx="1187517" cy="483673"/>
              </a:xfrm>
              <a:prstGeom prst="rect">
                <a:avLst/>
              </a:prstGeom>
              <a:noFill/>
              <a:ln>
                <a:noFill/>
              </a:ln>
              <a:effectLst/>
            </p:spPr>
            <p:txBody>
              <a:bodyPr spcFirstLastPara="0" vert="horz" wrap="square" lIns="26670" tIns="17780" rIns="26670" bIns="1778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lang="fi-FI" sz="1400" kern="0" dirty="0">
                    <a:solidFill>
                      <a:prstClr val="white"/>
                    </a:solidFill>
                    <a:latin typeface="Calibri" panose="020F0502020204030204"/>
                  </a:rPr>
                  <a:t>P</a:t>
                </a:r>
                <a:r>
                  <a:rPr kumimoji="0" lang="fi-FI" sz="1400" b="0" i="0" u="none" strike="noStrike" kern="0" cap="none" spc="0" normalizeH="0" baseline="0" noProof="0" dirty="0" err="1">
                    <a:ln>
                      <a:noFill/>
                    </a:ln>
                    <a:solidFill>
                      <a:prstClr val="white"/>
                    </a:solidFill>
                    <a:effectLst/>
                    <a:uLnTx/>
                    <a:uFillTx/>
                    <a:latin typeface="Calibri" panose="020F0502020204030204"/>
                    <a:ea typeface="+mn-ea"/>
                    <a:cs typeface="+mn-cs"/>
                  </a:rPr>
                  <a:t>roduc</a:t>
                </a:r>
                <a:r>
                  <a:rPr lang="fi-FI" sz="1400" kern="0" noProof="0" dirty="0" err="1">
                    <a:solidFill>
                      <a:prstClr val="white"/>
                    </a:solidFill>
                    <a:latin typeface="Calibri" panose="020F0502020204030204"/>
                  </a:rPr>
                  <a:t>ing</a:t>
                </a:r>
                <a:r>
                  <a:rPr lang="fi-FI" sz="1400" kern="0" dirty="0">
                    <a:solidFill>
                      <a:prstClr val="white"/>
                    </a:solidFill>
                    <a:latin typeface="Calibri" panose="020F0502020204030204"/>
                  </a:rPr>
                  <a:t> </a:t>
                </a:r>
                <a:r>
                  <a:rPr kumimoji="0" lang="fi-FI" sz="1400" b="0" i="0" u="none" strike="noStrike" kern="0" cap="none" spc="0" normalizeH="0" noProof="0" dirty="0" err="1">
                    <a:ln>
                      <a:noFill/>
                    </a:ln>
                    <a:solidFill>
                      <a:prstClr val="white"/>
                    </a:solidFill>
                    <a:effectLst/>
                    <a:uLnTx/>
                    <a:uFillTx/>
                    <a:latin typeface="Calibri" panose="020F0502020204030204"/>
                    <a:ea typeface="+mn-ea"/>
                    <a:cs typeface="+mn-cs"/>
                  </a:rPr>
                  <a:t>m</a:t>
                </a:r>
                <a:r>
                  <a:rPr kumimoji="0" lang="fi-FI" sz="1400" b="0" i="0" u="none" strike="noStrike" kern="0" cap="none" spc="0" normalizeH="0" baseline="0" noProof="0" dirty="0" err="1">
                    <a:ln>
                      <a:noFill/>
                    </a:ln>
                    <a:solidFill>
                      <a:prstClr val="white"/>
                    </a:solidFill>
                    <a:effectLst/>
                    <a:uLnTx/>
                    <a:uFillTx/>
                    <a:latin typeface="Calibri" panose="020F0502020204030204"/>
                    <a:ea typeface="+mn-ea"/>
                    <a:cs typeface="+mn-cs"/>
                  </a:rPr>
                  <a:t>aterial</a:t>
                </a:r>
                <a:endParaRPr kumimoji="0" lang="fi-FI"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Ryhmä 24"/>
            <p:cNvGrpSpPr/>
            <p:nvPr/>
          </p:nvGrpSpPr>
          <p:grpSpPr>
            <a:xfrm>
              <a:off x="2893989" y="2682935"/>
              <a:ext cx="4507371" cy="338588"/>
              <a:chOff x="2956173" y="309576"/>
              <a:chExt cx="1822840" cy="285659"/>
            </a:xfrm>
          </p:grpSpPr>
          <p:sp>
            <p:nvSpPr>
              <p:cNvPr id="42" name="Pyöristetty suorakulmio 41"/>
              <p:cNvSpPr/>
              <p:nvPr/>
            </p:nvSpPr>
            <p:spPr>
              <a:xfrm>
                <a:off x="2956173" y="309576"/>
                <a:ext cx="1822840" cy="26941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43" name="Pyöristetty suorakulmio 4"/>
              <p:cNvSpPr/>
              <p:nvPr/>
            </p:nvSpPr>
            <p:spPr>
              <a:xfrm>
                <a:off x="2999610" y="334331"/>
                <a:ext cx="1088544" cy="260904"/>
              </a:xfrm>
              <a:prstGeom prst="rect">
                <a:avLst/>
              </a:prstGeom>
              <a:noFill/>
              <a:ln>
                <a:noFill/>
              </a:ln>
              <a:effectLst/>
            </p:spPr>
            <p:txBody>
              <a:bodyPr spcFirstLastPara="0" vert="horz" wrap="square" lIns="26670" tIns="17780" rIns="26670" bIns="17780" numCol="1" spcCol="1270" anchor="ctr"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lang="fi-FI" sz="1400" kern="0" dirty="0">
                    <a:solidFill>
                      <a:prstClr val="white"/>
                    </a:solidFill>
                    <a:latin typeface="Calibri" panose="020F0502020204030204"/>
                  </a:rPr>
                  <a:t>An</a:t>
                </a:r>
                <a:r>
                  <a:rPr kumimoji="0" lang="fi-FI" sz="1400" b="0" i="0" u="none" strike="noStrike" kern="0" cap="none" spc="0" normalizeH="0" baseline="0" noProof="0" dirty="0" err="1">
                    <a:ln>
                      <a:noFill/>
                    </a:ln>
                    <a:solidFill>
                      <a:prstClr val="white"/>
                    </a:solidFill>
                    <a:effectLst/>
                    <a:uLnTx/>
                    <a:uFillTx/>
                    <a:latin typeface="Calibri" panose="020F0502020204030204"/>
                    <a:ea typeface="+mn-ea"/>
                    <a:cs typeface="+mn-cs"/>
                  </a:rPr>
                  <a:t>alyzing</a:t>
                </a:r>
                <a:r>
                  <a:rPr kumimoji="0" lang="fi-FI" sz="1400" b="0" i="0" u="none" strike="noStrike" kern="0" cap="none" spc="0" normalizeH="0" baseline="0" noProof="0" dirty="0">
                    <a:ln>
                      <a:noFill/>
                    </a:ln>
                    <a:solidFill>
                      <a:prstClr val="white"/>
                    </a:solidFill>
                    <a:effectLst/>
                    <a:uLnTx/>
                    <a:uFillTx/>
                    <a:latin typeface="Calibri" panose="020F0502020204030204"/>
                    <a:ea typeface="+mn-ea"/>
                    <a:cs typeface="+mn-cs"/>
                  </a:rPr>
                  <a:t> data </a:t>
                </a:r>
              </a:p>
            </p:txBody>
          </p:sp>
        </p:grpSp>
        <p:grpSp>
          <p:nvGrpSpPr>
            <p:cNvPr id="26" name="Ryhmä 25"/>
            <p:cNvGrpSpPr/>
            <p:nvPr/>
          </p:nvGrpSpPr>
          <p:grpSpPr>
            <a:xfrm>
              <a:off x="7376738" y="2940349"/>
              <a:ext cx="1080104" cy="451151"/>
              <a:chOff x="6350617" y="1176259"/>
              <a:chExt cx="1080104" cy="504460"/>
            </a:xfrm>
            <a:solidFill>
              <a:srgbClr val="00B050"/>
            </a:solidFill>
          </p:grpSpPr>
          <p:sp>
            <p:nvSpPr>
              <p:cNvPr id="40" name="Pyöristetty suorakulmio 39"/>
              <p:cNvSpPr/>
              <p:nvPr/>
            </p:nvSpPr>
            <p:spPr>
              <a:xfrm>
                <a:off x="6350617" y="1206294"/>
                <a:ext cx="1058098" cy="474425"/>
              </a:xfrm>
              <a:prstGeom prst="roundRect">
                <a:avLst>
                  <a:gd name="adj" fmla="val 10000"/>
                </a:avLst>
              </a:prstGeom>
              <a:grpFill/>
              <a:ln w="12700" cap="flat" cmpd="sng" algn="ctr">
                <a:solidFill>
                  <a:sysClr val="window" lastClr="FFFFFF">
                    <a:hueOff val="0"/>
                    <a:satOff val="0"/>
                    <a:lumOff val="0"/>
                    <a:alphaOff val="0"/>
                  </a:sysClr>
                </a:solidFill>
                <a:prstDash val="solid"/>
                <a:miter lim="800000"/>
              </a:ln>
              <a:effectLst/>
            </p:spPr>
          </p:sp>
          <p:sp>
            <p:nvSpPr>
              <p:cNvPr id="41" name="Pyöristetty suorakulmio 4"/>
              <p:cNvSpPr/>
              <p:nvPr/>
            </p:nvSpPr>
            <p:spPr>
              <a:xfrm>
                <a:off x="6400413" y="1176259"/>
                <a:ext cx="1030308" cy="446635"/>
              </a:xfrm>
              <a:prstGeom prst="rect">
                <a:avLst/>
              </a:prstGeom>
              <a:grpFill/>
              <a:ln>
                <a:noFill/>
              </a:ln>
              <a:effectLst/>
            </p:spPr>
            <p:txBody>
              <a:bodyPr spcFirstLastPara="0" vert="horz" wrap="square" lIns="26670" tIns="17780" rIns="26670" bIns="1778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lang="fi-FI" sz="1400" kern="0" dirty="0" err="1">
                    <a:solidFill>
                      <a:prstClr val="white"/>
                    </a:solidFill>
                    <a:latin typeface="Calibri" panose="020F0502020204030204"/>
                  </a:rPr>
                  <a:t>Draft</a:t>
                </a:r>
                <a:r>
                  <a:rPr lang="fi-FI" sz="1400" kern="0" dirty="0">
                    <a:solidFill>
                      <a:prstClr val="white"/>
                    </a:solidFill>
                    <a:latin typeface="Calibri" panose="020F0502020204030204"/>
                  </a:rPr>
                  <a:t> </a:t>
                </a:r>
                <a:r>
                  <a:rPr kumimoji="0" lang="fi-FI" sz="1400" b="0" i="0" u="none" strike="noStrike" kern="0" cap="none" spc="0" normalizeH="0" baseline="0" noProof="0" dirty="0">
                    <a:ln>
                      <a:noFill/>
                    </a:ln>
                    <a:solidFill>
                      <a:prstClr val="white"/>
                    </a:solidFill>
                    <a:effectLst/>
                    <a:uLnTx/>
                    <a:uFillTx/>
                    <a:latin typeface="Calibri" panose="020F0502020204030204"/>
                    <a:ea typeface="+mn-ea"/>
                    <a:cs typeface="+mn-cs"/>
                  </a:rPr>
                  <a:t>1</a:t>
                </a:r>
              </a:p>
            </p:txBody>
          </p:sp>
        </p:grpSp>
        <p:grpSp>
          <p:nvGrpSpPr>
            <p:cNvPr id="28" name="Ryhmä 27"/>
            <p:cNvGrpSpPr/>
            <p:nvPr/>
          </p:nvGrpSpPr>
          <p:grpSpPr>
            <a:xfrm>
              <a:off x="4343890" y="2339724"/>
              <a:ext cx="3008507" cy="381539"/>
              <a:chOff x="3584082" y="1276248"/>
              <a:chExt cx="2819082" cy="293278"/>
            </a:xfrm>
          </p:grpSpPr>
          <p:sp>
            <p:nvSpPr>
              <p:cNvPr id="36" name="Pyöristetty suorakulmio 35"/>
              <p:cNvSpPr/>
              <p:nvPr/>
            </p:nvSpPr>
            <p:spPr>
              <a:xfrm>
                <a:off x="3584082" y="1276248"/>
                <a:ext cx="2819082" cy="293278"/>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37" name="Pyöristetty suorakulmio 4"/>
              <p:cNvSpPr/>
              <p:nvPr/>
            </p:nvSpPr>
            <p:spPr>
              <a:xfrm>
                <a:off x="3740489" y="1325271"/>
                <a:ext cx="2005884" cy="191155"/>
              </a:xfrm>
              <a:prstGeom prst="rect">
                <a:avLst/>
              </a:prstGeom>
              <a:noFill/>
              <a:ln>
                <a:noFill/>
              </a:ln>
              <a:effectLst/>
            </p:spPr>
            <p:txBody>
              <a:bodyPr spcFirstLastPara="0" vert="horz" wrap="square" lIns="26670" tIns="17780" rIns="26670" bIns="1778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lang="fi-FI" sz="1400" kern="0" dirty="0">
                    <a:solidFill>
                      <a:prstClr val="white"/>
                    </a:solidFill>
                    <a:latin typeface="Calibri" panose="020F0502020204030204"/>
                  </a:rPr>
                  <a:t>P</a:t>
                </a:r>
                <a:r>
                  <a:rPr kumimoji="0" lang="fi-FI" sz="1400" b="0" i="0" u="none" strike="noStrike" kern="0" cap="none" spc="0" normalizeH="0" baseline="0" noProof="0" dirty="0" err="1">
                    <a:ln>
                      <a:noFill/>
                    </a:ln>
                    <a:solidFill>
                      <a:prstClr val="white"/>
                    </a:solidFill>
                    <a:effectLst/>
                    <a:uLnTx/>
                    <a:uFillTx/>
                    <a:latin typeface="Calibri" panose="020F0502020204030204"/>
                    <a:ea typeface="+mn-ea"/>
                    <a:cs typeface="+mn-cs"/>
                  </a:rPr>
                  <a:t>roducing</a:t>
                </a:r>
                <a:r>
                  <a:rPr kumimoji="0" lang="fi-FI" sz="1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fi-FI" sz="1400" b="0" i="0" u="none" strike="noStrike" kern="0" cap="none" spc="0" normalizeH="0" baseline="0" noProof="0" dirty="0" err="1">
                    <a:ln>
                      <a:noFill/>
                    </a:ln>
                    <a:solidFill>
                      <a:prstClr val="white"/>
                    </a:solidFill>
                    <a:effectLst/>
                    <a:uLnTx/>
                    <a:uFillTx/>
                    <a:latin typeface="Calibri" panose="020F0502020204030204"/>
                    <a:ea typeface="+mn-ea"/>
                    <a:cs typeface="+mn-cs"/>
                  </a:rPr>
                  <a:t>additional</a:t>
                </a:r>
                <a:r>
                  <a:rPr kumimoji="0" lang="fi-FI" sz="1400" b="0" i="0" u="none" strike="noStrike" kern="0" cap="none" spc="0" normalizeH="0" baseline="0" noProof="0" dirty="0">
                    <a:ln>
                      <a:noFill/>
                    </a:ln>
                    <a:solidFill>
                      <a:prstClr val="white"/>
                    </a:solidFill>
                    <a:effectLst/>
                    <a:uLnTx/>
                    <a:uFillTx/>
                    <a:latin typeface="Calibri" panose="020F0502020204030204"/>
                    <a:ea typeface="+mn-ea"/>
                    <a:cs typeface="+mn-cs"/>
                  </a:rPr>
                  <a:t> data</a:t>
                </a:r>
              </a:p>
            </p:txBody>
          </p:sp>
        </p:grpSp>
        <p:sp>
          <p:nvSpPr>
            <p:cNvPr id="32" name="Tekstiruutu 31"/>
            <p:cNvSpPr txBox="1"/>
            <p:nvPr/>
          </p:nvSpPr>
          <p:spPr>
            <a:xfrm>
              <a:off x="8187362" y="2086005"/>
              <a:ext cx="9108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err="1">
                  <a:ln>
                    <a:noFill/>
                  </a:ln>
                  <a:solidFill>
                    <a:prstClr val="black"/>
                  </a:solidFill>
                  <a:effectLst/>
                  <a:uLnTx/>
                  <a:uFillTx/>
                  <a:latin typeface="Calibri" panose="020F0502020204030204"/>
                  <a:ea typeface="+mn-ea"/>
                  <a:cs typeface="+mn-cs"/>
                </a:rPr>
                <a:t>Phase</a:t>
              </a:r>
              <a:r>
                <a:rPr kumimoji="0" lang="fi-FI" sz="1800" b="0" i="0" u="none" strike="noStrike" kern="0" cap="none" spc="0" normalizeH="0" baseline="0" noProof="0" dirty="0">
                  <a:ln>
                    <a:noFill/>
                  </a:ln>
                  <a:solidFill>
                    <a:prstClr val="black"/>
                  </a:solidFill>
                  <a:effectLst/>
                  <a:uLnTx/>
                  <a:uFillTx/>
                  <a:latin typeface="Calibri" panose="020F0502020204030204"/>
                  <a:ea typeface="+mn-ea"/>
                  <a:cs typeface="+mn-cs"/>
                </a:rPr>
                <a:t> 3</a:t>
              </a:r>
            </a:p>
          </p:txBody>
        </p:sp>
        <p:sp>
          <p:nvSpPr>
            <p:cNvPr id="33" name="Tekstiruutu 32"/>
            <p:cNvSpPr txBox="1"/>
            <p:nvPr/>
          </p:nvSpPr>
          <p:spPr>
            <a:xfrm>
              <a:off x="11077061" y="2102016"/>
              <a:ext cx="9108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kern="0" dirty="0" err="1">
                  <a:solidFill>
                    <a:prstClr val="black"/>
                  </a:solidFill>
                  <a:latin typeface="Calibri" panose="020F0502020204030204"/>
                </a:rPr>
                <a:t>Phase</a:t>
              </a:r>
              <a:r>
                <a:rPr kumimoji="0" lang="fi-FI" sz="1800" b="0" i="0" u="none" strike="noStrike" kern="0" cap="none" spc="0" normalizeH="0" baseline="0" noProof="0" dirty="0">
                  <a:ln>
                    <a:noFill/>
                  </a:ln>
                  <a:solidFill>
                    <a:prstClr val="black"/>
                  </a:solidFill>
                  <a:effectLst/>
                  <a:uLnTx/>
                  <a:uFillTx/>
                  <a:latin typeface="Calibri" panose="020F0502020204030204"/>
                  <a:ea typeface="+mn-ea"/>
                  <a:cs typeface="+mn-cs"/>
                </a:rPr>
                <a:t> 4</a:t>
              </a:r>
            </a:p>
          </p:txBody>
        </p:sp>
        <p:sp>
          <p:nvSpPr>
            <p:cNvPr id="35" name="Nuoli oikealle 34"/>
            <p:cNvSpPr/>
            <p:nvPr/>
          </p:nvSpPr>
          <p:spPr>
            <a:xfrm>
              <a:off x="10971773" y="2036802"/>
              <a:ext cx="1142894" cy="481425"/>
            </a:xfrm>
            <a:prstGeom prst="rightArrow">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 name="Päivämäärän paikkamerkki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FEFEAAF-1FC5-4E02-A912-5AB2FBC84184}" type="datetime1">
              <a:rPr kumimoji="0" lang="fi-FI" sz="1300" b="0" i="0" u="none" strike="noStrike" kern="1200" cap="none" spc="0" normalizeH="0" baseline="0" noProof="0" smtClean="0">
                <a:ln>
                  <a:noFill/>
                </a:ln>
                <a:solidFill>
                  <a:srgbClr val="FD4F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22.9.2022</a:t>
            </a:fld>
            <a:endParaRPr kumimoji="0" lang="fi-FI" sz="1300" b="0" i="0" u="none" strike="noStrike" kern="1200" cap="none" spc="0" normalizeH="0" baseline="0" noProof="0" dirty="0">
              <a:ln>
                <a:noFill/>
              </a:ln>
              <a:solidFill>
                <a:srgbClr val="FD4F00"/>
              </a:solidFill>
              <a:effectLst/>
              <a:uLnTx/>
              <a:uFillTx/>
              <a:latin typeface="Arial" panose="020B0604020202020204"/>
              <a:ea typeface="+mn-ea"/>
              <a:cs typeface="+mn-cs"/>
            </a:endParaRPr>
          </a:p>
        </p:txBody>
      </p:sp>
      <p:sp>
        <p:nvSpPr>
          <p:cNvPr id="5" name="Dian numeron paikkamerkki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32849-1B89-4812-946E-BD869BDB57DC}" type="slidenum">
              <a:rPr kumimoji="0" lang="fi-FI" sz="1300" b="1" i="0" u="none" strike="noStrike" kern="1200" cap="none" spc="0" normalizeH="0" baseline="0" noProof="0" smtClean="0">
                <a:ln>
                  <a:noFill/>
                </a:ln>
                <a:solidFill>
                  <a:srgbClr val="FD4F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300" b="1" i="0" u="none" strike="noStrike" kern="1200" cap="none" spc="0" normalizeH="0" baseline="0" noProof="0" dirty="0">
              <a:ln>
                <a:noFill/>
              </a:ln>
              <a:solidFill>
                <a:srgbClr val="FD4F00"/>
              </a:solidFill>
              <a:effectLst/>
              <a:uLnTx/>
              <a:uFillTx/>
              <a:latin typeface="Arial" panose="020B0604020202020204"/>
              <a:ea typeface="+mn-ea"/>
              <a:cs typeface="+mn-cs"/>
            </a:endParaRPr>
          </a:p>
        </p:txBody>
      </p:sp>
      <p:sp>
        <p:nvSpPr>
          <p:cNvPr id="53" name="Otsikko 1"/>
          <p:cNvSpPr txBox="1">
            <a:spLocks/>
          </p:cNvSpPr>
          <p:nvPr/>
        </p:nvSpPr>
        <p:spPr bwMode="auto">
          <a:xfrm>
            <a:off x="279302" y="224846"/>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fontAlgn="base">
              <a:lnSpc>
                <a:spcPct val="85000"/>
              </a:lnSpc>
              <a:spcBef>
                <a:spcPct val="0"/>
              </a:spcBef>
              <a:spcAft>
                <a:spcPct val="0"/>
              </a:spcAft>
              <a:defRPr sz="7000" b="1" kern="1200">
                <a:solidFill>
                  <a:srgbClr val="FD4F00"/>
                </a:solidFill>
                <a:latin typeface="+mj-lt"/>
                <a:ea typeface="+mj-ea"/>
                <a:cs typeface="+mj-cs"/>
              </a:defRPr>
            </a:lvl1pPr>
            <a:lvl2pPr algn="l" rtl="0" fontAlgn="base">
              <a:lnSpc>
                <a:spcPct val="90000"/>
              </a:lnSpc>
              <a:spcBef>
                <a:spcPct val="0"/>
              </a:spcBef>
              <a:spcAft>
                <a:spcPct val="0"/>
              </a:spcAft>
              <a:defRPr sz="4200" b="1">
                <a:solidFill>
                  <a:srgbClr val="FD4F00"/>
                </a:solidFill>
                <a:latin typeface="Arial Black" panose="020B0A04020102020204" pitchFamily="34" charset="0"/>
              </a:defRPr>
            </a:lvl2pPr>
            <a:lvl3pPr algn="l" rtl="0" fontAlgn="base">
              <a:lnSpc>
                <a:spcPct val="90000"/>
              </a:lnSpc>
              <a:spcBef>
                <a:spcPct val="0"/>
              </a:spcBef>
              <a:spcAft>
                <a:spcPct val="0"/>
              </a:spcAft>
              <a:defRPr sz="4200" b="1">
                <a:solidFill>
                  <a:srgbClr val="FD4F00"/>
                </a:solidFill>
                <a:latin typeface="Arial Black" panose="020B0A04020102020204" pitchFamily="34" charset="0"/>
              </a:defRPr>
            </a:lvl3pPr>
            <a:lvl4pPr algn="l" rtl="0" fontAlgn="base">
              <a:lnSpc>
                <a:spcPct val="90000"/>
              </a:lnSpc>
              <a:spcBef>
                <a:spcPct val="0"/>
              </a:spcBef>
              <a:spcAft>
                <a:spcPct val="0"/>
              </a:spcAft>
              <a:defRPr sz="4200" b="1">
                <a:solidFill>
                  <a:srgbClr val="FD4F00"/>
                </a:solidFill>
                <a:latin typeface="Arial Black" panose="020B0A04020102020204" pitchFamily="34" charset="0"/>
              </a:defRPr>
            </a:lvl4pPr>
            <a:lvl5pPr algn="l" rtl="0" fontAlgn="base">
              <a:lnSpc>
                <a:spcPct val="90000"/>
              </a:lnSpc>
              <a:spcBef>
                <a:spcPct val="0"/>
              </a:spcBef>
              <a:spcAft>
                <a:spcPct val="0"/>
              </a:spcAft>
              <a:defRPr sz="4200" b="1">
                <a:solidFill>
                  <a:srgbClr val="FD4F00"/>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FD4F00"/>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FD4F00"/>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FD4F00"/>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FD4F00"/>
                </a:solidFill>
                <a:latin typeface="Arial Black" panose="020B0A040201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fi-FI" sz="2800" b="1" i="0" u="none" strike="noStrike" kern="1200" cap="none" spc="0" normalizeH="0" baseline="0" noProof="0" dirty="0">
                <a:ln>
                  <a:noFill/>
                </a:ln>
                <a:solidFill>
                  <a:srgbClr val="FD4F00"/>
                </a:solidFill>
                <a:effectLst/>
                <a:uLnTx/>
                <a:uFillTx/>
                <a:latin typeface="Arial Black" panose="020B0A04020102020204" pitchFamily="34" charset="0"/>
                <a:ea typeface="+mj-ea"/>
                <a:cs typeface="+mj-cs"/>
              </a:rPr>
              <a:t>NUPS Helsinki </a:t>
            </a:r>
            <a:r>
              <a:rPr lang="fi-FI" sz="2800" noProof="0" dirty="0" err="1">
                <a:latin typeface="Arial Black" panose="020B0A04020102020204" pitchFamily="34" charset="0"/>
              </a:rPr>
              <a:t>process</a:t>
            </a:r>
            <a:endParaRPr kumimoji="0" lang="fi-FI" sz="2800" b="1" i="0" u="none" strike="noStrike" kern="1200" cap="none" spc="0" normalizeH="0" baseline="0" noProof="0" dirty="0">
              <a:ln>
                <a:noFill/>
              </a:ln>
              <a:solidFill>
                <a:srgbClr val="FD4F00"/>
              </a:solidFill>
              <a:effectLst/>
              <a:uLnTx/>
              <a:uFillTx/>
              <a:latin typeface="Arial Black" panose="020B0A04020102020204" pitchFamily="34" charset="0"/>
              <a:ea typeface="+mj-ea"/>
              <a:cs typeface="+mj-cs"/>
            </a:endParaRPr>
          </a:p>
        </p:txBody>
      </p:sp>
      <p:sp>
        <p:nvSpPr>
          <p:cNvPr id="52" name="Pyöristetty suorakulmio 11">
            <a:extLst>
              <a:ext uri="{FF2B5EF4-FFF2-40B4-BE49-F238E27FC236}">
                <a16:creationId xmlns:a16="http://schemas.microsoft.com/office/drawing/2014/main" id="{ACD6A46D-D869-4195-A6AB-C2B0C04320B7}"/>
              </a:ext>
            </a:extLst>
          </p:cNvPr>
          <p:cNvSpPr/>
          <p:nvPr/>
        </p:nvSpPr>
        <p:spPr>
          <a:xfrm>
            <a:off x="6291704" y="3284227"/>
            <a:ext cx="1579192" cy="2316931"/>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Tekstiruutu 53">
            <a:extLst>
              <a:ext uri="{FF2B5EF4-FFF2-40B4-BE49-F238E27FC236}">
                <a16:creationId xmlns:a16="http://schemas.microsoft.com/office/drawing/2014/main" id="{9E16D947-8F3A-4024-91A9-D4EB7FDA3E9F}"/>
              </a:ext>
            </a:extLst>
          </p:cNvPr>
          <p:cNvSpPr txBox="1"/>
          <p:nvPr/>
        </p:nvSpPr>
        <p:spPr>
          <a:xfrm>
            <a:off x="6363120" y="3161469"/>
            <a:ext cx="1685344"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0" dirty="0">
                <a:solidFill>
                  <a:srgbClr val="FD4F00"/>
                </a:solidFill>
                <a:latin typeface="Calibri" panose="020F0502020204030204"/>
              </a:rPr>
              <a:t>For </a:t>
            </a:r>
            <a:r>
              <a:rPr lang="fi-FI" sz="1200" kern="0" dirty="0" err="1">
                <a:solidFill>
                  <a:srgbClr val="FD4F00"/>
                </a:solidFill>
                <a:latin typeface="Calibri" panose="020F0502020204030204"/>
              </a:rPr>
              <a:t>everyone</a:t>
            </a:r>
            <a:r>
              <a:rPr lang="fi-FI" sz="1200" kern="0" dirty="0">
                <a:solidFill>
                  <a:srgbClr val="FD4F00"/>
                </a:solidFill>
                <a:latin typeface="Calibri" panose="020F0502020204030204"/>
              </a:rPr>
              <a:t>:</a:t>
            </a:r>
            <a:endParaRPr kumimoji="0" lang="fi-FI" sz="1200" b="0" i="0" u="none" strike="noStrike" kern="0" cap="none" spc="0" normalizeH="0" baseline="0" noProof="0" dirty="0">
              <a:ln>
                <a:noFill/>
              </a:ln>
              <a:solidFill>
                <a:srgbClr val="FD4F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0" dirty="0">
                <a:solidFill>
                  <a:prstClr val="black"/>
                </a:solidFill>
                <a:latin typeface="Calibri" panose="020F0502020204030204"/>
              </a:rPr>
              <a:t>NUPS-</a:t>
            </a:r>
            <a:r>
              <a:rPr lang="fi-FI" sz="1200" kern="0" dirty="0" err="1">
                <a:solidFill>
                  <a:prstClr val="black"/>
                </a:solidFill>
                <a:latin typeface="Calibri" panose="020F0502020204030204"/>
              </a:rPr>
              <a:t>day</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3.3.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Managers</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and </a:t>
            </a: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planning</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officers’s</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workshop</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21.1.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Managers</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meetings</a:t>
            </a: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0" dirty="0" err="1">
                <a:solidFill>
                  <a:prstClr val="black"/>
                </a:solidFill>
                <a:latin typeface="Calibri" panose="020F0502020204030204"/>
              </a:rPr>
              <a:t>Steering</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group</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meetings</a:t>
            </a: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0" dirty="0" err="1">
                <a:solidFill>
                  <a:prstClr val="black"/>
                </a:solidFill>
                <a:latin typeface="Calibri" panose="020F0502020204030204"/>
              </a:rPr>
              <a:t>Additional</a:t>
            </a:r>
            <a:r>
              <a:rPr lang="fi-FI" sz="1200" kern="0" dirty="0">
                <a:solidFill>
                  <a:prstClr val="black"/>
                </a:solidFill>
                <a:latin typeface="Calibri" panose="020F0502020204030204"/>
              </a:rPr>
              <a:t> data: </a:t>
            </a:r>
            <a:r>
              <a:rPr lang="fi-FI" sz="1200" kern="0" dirty="0" err="1">
                <a:solidFill>
                  <a:prstClr val="black"/>
                </a:solidFill>
                <a:latin typeface="Calibri" panose="020F0502020204030204"/>
              </a:rPr>
              <a:t>meetings</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with</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other</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agencies</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working</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with</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youth</a:t>
            </a: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8" name="Pyöristetty suorakulmio 4">
            <a:extLst>
              <a:ext uri="{FF2B5EF4-FFF2-40B4-BE49-F238E27FC236}">
                <a16:creationId xmlns:a16="http://schemas.microsoft.com/office/drawing/2014/main" id="{F47E2F32-E77D-4F06-B751-7BAEFADD9EDC}"/>
              </a:ext>
            </a:extLst>
          </p:cNvPr>
          <p:cNvSpPr/>
          <p:nvPr/>
        </p:nvSpPr>
        <p:spPr>
          <a:xfrm>
            <a:off x="11125035" y="2693141"/>
            <a:ext cx="1030308" cy="617043"/>
          </a:xfrm>
          <a:prstGeom prst="rect">
            <a:avLst/>
          </a:prstGeom>
          <a:solidFill>
            <a:srgbClr val="00B050"/>
          </a:solidFill>
          <a:ln>
            <a:noFill/>
          </a:ln>
          <a:effectLst/>
        </p:spPr>
        <p:txBody>
          <a:bodyPr spcFirstLastPara="0" vert="horz" wrap="square" lIns="26670" tIns="17780" rIns="26670" bIns="1778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i-FI" sz="1400" b="0" i="0" u="none" strike="noStrike" kern="0" cap="none" spc="0" normalizeH="0" baseline="0" noProof="0" dirty="0">
                <a:ln>
                  <a:noFill/>
                </a:ln>
                <a:solidFill>
                  <a:prstClr val="white"/>
                </a:solidFill>
                <a:effectLst/>
                <a:uLnTx/>
                <a:uFillTx/>
                <a:latin typeface="Calibri" panose="020F0502020204030204"/>
                <a:ea typeface="+mn-ea"/>
                <a:cs typeface="+mn-cs"/>
              </a:rPr>
              <a:t>NUPS</a:t>
            </a:r>
            <a:r>
              <a:rPr kumimoji="0" lang="fi-FI" sz="1400" b="0" i="0" u="none" strike="noStrike" kern="0" cap="none" spc="0" normalizeH="0" noProof="0" dirty="0">
                <a:ln>
                  <a:noFill/>
                </a:ln>
                <a:solidFill>
                  <a:prstClr val="white"/>
                </a:solidFill>
                <a:effectLst/>
                <a:uLnTx/>
                <a:uFillTx/>
                <a:latin typeface="Calibri" panose="020F0502020204030204"/>
                <a:ea typeface="+mn-ea"/>
                <a:cs typeface="+mn-cs"/>
              </a:rPr>
              <a:t> Helsinki</a:t>
            </a:r>
            <a:endParaRPr kumimoji="0" lang="fi-FI"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9" name="Pyöristetty suorakulmio 4">
            <a:extLst>
              <a:ext uri="{FF2B5EF4-FFF2-40B4-BE49-F238E27FC236}">
                <a16:creationId xmlns:a16="http://schemas.microsoft.com/office/drawing/2014/main" id="{17E1429A-111A-40A3-B65A-AF5D796FF0CB}"/>
              </a:ext>
            </a:extLst>
          </p:cNvPr>
          <p:cNvSpPr/>
          <p:nvPr/>
        </p:nvSpPr>
        <p:spPr>
          <a:xfrm>
            <a:off x="9265962" y="2940349"/>
            <a:ext cx="1030308" cy="420043"/>
          </a:xfrm>
          <a:prstGeom prst="rect">
            <a:avLst/>
          </a:prstGeom>
          <a:solidFill>
            <a:srgbClr val="00B050"/>
          </a:solidFill>
          <a:ln>
            <a:noFill/>
          </a:ln>
          <a:effectLst/>
        </p:spPr>
        <p:txBody>
          <a:bodyPr spcFirstLastPara="0" vert="horz" wrap="square" lIns="26670" tIns="17780" rIns="26670" bIns="1778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lang="fi-FI" sz="1400" kern="0" dirty="0" err="1">
                <a:solidFill>
                  <a:prstClr val="white"/>
                </a:solidFill>
                <a:latin typeface="Calibri" panose="020F0502020204030204"/>
              </a:rPr>
              <a:t>Draft</a:t>
            </a:r>
            <a:r>
              <a:rPr kumimoji="0" lang="fi-FI" sz="1400" b="0" i="0" u="none" strike="noStrike" kern="0" cap="none" spc="0" normalizeH="0" baseline="0" noProof="0" dirty="0">
                <a:ln>
                  <a:noFill/>
                </a:ln>
                <a:solidFill>
                  <a:prstClr val="white"/>
                </a:solidFill>
                <a:effectLst/>
                <a:uLnTx/>
                <a:uFillTx/>
                <a:latin typeface="Calibri" panose="020F0502020204030204"/>
                <a:ea typeface="+mn-ea"/>
                <a:cs typeface="+mn-cs"/>
              </a:rPr>
              <a:t> 2</a:t>
            </a:r>
          </a:p>
        </p:txBody>
      </p:sp>
      <p:sp>
        <p:nvSpPr>
          <p:cNvPr id="56" name="Pyöristetty suorakulmio 17">
            <a:extLst>
              <a:ext uri="{FF2B5EF4-FFF2-40B4-BE49-F238E27FC236}">
                <a16:creationId xmlns:a16="http://schemas.microsoft.com/office/drawing/2014/main" id="{205E3781-CBAD-4729-BD61-DDF5C2EBD117}"/>
              </a:ext>
            </a:extLst>
          </p:cNvPr>
          <p:cNvSpPr/>
          <p:nvPr/>
        </p:nvSpPr>
        <p:spPr>
          <a:xfrm>
            <a:off x="10009677" y="3250098"/>
            <a:ext cx="1664798" cy="2522529"/>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Tekstiruutu 56">
            <a:extLst>
              <a:ext uri="{FF2B5EF4-FFF2-40B4-BE49-F238E27FC236}">
                <a16:creationId xmlns:a16="http://schemas.microsoft.com/office/drawing/2014/main" id="{BA70EB20-7E99-40D6-96D3-23B733D1ADFF}"/>
              </a:ext>
            </a:extLst>
          </p:cNvPr>
          <p:cNvSpPr txBox="1"/>
          <p:nvPr/>
        </p:nvSpPr>
        <p:spPr>
          <a:xfrm>
            <a:off x="10092390" y="3157638"/>
            <a:ext cx="1651994"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0" dirty="0">
                <a:solidFill>
                  <a:srgbClr val="FD4F00"/>
                </a:solidFill>
                <a:latin typeface="Calibri" panose="020F0502020204030204"/>
              </a:rPr>
              <a:t>For </a:t>
            </a:r>
            <a:r>
              <a:rPr lang="fi-FI" sz="1200" kern="0" dirty="0" err="1">
                <a:solidFill>
                  <a:srgbClr val="FD4F00"/>
                </a:solidFill>
                <a:latin typeface="Calibri" panose="020F0502020204030204"/>
              </a:rPr>
              <a:t>everyone</a:t>
            </a:r>
            <a:r>
              <a:rPr lang="fi-FI" sz="1200" kern="0" dirty="0">
                <a:solidFill>
                  <a:srgbClr val="FD4F00"/>
                </a:solidFill>
                <a:latin typeface="Calibri" panose="020F0502020204030204"/>
              </a:rPr>
              <a:t>:</a:t>
            </a:r>
            <a:endParaRPr kumimoji="0" lang="fi-FI" sz="1200" b="0" i="0" u="none" strike="noStrike" kern="0" cap="none" spc="0" normalizeH="0" baseline="0" noProof="0" dirty="0">
              <a:ln>
                <a:noFill/>
              </a:ln>
              <a:solidFill>
                <a:srgbClr val="FD4F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Youth</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work</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units</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workshops</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a:t>
            </a: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0" dirty="0" err="1">
                <a:solidFill>
                  <a:prstClr val="black"/>
                </a:solidFill>
                <a:latin typeface="Calibri" panose="020F0502020204030204"/>
              </a:rPr>
              <a:t>Forums</a:t>
            </a:r>
            <a:r>
              <a:rPr lang="fi-FI" sz="1200" kern="0" dirty="0">
                <a:solidFill>
                  <a:prstClr val="black"/>
                </a:solidFill>
                <a:latin typeface="Calibri" panose="020F0502020204030204"/>
              </a:rPr>
              <a:t> for </a:t>
            </a:r>
            <a:r>
              <a:rPr lang="fi-FI" sz="1200" kern="0" dirty="0" err="1">
                <a:solidFill>
                  <a:prstClr val="black"/>
                </a:solidFill>
                <a:latin typeface="Calibri" panose="020F0502020204030204"/>
              </a:rPr>
              <a:t>youth</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work</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areas</a:t>
            </a: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0" dirty="0" err="1">
                <a:solidFill>
                  <a:prstClr val="black"/>
                </a:solidFill>
                <a:latin typeface="Calibri" panose="020F0502020204030204"/>
              </a:rPr>
              <a:t>Autumn</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seminar</a:t>
            </a: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0" dirty="0" err="1">
                <a:solidFill>
                  <a:srgbClr val="0070C0"/>
                </a:solidFill>
                <a:latin typeface="Calibri" panose="020F0502020204030204"/>
              </a:rPr>
              <a:t>Additional</a:t>
            </a:r>
            <a:r>
              <a:rPr lang="fi-FI" sz="1200" kern="0" dirty="0">
                <a:solidFill>
                  <a:srgbClr val="0070C0"/>
                </a:solidFill>
                <a:latin typeface="Calibri" panose="020F0502020204030204"/>
              </a:rPr>
              <a:t> </a:t>
            </a:r>
            <a:r>
              <a:rPr lang="fi-FI" sz="1200" kern="0" dirty="0" err="1">
                <a:solidFill>
                  <a:srgbClr val="0070C0"/>
                </a:solidFill>
                <a:latin typeface="Calibri" panose="020F0502020204030204"/>
              </a:rPr>
              <a:t>ways</a:t>
            </a:r>
            <a:r>
              <a:rPr lang="fi-FI" sz="1200" kern="0" dirty="0">
                <a:solidFill>
                  <a:srgbClr val="0070C0"/>
                </a:solidFill>
                <a:latin typeface="Calibri" panose="020F0502020204030204"/>
              </a:rPr>
              <a:t> to </a:t>
            </a:r>
            <a:r>
              <a:rPr lang="fi-FI" sz="1200" kern="0" dirty="0" err="1">
                <a:solidFill>
                  <a:srgbClr val="0070C0"/>
                </a:solidFill>
                <a:latin typeface="Calibri" panose="020F0502020204030204"/>
              </a:rPr>
              <a:t>participate</a:t>
            </a:r>
            <a:r>
              <a:rPr lang="fi-FI" sz="1200" kern="0" dirty="0">
                <a:solidFill>
                  <a:srgbClr val="0070C0"/>
                </a:solidFill>
                <a:latin typeface="Calibri" panose="020F0502020204030204"/>
              </a:rPr>
              <a:t>:</a:t>
            </a:r>
            <a:endParaRPr kumimoji="0" lang="fi-FI" sz="1200" b="0" i="0" u="none" strike="noStrike" kern="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Workings</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groups</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 </a:t>
            </a:r>
            <a:r>
              <a:rPr lang="fi-FI" sz="1200" kern="0" noProof="0" dirty="0">
                <a:solidFill>
                  <a:prstClr val="black"/>
                </a:solidFill>
                <a:latin typeface="Calibri" panose="020F0502020204030204"/>
              </a:rPr>
              <a:t>for </a:t>
            </a:r>
            <a:r>
              <a:rPr lang="fi-FI" sz="1200" kern="0" noProof="0" dirty="0" err="1">
                <a:solidFill>
                  <a:prstClr val="black"/>
                </a:solidFill>
                <a:latin typeface="Calibri" panose="020F0502020204030204"/>
              </a:rPr>
              <a:t>processing</a:t>
            </a:r>
            <a:r>
              <a:rPr lang="fi-FI" sz="1200" kern="0" noProof="0" dirty="0">
                <a:solidFill>
                  <a:prstClr val="black"/>
                </a:solidFill>
                <a:latin typeface="Calibri" panose="020F0502020204030204"/>
              </a:rPr>
              <a:t> of </a:t>
            </a:r>
            <a:r>
              <a:rPr lang="fi-FI" sz="1200" kern="0" dirty="0" err="1">
                <a:solidFill>
                  <a:prstClr val="black"/>
                </a:solidFill>
                <a:latin typeface="Calibri" panose="020F0502020204030204"/>
              </a:rPr>
              <a:t>forms</a:t>
            </a:r>
            <a:r>
              <a:rPr lang="fi-FI" sz="1200" kern="0" dirty="0">
                <a:solidFill>
                  <a:prstClr val="black"/>
                </a:solidFill>
                <a:latin typeface="Calibri" panose="020F0502020204030204"/>
              </a:rPr>
              <a:t> of </a:t>
            </a:r>
            <a:r>
              <a:rPr lang="fi-FI" sz="1200" kern="0" dirty="0" err="1">
                <a:solidFill>
                  <a:prstClr val="black"/>
                </a:solidFill>
                <a:latin typeface="Calibri" panose="020F0502020204030204"/>
              </a:rPr>
              <a:t>youth</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work</a:t>
            </a:r>
            <a:endParaRPr lang="fi-FI" sz="1200" kern="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0" dirty="0" err="1">
                <a:solidFill>
                  <a:prstClr val="black"/>
                </a:solidFill>
                <a:latin typeface="Calibri" panose="020F0502020204030204"/>
              </a:rPr>
              <a:t>Managers</a:t>
            </a:r>
            <a:r>
              <a:rPr lang="fi-FI" sz="1200" kern="0" dirty="0">
                <a:solidFill>
                  <a:prstClr val="black"/>
                </a:solidFill>
                <a:latin typeface="Calibri" panose="020F0502020204030204"/>
              </a:rPr>
              <a:t>’ workshop?</a:t>
            </a: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NUPS-</a:t>
            </a: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day</a:t>
            </a:r>
            <a:r>
              <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0" dirty="0" err="1">
                <a:solidFill>
                  <a:prstClr val="black"/>
                </a:solidFill>
                <a:latin typeface="Calibri" panose="020F0502020204030204"/>
              </a:rPr>
              <a:t>Managers’s</a:t>
            </a:r>
            <a:r>
              <a:rPr lang="fi-FI" sz="1200" kern="0" dirty="0">
                <a:solidFill>
                  <a:prstClr val="black"/>
                </a:solidFill>
                <a:latin typeface="Calibri" panose="020F0502020204030204"/>
              </a:rPr>
              <a:t> </a:t>
            </a:r>
            <a:r>
              <a:rPr lang="fi-FI" sz="1200" kern="0" dirty="0" err="1">
                <a:solidFill>
                  <a:prstClr val="black"/>
                </a:solidFill>
                <a:latin typeface="Calibri" panose="020F0502020204030204"/>
              </a:rPr>
              <a:t>meetings</a:t>
            </a:r>
            <a:r>
              <a:rPr lang="fi-FI" sz="1200" kern="0" dirty="0">
                <a:solidFill>
                  <a:prstClr val="black"/>
                </a:solidFill>
                <a:latin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err="1">
                <a:ln>
                  <a:noFill/>
                </a:ln>
                <a:solidFill>
                  <a:prstClr val="black"/>
                </a:solidFill>
                <a:effectLst/>
                <a:uLnTx/>
                <a:uFillTx/>
                <a:latin typeface="Calibri" panose="020F0502020204030204"/>
                <a:ea typeface="+mn-ea"/>
                <a:cs typeface="+mn-cs"/>
              </a:rPr>
              <a:t>Steering</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grpup’s</a:t>
            </a:r>
            <a:r>
              <a:rPr kumimoji="0" lang="fi-FI" sz="1200" b="0" i="0" u="none" strike="noStrike" kern="0" cap="none" spc="0" normalizeH="0" noProof="0" dirty="0">
                <a:ln>
                  <a:noFill/>
                </a:ln>
                <a:solidFill>
                  <a:prstClr val="black"/>
                </a:solidFill>
                <a:effectLst/>
                <a:uLnTx/>
                <a:uFillTx/>
                <a:latin typeface="Calibri" panose="020F0502020204030204"/>
                <a:ea typeface="+mn-ea"/>
                <a:cs typeface="+mn-cs"/>
              </a:rPr>
              <a:t> </a:t>
            </a:r>
            <a:r>
              <a:rPr kumimoji="0" lang="fi-FI" sz="1200" b="0" i="0" u="none" strike="noStrike" kern="0" cap="none" spc="0" normalizeH="0" noProof="0" dirty="0" err="1">
                <a:ln>
                  <a:noFill/>
                </a:ln>
                <a:solidFill>
                  <a:prstClr val="black"/>
                </a:solidFill>
                <a:effectLst/>
                <a:uLnTx/>
                <a:uFillTx/>
                <a:latin typeface="Calibri" panose="020F0502020204030204"/>
                <a:ea typeface="+mn-ea"/>
                <a:cs typeface="+mn-cs"/>
              </a:rPr>
              <a:t>meetings</a:t>
            </a:r>
            <a:endParaRPr kumimoji="0" lang="fi-FI"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97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1">
            <a:extLst>
              <a:ext uri="{FF2B5EF4-FFF2-40B4-BE49-F238E27FC236}">
                <a16:creationId xmlns:a16="http://schemas.microsoft.com/office/drawing/2014/main" id="{F5F6E277-5609-BB40-FE47-3BB74E6B1CAE}"/>
              </a:ext>
            </a:extLst>
          </p:cNvPr>
          <p:cNvSpPr>
            <a:spLocks noGrp="1"/>
          </p:cNvSpPr>
          <p:nvPr>
            <p:ph type="title"/>
          </p:nvPr>
        </p:nvSpPr>
        <p:spPr/>
        <p:txBody>
          <a:bodyPr/>
          <a:lstStyle/>
          <a:p>
            <a:r>
              <a:rPr lang="fi-FI" altLang="fi-FI"/>
              <a:t>How it all started: -28 degrees in Kalajoki. </a:t>
            </a:r>
          </a:p>
        </p:txBody>
      </p:sp>
      <p:pic>
        <p:nvPicPr>
          <p:cNvPr id="6147" name="Sisällön paikkamerkki 5">
            <a:extLst>
              <a:ext uri="{FF2B5EF4-FFF2-40B4-BE49-F238E27FC236}">
                <a16:creationId xmlns:a16="http://schemas.microsoft.com/office/drawing/2014/main" id="{2B7874CF-E8A5-5AFC-6104-9223105DB8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82888" y="1676401"/>
            <a:ext cx="5969000" cy="3883025"/>
          </a:xfrm>
        </p:spPr>
      </p:pic>
      <p:sp>
        <p:nvSpPr>
          <p:cNvPr id="4" name="Alatunnisteen paikkamerkki 3">
            <a:extLst>
              <a:ext uri="{FF2B5EF4-FFF2-40B4-BE49-F238E27FC236}">
                <a16:creationId xmlns:a16="http://schemas.microsoft.com/office/drawing/2014/main" id="{12D0F6FF-8E92-414D-58EB-1215B21BE72A}"/>
              </a:ext>
            </a:extLst>
          </p:cNvPr>
          <p:cNvSpPr>
            <a:spLocks noGrp="1"/>
          </p:cNvSpPr>
          <p:nvPr>
            <p:ph type="ftr" sz="quarter" idx="11"/>
          </p:nvPr>
        </p:nvSpPr>
        <p:spPr>
          <a:xfrm>
            <a:off x="3925888" y="5559426"/>
            <a:ext cx="3086100" cy="193675"/>
          </a:xfrm>
        </p:spPr>
        <p:txBody>
          <a:bodyPr/>
          <a:lstStyle/>
          <a:p>
            <a:pPr>
              <a:defRPr/>
            </a:pPr>
            <a:r>
              <a:rPr lang="fi-FI" dirty="0">
                <a:solidFill>
                  <a:schemeClr val="tx1"/>
                </a:solidFill>
              </a:rPr>
              <a:t>Tomi Kiilakoski </a:t>
            </a:r>
          </a:p>
        </p:txBody>
      </p:sp>
      <p:pic>
        <p:nvPicPr>
          <p:cNvPr id="6149" name="Kuva 4">
            <a:extLst>
              <a:ext uri="{FF2B5EF4-FFF2-40B4-BE49-F238E27FC236}">
                <a16:creationId xmlns:a16="http://schemas.microsoft.com/office/drawing/2014/main" id="{B2B63CC0-0E30-BD5F-DC26-E6374231BA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0" y="6040439"/>
            <a:ext cx="1184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a:t>…And </a:t>
            </a:r>
            <a:r>
              <a:rPr lang="fi-FI" sz="3600" dirty="0" err="1"/>
              <a:t>what</a:t>
            </a:r>
            <a:r>
              <a:rPr lang="fi-FI" sz="3600" dirty="0"/>
              <a:t> </a:t>
            </a:r>
            <a:r>
              <a:rPr lang="fi-FI" sz="3600" dirty="0" err="1"/>
              <a:t>we</a:t>
            </a:r>
            <a:r>
              <a:rPr lang="fi-FI" sz="3600" dirty="0"/>
              <a:t> got:</a:t>
            </a:r>
          </a:p>
        </p:txBody>
      </p:sp>
      <p:sp>
        <p:nvSpPr>
          <p:cNvPr id="3" name="Sisällön paikkamerkki 2"/>
          <p:cNvSpPr>
            <a:spLocks noGrp="1"/>
          </p:cNvSpPr>
          <p:nvPr>
            <p:ph idx="1"/>
          </p:nvPr>
        </p:nvSpPr>
        <p:spPr/>
        <p:txBody>
          <a:bodyPr/>
          <a:lstStyle/>
          <a:p>
            <a:pPr marL="0" indent="0">
              <a:buNone/>
            </a:pPr>
            <a:r>
              <a:rPr lang="en-US" b="1" dirty="0"/>
              <a:t>The vision of Youth Division (processed earlier)</a:t>
            </a:r>
          </a:p>
          <a:p>
            <a:r>
              <a:rPr lang="en-US" dirty="0"/>
              <a:t>The entire city is a fun place for young people. Fun means having friends and things to do, and being important to others. Young people in Helsinki are able to view the world through other people’s eyes.</a:t>
            </a:r>
          </a:p>
          <a:p>
            <a:endParaRPr lang="en-US" dirty="0"/>
          </a:p>
          <a:p>
            <a:pPr marL="0" indent="0">
              <a:buNone/>
            </a:pPr>
            <a:r>
              <a:rPr lang="en-US" b="1" dirty="0"/>
              <a:t>The mission of Youth Division</a:t>
            </a:r>
          </a:p>
          <a:p>
            <a:r>
              <a:rPr lang="en-US" dirty="0"/>
              <a:t>In youth work, youth is considered to have inherent value. We work with young people wherever we are needed. </a:t>
            </a:r>
          </a:p>
          <a:p>
            <a:r>
              <a:rPr lang="en-US" dirty="0"/>
              <a:t>We boost young people’s faith in themselves and the future. By working together with young people, we are creating a more sustainable, more functional and safer Helsinki.</a:t>
            </a:r>
          </a:p>
          <a:p>
            <a:r>
              <a:rPr lang="en-US" dirty="0"/>
              <a:t>We are also having an impact on young people’s living conditions. Furthermore, we improve their operating opportunities, help them to be better heard in society, and promote their place in the city. </a:t>
            </a:r>
          </a:p>
          <a:p>
            <a:endParaRPr lang="en-US" b="1" dirty="0"/>
          </a:p>
          <a:p>
            <a:endParaRPr lang="fi-FI" dirty="0"/>
          </a:p>
        </p:txBody>
      </p:sp>
      <p:sp>
        <p:nvSpPr>
          <p:cNvPr id="4" name="Päivämäärän paikkamerkki 3"/>
          <p:cNvSpPr>
            <a:spLocks noGrp="1"/>
          </p:cNvSpPr>
          <p:nvPr>
            <p:ph type="dt" sz="half" idx="10"/>
          </p:nvPr>
        </p:nvSpPr>
        <p:spPr/>
        <p:txBody>
          <a:bodyPr/>
          <a:lstStyle/>
          <a:p>
            <a:pPr>
              <a:defRPr/>
            </a:pPr>
            <a:fld id="{B4052959-B402-4E64-BC04-BDA5997856DB}" type="datetime1">
              <a:rPr lang="fi-FI" smtClean="0"/>
              <a:t>22.9.2022</a:t>
            </a:fld>
            <a:endParaRPr lang="fi-FI"/>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21D465F9-A8AA-48E0-96FD-5EA515275563}" type="slidenum">
              <a:rPr lang="fi-FI" smtClean="0"/>
              <a:pPr>
                <a:defRPr/>
              </a:pPr>
              <a:t>20</a:t>
            </a:fld>
            <a:endParaRPr lang="fi-FI"/>
          </a:p>
        </p:txBody>
      </p:sp>
    </p:spTree>
    <p:extLst>
      <p:ext uri="{BB962C8B-B14F-4D97-AF65-F5344CB8AC3E}">
        <p14:creationId xmlns:p14="http://schemas.microsoft.com/office/powerpoint/2010/main" val="1945589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7988"/>
            <a:ext cx="10741631" cy="787400"/>
          </a:xfrm>
        </p:spPr>
        <p:txBody>
          <a:bodyPr/>
          <a:lstStyle/>
          <a:p>
            <a:r>
              <a:rPr lang="en-US" sz="3200" dirty="0"/>
              <a:t>The principles guiding the Youth Division’s work:</a:t>
            </a:r>
            <a:br>
              <a:rPr lang="en-US" sz="3200" dirty="0"/>
            </a:br>
            <a:endParaRPr lang="fi-FI" dirty="0"/>
          </a:p>
        </p:txBody>
      </p:sp>
      <p:sp>
        <p:nvSpPr>
          <p:cNvPr id="3" name="Sisällön paikkamerkki 2"/>
          <p:cNvSpPr>
            <a:spLocks noGrp="1"/>
          </p:cNvSpPr>
          <p:nvPr>
            <p:ph idx="1"/>
          </p:nvPr>
        </p:nvSpPr>
        <p:spPr>
          <a:xfrm>
            <a:off x="457200" y="1335640"/>
            <a:ext cx="10854647" cy="4841323"/>
          </a:xfrm>
        </p:spPr>
        <p:txBody>
          <a:bodyPr/>
          <a:lstStyle/>
          <a:p>
            <a:r>
              <a:rPr lang="en-US" dirty="0"/>
              <a:t>We actively promote equality, human rights and sustainable development.</a:t>
            </a:r>
          </a:p>
          <a:p>
            <a:r>
              <a:rPr lang="en-US" dirty="0"/>
              <a:t>Our work is also based on young people’s participation, being a peer, </a:t>
            </a:r>
            <a:r>
              <a:rPr lang="en-US" dirty="0" err="1"/>
              <a:t>voluntarity</a:t>
            </a:r>
            <a:r>
              <a:rPr lang="en-US" dirty="0"/>
              <a:t> and activity. </a:t>
            </a:r>
          </a:p>
          <a:p>
            <a:r>
              <a:rPr lang="en-US" dirty="0"/>
              <a:t>We mainly work with young people during their free time. </a:t>
            </a:r>
          </a:p>
          <a:p>
            <a:r>
              <a:rPr lang="en-US" dirty="0"/>
              <a:t>Our operations promote young people’s ability to learn. </a:t>
            </a:r>
          </a:p>
          <a:p>
            <a:r>
              <a:rPr lang="en-US" dirty="0"/>
              <a:t>Our work is based on information about young people, their needs and the youth work operating environment. </a:t>
            </a:r>
          </a:p>
          <a:p>
            <a:r>
              <a:rPr lang="en-US" dirty="0"/>
              <a:t>We </a:t>
            </a:r>
            <a:r>
              <a:rPr lang="en-US" dirty="0" err="1"/>
              <a:t>recognise</a:t>
            </a:r>
            <a:r>
              <a:rPr lang="en-US" dirty="0"/>
              <a:t> other operators’ work alongside our own and work together with our partners. </a:t>
            </a:r>
          </a:p>
          <a:p>
            <a:r>
              <a:rPr lang="en-US" dirty="0"/>
              <a:t>We work with those people and in those areas where needs are greater.</a:t>
            </a:r>
          </a:p>
          <a:p>
            <a:r>
              <a:rPr lang="en-US" dirty="0"/>
              <a:t>We take the families and close ones of young people into account in our work. </a:t>
            </a:r>
          </a:p>
          <a:p>
            <a:endParaRPr lang="en-US" dirty="0"/>
          </a:p>
          <a:p>
            <a:endParaRPr lang="fi-FI" dirty="0"/>
          </a:p>
        </p:txBody>
      </p:sp>
      <p:sp>
        <p:nvSpPr>
          <p:cNvPr id="4" name="Päivämäärän paikkamerkki 3"/>
          <p:cNvSpPr>
            <a:spLocks noGrp="1"/>
          </p:cNvSpPr>
          <p:nvPr>
            <p:ph type="dt" sz="half" idx="10"/>
          </p:nvPr>
        </p:nvSpPr>
        <p:spPr/>
        <p:txBody>
          <a:bodyPr/>
          <a:lstStyle/>
          <a:p>
            <a:pPr>
              <a:defRPr/>
            </a:pPr>
            <a:fld id="{B4052959-B402-4E64-BC04-BDA5997856DB}" type="datetime1">
              <a:rPr lang="fi-FI" smtClean="0"/>
              <a:t>22.9.2022</a:t>
            </a:fld>
            <a:endParaRPr lang="fi-FI"/>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21D465F9-A8AA-48E0-96FD-5EA515275563}" type="slidenum">
              <a:rPr lang="fi-FI" smtClean="0"/>
              <a:pPr>
                <a:defRPr/>
              </a:pPr>
              <a:t>21</a:t>
            </a:fld>
            <a:endParaRPr lang="fi-FI"/>
          </a:p>
        </p:txBody>
      </p:sp>
    </p:spTree>
    <p:extLst>
      <p:ext uri="{BB962C8B-B14F-4D97-AF65-F5344CB8AC3E}">
        <p14:creationId xmlns:p14="http://schemas.microsoft.com/office/powerpoint/2010/main" val="3245528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z="3600" dirty="0"/>
              <a:t>The four forms of work: </a:t>
            </a:r>
            <a:endParaRPr lang="fi-FI" dirty="0"/>
          </a:p>
        </p:txBody>
      </p:sp>
      <p:sp>
        <p:nvSpPr>
          <p:cNvPr id="3" name="Sisällön paikkamerkki 2"/>
          <p:cNvSpPr>
            <a:spLocks noGrp="1"/>
          </p:cNvSpPr>
          <p:nvPr>
            <p:ph idx="1"/>
          </p:nvPr>
        </p:nvSpPr>
        <p:spPr>
          <a:xfrm>
            <a:off x="201168" y="1033272"/>
            <a:ext cx="11490770" cy="5143691"/>
          </a:xfrm>
        </p:spPr>
        <p:txBody>
          <a:bodyPr/>
          <a:lstStyle/>
          <a:p>
            <a:pPr marL="0" indent="0">
              <a:buNone/>
            </a:pPr>
            <a:r>
              <a:rPr lang="en-US" sz="3600" b="1" dirty="0"/>
              <a:t>1. Enhancing the agency of the young person</a:t>
            </a:r>
          </a:p>
          <a:p>
            <a:pPr marL="0" indent="0">
              <a:buNone/>
            </a:pPr>
            <a:r>
              <a:rPr lang="en-US" sz="3600" b="1" dirty="0"/>
              <a:t>2. Community work</a:t>
            </a:r>
          </a:p>
          <a:p>
            <a:pPr marL="0" indent="0">
              <a:buNone/>
            </a:pPr>
            <a:r>
              <a:rPr lang="en-US" sz="3600" b="1" dirty="0"/>
              <a:t>3. Encouraging youth participation and activism</a:t>
            </a:r>
          </a:p>
          <a:p>
            <a:pPr marL="0" indent="0">
              <a:buNone/>
            </a:pPr>
            <a:r>
              <a:rPr lang="en-US" sz="3600" b="1" dirty="0"/>
              <a:t>4. Advocating of young people’s rights and influencing their living conditions</a:t>
            </a:r>
          </a:p>
        </p:txBody>
      </p:sp>
      <p:sp>
        <p:nvSpPr>
          <p:cNvPr id="4" name="Päivämäärän paikkamerkki 3"/>
          <p:cNvSpPr>
            <a:spLocks noGrp="1"/>
          </p:cNvSpPr>
          <p:nvPr>
            <p:ph type="dt" sz="half" idx="10"/>
          </p:nvPr>
        </p:nvSpPr>
        <p:spPr/>
        <p:txBody>
          <a:bodyPr/>
          <a:lstStyle/>
          <a:p>
            <a:pPr>
              <a:defRPr/>
            </a:pPr>
            <a:fld id="{B4052959-B402-4E64-BC04-BDA5997856DB}" type="datetime1">
              <a:rPr lang="fi-FI" smtClean="0"/>
              <a:t>22.9.2022</a:t>
            </a:fld>
            <a:endParaRPr lang="fi-FI"/>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21D465F9-A8AA-48E0-96FD-5EA515275563}" type="slidenum">
              <a:rPr lang="fi-FI" smtClean="0"/>
              <a:pPr>
                <a:defRPr/>
              </a:pPr>
              <a:t>22</a:t>
            </a:fld>
            <a:endParaRPr lang="fi-FI"/>
          </a:p>
        </p:txBody>
      </p:sp>
    </p:spTree>
    <p:extLst>
      <p:ext uri="{BB962C8B-B14F-4D97-AF65-F5344CB8AC3E}">
        <p14:creationId xmlns:p14="http://schemas.microsoft.com/office/powerpoint/2010/main" val="3418763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CBFB2C-4D0A-4741-B71F-26F286DDEF21}"/>
              </a:ext>
            </a:extLst>
          </p:cNvPr>
          <p:cNvSpPr>
            <a:spLocks noGrp="1"/>
          </p:cNvSpPr>
          <p:nvPr>
            <p:ph type="dt" sz="half" idx="10"/>
          </p:nvPr>
        </p:nvSpPr>
        <p:spPr/>
        <p:txBody>
          <a:bodyPr/>
          <a:lstStyle/>
          <a:p>
            <a:pPr>
              <a:defRPr/>
            </a:pPr>
            <a:fld id="{7B4838B7-AC16-45D2-89BE-E199A8636394}" type="datetime1">
              <a:rPr lang="fi-FI" smtClean="0"/>
              <a:t>22.9.2022</a:t>
            </a:fld>
            <a:endParaRPr lang="fi-FI" dirty="0"/>
          </a:p>
        </p:txBody>
      </p:sp>
      <p:sp>
        <p:nvSpPr>
          <p:cNvPr id="3" name="Alatunnisteen paikkamerkki 2">
            <a:extLst>
              <a:ext uri="{FF2B5EF4-FFF2-40B4-BE49-F238E27FC236}">
                <a16:creationId xmlns:a16="http://schemas.microsoft.com/office/drawing/2014/main" id="{FC09D63B-3558-446F-988D-242D550D4232}"/>
              </a:ext>
            </a:extLst>
          </p:cNvPr>
          <p:cNvSpPr>
            <a:spLocks noGrp="1"/>
          </p:cNvSpPr>
          <p:nvPr>
            <p:ph type="ftr" sz="quarter" idx="11"/>
          </p:nvPr>
        </p:nvSpPr>
        <p:spPr/>
        <p:txBody>
          <a:bodyPr/>
          <a:lstStyle/>
          <a:p>
            <a:pPr>
              <a:defRPr/>
            </a:pPr>
            <a:endParaRPr lang="fi-FI" dirty="0"/>
          </a:p>
        </p:txBody>
      </p:sp>
      <p:sp>
        <p:nvSpPr>
          <p:cNvPr id="4" name="Dian numeron paikkamerkki 3">
            <a:extLst>
              <a:ext uri="{FF2B5EF4-FFF2-40B4-BE49-F238E27FC236}">
                <a16:creationId xmlns:a16="http://schemas.microsoft.com/office/drawing/2014/main" id="{952FC5C6-5644-4CD5-96AD-63D40D6BF8E5}"/>
              </a:ext>
            </a:extLst>
          </p:cNvPr>
          <p:cNvSpPr>
            <a:spLocks noGrp="1"/>
          </p:cNvSpPr>
          <p:nvPr>
            <p:ph type="sldNum" sz="quarter" idx="12"/>
          </p:nvPr>
        </p:nvSpPr>
        <p:spPr/>
        <p:txBody>
          <a:bodyPr/>
          <a:lstStyle/>
          <a:p>
            <a:pPr>
              <a:defRPr/>
            </a:pPr>
            <a:fld id="{ED73CFA3-4CFF-45C0-AABB-82F1799DF83B}" type="slidenum">
              <a:rPr lang="fi-FI" smtClean="0"/>
              <a:pPr>
                <a:defRPr/>
              </a:pPr>
              <a:t>23</a:t>
            </a:fld>
            <a:endParaRPr lang="fi-FI" dirty="0"/>
          </a:p>
        </p:txBody>
      </p:sp>
      <p:graphicFrame>
        <p:nvGraphicFramePr>
          <p:cNvPr id="6" name="Taulukko 5">
            <a:extLst>
              <a:ext uri="{FF2B5EF4-FFF2-40B4-BE49-F238E27FC236}">
                <a16:creationId xmlns:a16="http://schemas.microsoft.com/office/drawing/2014/main" id="{83FFB964-EB03-4905-931E-BF0D315B716B}"/>
              </a:ext>
            </a:extLst>
          </p:cNvPr>
          <p:cNvGraphicFramePr>
            <a:graphicFrameLocks noGrp="1"/>
          </p:cNvGraphicFramePr>
          <p:nvPr>
            <p:extLst>
              <p:ext uri="{D42A27DB-BD31-4B8C-83A1-F6EECF244321}">
                <p14:modId xmlns:p14="http://schemas.microsoft.com/office/powerpoint/2010/main" val="2573678033"/>
              </p:ext>
            </p:extLst>
          </p:nvPr>
        </p:nvGraphicFramePr>
        <p:xfrm>
          <a:off x="1263722" y="973442"/>
          <a:ext cx="10233060" cy="3986372"/>
        </p:xfrm>
        <a:graphic>
          <a:graphicData uri="http://schemas.openxmlformats.org/drawingml/2006/table">
            <a:tbl>
              <a:tblPr firstRow="1" firstCol="1" bandRow="1">
                <a:tableStyleId>{5C22544A-7EE6-4342-B048-85BDC9FD1C3A}</a:tableStyleId>
              </a:tblPr>
              <a:tblGrid>
                <a:gridCol w="2186892">
                  <a:extLst>
                    <a:ext uri="{9D8B030D-6E8A-4147-A177-3AD203B41FA5}">
                      <a16:colId xmlns:a16="http://schemas.microsoft.com/office/drawing/2014/main" val="3851501445"/>
                    </a:ext>
                  </a:extLst>
                </a:gridCol>
                <a:gridCol w="2261736">
                  <a:extLst>
                    <a:ext uri="{9D8B030D-6E8A-4147-A177-3AD203B41FA5}">
                      <a16:colId xmlns:a16="http://schemas.microsoft.com/office/drawing/2014/main" val="1367780468"/>
                    </a:ext>
                  </a:extLst>
                </a:gridCol>
                <a:gridCol w="3417019">
                  <a:extLst>
                    <a:ext uri="{9D8B030D-6E8A-4147-A177-3AD203B41FA5}">
                      <a16:colId xmlns:a16="http://schemas.microsoft.com/office/drawing/2014/main" val="2850954918"/>
                    </a:ext>
                  </a:extLst>
                </a:gridCol>
                <a:gridCol w="2367413">
                  <a:extLst>
                    <a:ext uri="{9D8B030D-6E8A-4147-A177-3AD203B41FA5}">
                      <a16:colId xmlns:a16="http://schemas.microsoft.com/office/drawing/2014/main" val="2265026964"/>
                    </a:ext>
                  </a:extLst>
                </a:gridCol>
              </a:tblGrid>
              <a:tr h="342084">
                <a:tc>
                  <a:txBody>
                    <a:bodyPr/>
                    <a:lstStyle/>
                    <a:p>
                      <a:pPr>
                        <a:lnSpc>
                          <a:spcPct val="115000"/>
                        </a:lnSpc>
                        <a:spcAft>
                          <a:spcPts val="800"/>
                        </a:spcAft>
                      </a:pPr>
                      <a:r>
                        <a:rPr lang="en-GB" sz="900">
                          <a:effectLst/>
                        </a:rPr>
                        <a:t>Term</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900" dirty="0">
                          <a:effectLst/>
                        </a:rPr>
                        <a:t>Question</a:t>
                      </a:r>
                      <a:endParaRPr lang="fi-FI" dirty="0"/>
                    </a:p>
                  </a:txBody>
                  <a:tcPr marL="68580" marR="68580" marT="0" marB="0"/>
                </a:tc>
                <a:tc>
                  <a:txBody>
                    <a:bodyPr/>
                    <a:lstStyle/>
                    <a:p>
                      <a:pPr>
                        <a:lnSpc>
                          <a:spcPct val="115000"/>
                        </a:lnSpc>
                        <a:spcAft>
                          <a:spcPts val="800"/>
                        </a:spcAft>
                      </a:pPr>
                      <a:r>
                        <a:rPr lang="en-GB" sz="900">
                          <a:effectLst/>
                        </a:rPr>
                        <a:t>Description</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800"/>
                        </a:spcAft>
                      </a:pPr>
                      <a:r>
                        <a:rPr lang="en-GB" sz="900">
                          <a:effectLst/>
                        </a:rPr>
                        <a:t>Example</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67723185"/>
                  </a:ext>
                </a:extLst>
              </a:tr>
              <a:tr h="1464099">
                <a:tc>
                  <a:txBody>
                    <a:bodyPr/>
                    <a:lstStyle/>
                    <a:p>
                      <a:pPr>
                        <a:lnSpc>
                          <a:spcPct val="115000"/>
                        </a:lnSpc>
                        <a:spcAft>
                          <a:spcPts val="800"/>
                        </a:spcAft>
                      </a:pPr>
                      <a:r>
                        <a:rPr lang="en-GB" sz="1400">
                          <a:effectLst/>
                        </a:rPr>
                        <a:t>FORM OF WORK</a:t>
                      </a:r>
                      <a:endParaRPr lang="fi-FI"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800"/>
                        </a:spcAft>
                      </a:pPr>
                      <a:r>
                        <a:rPr lang="en-GB" sz="1400">
                          <a:effectLst/>
                        </a:rPr>
                        <a:t>What type of youth work is carried out?</a:t>
                      </a:r>
                      <a:endParaRPr lang="fi-FI"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15000"/>
                        </a:lnSpc>
                        <a:buFont typeface="Symbol" panose="05050102010706020507" pitchFamily="18" charset="2"/>
                        <a:buChar char=""/>
                      </a:pPr>
                      <a:r>
                        <a:rPr lang="en-GB" sz="1400">
                          <a:effectLst/>
                        </a:rPr>
                        <a:t>Describes the core of a youth work activity.</a:t>
                      </a:r>
                      <a:endParaRPr lang="fi-FI" sz="1600">
                        <a:effectLst/>
                      </a:endParaRPr>
                    </a:p>
                    <a:p>
                      <a:pPr marL="342900" lvl="0" indent="-342900">
                        <a:lnSpc>
                          <a:spcPct val="115000"/>
                        </a:lnSpc>
                        <a:buFont typeface="Symbol" panose="05050102010706020507" pitchFamily="18" charset="2"/>
                        <a:buChar char=""/>
                      </a:pPr>
                      <a:r>
                        <a:rPr lang="en-GB" sz="1400">
                          <a:effectLst/>
                        </a:rPr>
                        <a:t>Includes several methods.</a:t>
                      </a:r>
                      <a:endParaRPr lang="fi-FI" sz="1600">
                        <a:effectLst/>
                      </a:endParaRPr>
                    </a:p>
                    <a:p>
                      <a:pPr marL="342900" lvl="0" indent="-342900">
                        <a:lnSpc>
                          <a:spcPct val="115000"/>
                        </a:lnSpc>
                        <a:buFont typeface="Symbol" panose="05050102010706020507" pitchFamily="18" charset="2"/>
                        <a:buChar char=""/>
                      </a:pPr>
                      <a:r>
                        <a:rPr lang="en-GB" sz="1400">
                          <a:effectLst/>
                        </a:rPr>
                        <a:t>Is carried out together.</a:t>
                      </a:r>
                      <a:endParaRPr lang="fi-FI" sz="1600">
                        <a:effectLst/>
                      </a:endParaRPr>
                    </a:p>
                    <a:p>
                      <a:pPr marL="342900" lvl="0" indent="-342900">
                        <a:lnSpc>
                          <a:spcPct val="115000"/>
                        </a:lnSpc>
                        <a:spcAft>
                          <a:spcPts val="800"/>
                        </a:spcAft>
                        <a:buFont typeface="Symbol" panose="05050102010706020507" pitchFamily="18" charset="2"/>
                        <a:buChar char=""/>
                      </a:pPr>
                      <a:r>
                        <a:rPr lang="en-GB" sz="1400">
                          <a:effectLst/>
                        </a:rPr>
                        <a:t>Is the responsibility of several employees.</a:t>
                      </a:r>
                      <a:endParaRPr lang="fi-FI"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800"/>
                        </a:spcAft>
                      </a:pPr>
                      <a:r>
                        <a:rPr lang="en-GB" sz="1400">
                          <a:effectLst/>
                        </a:rPr>
                        <a:t>Enhancing the agency of a young people</a:t>
                      </a:r>
                      <a:endParaRPr lang="fi-FI"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4428507"/>
                  </a:ext>
                </a:extLst>
              </a:tr>
              <a:tr h="716090">
                <a:tc>
                  <a:txBody>
                    <a:bodyPr/>
                    <a:lstStyle/>
                    <a:p>
                      <a:pPr>
                        <a:lnSpc>
                          <a:spcPct val="115000"/>
                        </a:lnSpc>
                        <a:spcAft>
                          <a:spcPts val="800"/>
                        </a:spcAft>
                      </a:pPr>
                      <a:r>
                        <a:rPr lang="en-GB" sz="1400">
                          <a:effectLst/>
                        </a:rPr>
                        <a:t>METHOD</a:t>
                      </a:r>
                      <a:endParaRPr lang="fi-FI"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800"/>
                        </a:spcAft>
                      </a:pPr>
                      <a:r>
                        <a:rPr lang="en-GB" sz="1400">
                          <a:effectLst/>
                        </a:rPr>
                        <a:t>How is youth work carried out?</a:t>
                      </a:r>
                      <a:endParaRPr lang="fi-FI"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15000"/>
                        </a:lnSpc>
                        <a:spcAft>
                          <a:spcPts val="800"/>
                        </a:spcAft>
                        <a:buFont typeface="Symbol" panose="05050102010706020507" pitchFamily="18" charset="2"/>
                        <a:buChar char=""/>
                      </a:pPr>
                      <a:r>
                        <a:rPr lang="en-GB" sz="1400">
                          <a:effectLst/>
                        </a:rPr>
                        <a:t>Is a way of implementing a form of work and involves several tools.</a:t>
                      </a:r>
                      <a:endParaRPr lang="fi-FI"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800"/>
                        </a:spcAft>
                      </a:pPr>
                      <a:r>
                        <a:rPr lang="en-GB" sz="1400">
                          <a:effectLst/>
                        </a:rPr>
                        <a:t>Youth work that promotes study and work opportunities</a:t>
                      </a:r>
                      <a:endParaRPr lang="fi-FI"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98609328"/>
                  </a:ext>
                </a:extLst>
              </a:tr>
              <a:tr h="1464099">
                <a:tc>
                  <a:txBody>
                    <a:bodyPr/>
                    <a:lstStyle/>
                    <a:p>
                      <a:pPr>
                        <a:lnSpc>
                          <a:spcPct val="115000"/>
                        </a:lnSpc>
                        <a:spcAft>
                          <a:spcPts val="800"/>
                        </a:spcAft>
                      </a:pPr>
                      <a:r>
                        <a:rPr lang="en-GB" sz="1400">
                          <a:effectLst/>
                        </a:rPr>
                        <a:t>TOOL</a:t>
                      </a:r>
                      <a:endParaRPr lang="fi-FI"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800"/>
                        </a:spcAft>
                      </a:pPr>
                      <a:r>
                        <a:rPr lang="en-GB" sz="1400">
                          <a:effectLst/>
                        </a:rPr>
                        <a:t>Through what means is work with young people carried out?</a:t>
                      </a:r>
                      <a:endParaRPr lang="fi-FI"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nSpc>
                          <a:spcPct val="115000"/>
                        </a:lnSpc>
                        <a:buFont typeface="Symbol" panose="05050102010706020507" pitchFamily="18" charset="2"/>
                        <a:buChar char=""/>
                      </a:pPr>
                      <a:r>
                        <a:rPr lang="en-GB" sz="1400" dirty="0">
                          <a:effectLst/>
                        </a:rPr>
                        <a:t>Promotes the implementation of a method and involves practical work.</a:t>
                      </a:r>
                      <a:endParaRPr lang="fi-FI" sz="1600" dirty="0">
                        <a:effectLst/>
                      </a:endParaRPr>
                    </a:p>
                    <a:p>
                      <a:pPr marL="342900" lvl="0" indent="-342900">
                        <a:lnSpc>
                          <a:spcPct val="115000"/>
                        </a:lnSpc>
                        <a:buFont typeface="Symbol" panose="05050102010706020507" pitchFamily="18" charset="2"/>
                        <a:buChar char=""/>
                      </a:pPr>
                      <a:r>
                        <a:rPr lang="en-GB" sz="1400" dirty="0">
                          <a:effectLst/>
                        </a:rPr>
                        <a:t>Depends on time, place and target group.</a:t>
                      </a:r>
                      <a:endParaRPr lang="fi-FI" sz="1600" dirty="0">
                        <a:effectLst/>
                      </a:endParaRPr>
                    </a:p>
                    <a:p>
                      <a:pPr marL="342900" lvl="0" indent="-342900">
                        <a:lnSpc>
                          <a:spcPct val="115000"/>
                        </a:lnSpc>
                        <a:spcAft>
                          <a:spcPts val="800"/>
                        </a:spcAft>
                        <a:buFont typeface="Symbol" panose="05050102010706020507" pitchFamily="18" charset="2"/>
                        <a:buChar char=""/>
                      </a:pPr>
                      <a:r>
                        <a:rPr lang="en-GB" sz="1400" dirty="0">
                          <a:effectLst/>
                        </a:rPr>
                        <a:t>May be used with various methods.</a:t>
                      </a:r>
                      <a:endParaRPr lang="fi-FI"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800"/>
                        </a:spcAft>
                      </a:pPr>
                      <a:r>
                        <a:rPr lang="en-GB" sz="1400" dirty="0">
                          <a:effectLst/>
                        </a:rPr>
                        <a:t>E.g. summer jobs, thematic evenings on getting to know  various jobs and on joint application system</a:t>
                      </a:r>
                      <a:endParaRPr lang="fi-FI"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36176001"/>
                  </a:ext>
                </a:extLst>
              </a:tr>
            </a:tbl>
          </a:graphicData>
        </a:graphic>
      </p:graphicFrame>
    </p:spTree>
    <p:extLst>
      <p:ext uri="{BB962C8B-B14F-4D97-AF65-F5344CB8AC3E}">
        <p14:creationId xmlns:p14="http://schemas.microsoft.com/office/powerpoint/2010/main" val="2943862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6581AA-E385-4AE4-B88D-346226BD05E2}"/>
              </a:ext>
            </a:extLst>
          </p:cNvPr>
          <p:cNvSpPr>
            <a:spLocks noGrp="1"/>
          </p:cNvSpPr>
          <p:nvPr>
            <p:ph type="ctrTitle"/>
          </p:nvPr>
        </p:nvSpPr>
        <p:spPr/>
        <p:txBody>
          <a:bodyPr/>
          <a:lstStyle/>
          <a:p>
            <a:r>
              <a:rPr lang="en-US" sz="4800" dirty="0">
                <a:solidFill>
                  <a:schemeClr val="tx1"/>
                </a:solidFill>
              </a:rPr>
              <a:t>Form of work 1:</a:t>
            </a:r>
            <a:br>
              <a:rPr lang="en-US" sz="4800" dirty="0">
                <a:solidFill>
                  <a:schemeClr val="tx1"/>
                </a:solidFill>
              </a:rPr>
            </a:br>
            <a:r>
              <a:rPr lang="en-US" sz="4800" dirty="0">
                <a:solidFill>
                  <a:schemeClr val="tx1"/>
                </a:solidFill>
              </a:rPr>
              <a:t>Enhancing the agency of the young person</a:t>
            </a:r>
            <a:br>
              <a:rPr lang="en-US" sz="4800" dirty="0">
                <a:solidFill>
                  <a:schemeClr val="tx1"/>
                </a:solidFill>
              </a:rPr>
            </a:br>
            <a:br>
              <a:rPr lang="en-US" sz="4800" b="0" dirty="0">
                <a:solidFill>
                  <a:schemeClr val="tx1"/>
                </a:solidFill>
              </a:rPr>
            </a:br>
            <a:r>
              <a:rPr lang="en-US" sz="3600" b="0" i="1" dirty="0">
                <a:solidFill>
                  <a:schemeClr val="tx1"/>
                </a:solidFill>
              </a:rPr>
              <a:t>Young people form their identities through interaction with other people and the surrounding environment. We promote their well-being and trust in their abilities to gain a good life.</a:t>
            </a:r>
            <a:br>
              <a:rPr lang="en-US" sz="3600" i="1" dirty="0">
                <a:solidFill>
                  <a:schemeClr val="tx1"/>
                </a:solidFill>
              </a:rPr>
            </a:br>
            <a:endParaRPr lang="fi-FI" sz="3600" i="1" dirty="0">
              <a:solidFill>
                <a:schemeClr val="tx1"/>
              </a:solidFill>
            </a:endParaRPr>
          </a:p>
        </p:txBody>
      </p:sp>
      <p:sp>
        <p:nvSpPr>
          <p:cNvPr id="3" name="Päivämäärän paikkamerkki 2">
            <a:extLst>
              <a:ext uri="{FF2B5EF4-FFF2-40B4-BE49-F238E27FC236}">
                <a16:creationId xmlns:a16="http://schemas.microsoft.com/office/drawing/2014/main" id="{A48C74BC-93B5-4B78-81AD-48B94E0DFB4A}"/>
              </a:ext>
            </a:extLst>
          </p:cNvPr>
          <p:cNvSpPr>
            <a:spLocks noGrp="1"/>
          </p:cNvSpPr>
          <p:nvPr>
            <p:ph type="dt" sz="half" idx="10"/>
          </p:nvPr>
        </p:nvSpPr>
        <p:spPr/>
        <p:txBody>
          <a:bodyPr/>
          <a:lstStyle/>
          <a:p>
            <a:pPr>
              <a:defRPr/>
            </a:pPr>
            <a:fld id="{DFEFEAAF-1FC5-4E02-A912-5AB2FBC84184}" type="datetime1">
              <a:rPr lang="fi-FI" smtClean="0"/>
              <a:t>22.9.2022</a:t>
            </a:fld>
            <a:endParaRPr lang="fi-FI" dirty="0"/>
          </a:p>
        </p:txBody>
      </p:sp>
      <p:sp>
        <p:nvSpPr>
          <p:cNvPr id="4" name="Alatunnisteen paikkamerkki 3">
            <a:extLst>
              <a:ext uri="{FF2B5EF4-FFF2-40B4-BE49-F238E27FC236}">
                <a16:creationId xmlns:a16="http://schemas.microsoft.com/office/drawing/2014/main" id="{6EC45743-58B1-4176-ACF6-C030001857CD}"/>
              </a:ext>
            </a:extLst>
          </p:cNvPr>
          <p:cNvSpPr>
            <a:spLocks noGrp="1"/>
          </p:cNvSpPr>
          <p:nvPr>
            <p:ph type="ftr" sz="quarter" idx="11"/>
          </p:nvPr>
        </p:nvSpPr>
        <p:spPr/>
        <p:txBody>
          <a:bodyPr/>
          <a:lstStyle/>
          <a:p>
            <a:pPr>
              <a:defRPr/>
            </a:pPr>
            <a:endParaRPr lang="fi-FI" dirty="0"/>
          </a:p>
        </p:txBody>
      </p:sp>
      <p:sp>
        <p:nvSpPr>
          <p:cNvPr id="5" name="Dian numeron paikkamerkki 4">
            <a:extLst>
              <a:ext uri="{FF2B5EF4-FFF2-40B4-BE49-F238E27FC236}">
                <a16:creationId xmlns:a16="http://schemas.microsoft.com/office/drawing/2014/main" id="{758B5402-E81A-42AD-8924-7D8297DE51BD}"/>
              </a:ext>
            </a:extLst>
          </p:cNvPr>
          <p:cNvSpPr>
            <a:spLocks noGrp="1"/>
          </p:cNvSpPr>
          <p:nvPr>
            <p:ph type="sldNum" sz="quarter" idx="12"/>
          </p:nvPr>
        </p:nvSpPr>
        <p:spPr/>
        <p:txBody>
          <a:bodyPr/>
          <a:lstStyle/>
          <a:p>
            <a:pPr>
              <a:defRPr/>
            </a:pPr>
            <a:fld id="{9A032849-1B89-4812-946E-BD869BDB57DC}" type="slidenum">
              <a:rPr lang="fi-FI" smtClean="0"/>
              <a:pPr>
                <a:defRPr/>
              </a:pPr>
              <a:t>24</a:t>
            </a:fld>
            <a:endParaRPr lang="fi-FI" dirty="0"/>
          </a:p>
        </p:txBody>
      </p:sp>
    </p:spTree>
    <p:extLst>
      <p:ext uri="{BB962C8B-B14F-4D97-AF65-F5344CB8AC3E}">
        <p14:creationId xmlns:p14="http://schemas.microsoft.com/office/powerpoint/2010/main" val="1099051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0A11F3B-10DC-4525-AB15-FE494F7DD6A9}"/>
              </a:ext>
            </a:extLst>
          </p:cNvPr>
          <p:cNvSpPr>
            <a:spLocks noGrp="1"/>
          </p:cNvSpPr>
          <p:nvPr>
            <p:ph type="dt" sz="half" idx="10"/>
          </p:nvPr>
        </p:nvSpPr>
        <p:spPr/>
        <p:txBody>
          <a:bodyPr/>
          <a:lstStyle/>
          <a:p>
            <a:pPr>
              <a:defRPr/>
            </a:pPr>
            <a:fld id="{7B4838B7-AC16-45D2-89BE-E199A8636394}" type="datetime1">
              <a:rPr lang="fi-FI" smtClean="0"/>
              <a:t>22.9.2022</a:t>
            </a:fld>
            <a:endParaRPr lang="fi-FI" dirty="0"/>
          </a:p>
        </p:txBody>
      </p:sp>
      <p:sp>
        <p:nvSpPr>
          <p:cNvPr id="3" name="Alatunnisteen paikkamerkki 2">
            <a:extLst>
              <a:ext uri="{FF2B5EF4-FFF2-40B4-BE49-F238E27FC236}">
                <a16:creationId xmlns:a16="http://schemas.microsoft.com/office/drawing/2014/main" id="{B255BEF4-6A08-4034-9EFD-9C4ADD5FB80C}"/>
              </a:ext>
            </a:extLst>
          </p:cNvPr>
          <p:cNvSpPr>
            <a:spLocks noGrp="1"/>
          </p:cNvSpPr>
          <p:nvPr>
            <p:ph type="ftr" sz="quarter" idx="11"/>
          </p:nvPr>
        </p:nvSpPr>
        <p:spPr/>
        <p:txBody>
          <a:bodyPr/>
          <a:lstStyle/>
          <a:p>
            <a:pPr>
              <a:defRPr/>
            </a:pPr>
            <a:endParaRPr lang="fi-FI" dirty="0"/>
          </a:p>
        </p:txBody>
      </p:sp>
      <p:sp>
        <p:nvSpPr>
          <p:cNvPr id="4" name="Dian numeron paikkamerkki 3">
            <a:extLst>
              <a:ext uri="{FF2B5EF4-FFF2-40B4-BE49-F238E27FC236}">
                <a16:creationId xmlns:a16="http://schemas.microsoft.com/office/drawing/2014/main" id="{4CE051DB-9DD2-43A4-8C79-09E59DEF10DE}"/>
              </a:ext>
            </a:extLst>
          </p:cNvPr>
          <p:cNvSpPr>
            <a:spLocks noGrp="1"/>
          </p:cNvSpPr>
          <p:nvPr>
            <p:ph type="sldNum" sz="quarter" idx="12"/>
          </p:nvPr>
        </p:nvSpPr>
        <p:spPr/>
        <p:txBody>
          <a:bodyPr/>
          <a:lstStyle/>
          <a:p>
            <a:pPr>
              <a:defRPr/>
            </a:pPr>
            <a:fld id="{ED73CFA3-4CFF-45C0-AABB-82F1799DF83B}" type="slidenum">
              <a:rPr lang="fi-FI" smtClean="0"/>
              <a:pPr>
                <a:defRPr/>
              </a:pPr>
              <a:t>25</a:t>
            </a:fld>
            <a:endParaRPr lang="fi-FI" dirty="0"/>
          </a:p>
        </p:txBody>
      </p:sp>
      <p:graphicFrame>
        <p:nvGraphicFramePr>
          <p:cNvPr id="6" name="Taulukko 5">
            <a:extLst>
              <a:ext uri="{FF2B5EF4-FFF2-40B4-BE49-F238E27FC236}">
                <a16:creationId xmlns:a16="http://schemas.microsoft.com/office/drawing/2014/main" id="{7B31D768-7C34-48A0-AF6A-F2A9EB1C9826}"/>
              </a:ext>
            </a:extLst>
          </p:cNvPr>
          <p:cNvGraphicFramePr>
            <a:graphicFrameLocks noGrp="1"/>
          </p:cNvGraphicFramePr>
          <p:nvPr>
            <p:extLst>
              <p:ext uri="{D42A27DB-BD31-4B8C-83A1-F6EECF244321}">
                <p14:modId xmlns:p14="http://schemas.microsoft.com/office/powerpoint/2010/main" val="1257355340"/>
              </p:ext>
            </p:extLst>
          </p:nvPr>
        </p:nvGraphicFramePr>
        <p:xfrm>
          <a:off x="1952089" y="184061"/>
          <a:ext cx="7808359" cy="6185916"/>
        </p:xfrm>
        <a:graphic>
          <a:graphicData uri="http://schemas.openxmlformats.org/drawingml/2006/table">
            <a:tbl>
              <a:tblPr firstRow="1" firstCol="1" bandRow="1"/>
              <a:tblGrid>
                <a:gridCol w="2049173">
                  <a:extLst>
                    <a:ext uri="{9D8B030D-6E8A-4147-A177-3AD203B41FA5}">
                      <a16:colId xmlns:a16="http://schemas.microsoft.com/office/drawing/2014/main" val="1675925194"/>
                    </a:ext>
                  </a:extLst>
                </a:gridCol>
                <a:gridCol w="3070603">
                  <a:extLst>
                    <a:ext uri="{9D8B030D-6E8A-4147-A177-3AD203B41FA5}">
                      <a16:colId xmlns:a16="http://schemas.microsoft.com/office/drawing/2014/main" val="1966115484"/>
                    </a:ext>
                  </a:extLst>
                </a:gridCol>
                <a:gridCol w="2688583">
                  <a:extLst>
                    <a:ext uri="{9D8B030D-6E8A-4147-A177-3AD203B41FA5}">
                      <a16:colId xmlns:a16="http://schemas.microsoft.com/office/drawing/2014/main" val="1518603169"/>
                    </a:ext>
                  </a:extLst>
                </a:gridCol>
              </a:tblGrid>
              <a:tr h="141918">
                <a:tc>
                  <a:txBody>
                    <a:bodyPr/>
                    <a:lstStyle/>
                    <a:p>
                      <a:pPr fontAlgn="base">
                        <a:lnSpc>
                          <a:spcPct val="115000"/>
                        </a:lnSpc>
                        <a:spcAft>
                          <a:spcPts val="800"/>
                        </a:spcAft>
                      </a:pPr>
                      <a:r>
                        <a:rPr lang="en-GB" sz="900" b="1">
                          <a:solidFill>
                            <a:srgbClr val="FFFFFF"/>
                          </a:solidFill>
                          <a:effectLst/>
                          <a:latin typeface="Arial" panose="020B0604020202020204" pitchFamily="34" charset="0"/>
                          <a:ea typeface="Arial" panose="020B0604020202020204" pitchFamily="34" charset="0"/>
                          <a:cs typeface="Arial" panose="020B0604020202020204" pitchFamily="34" charset="0"/>
                        </a:rPr>
                        <a:t>Method</a:t>
                      </a:r>
                      <a:r>
                        <a:rPr lang="en-GB" sz="900">
                          <a:solidFill>
                            <a:srgbClr val="FFFFFF"/>
                          </a:solidFill>
                          <a:effectLst/>
                          <a:latin typeface="Arial" panose="020B0604020202020204" pitchFamily="34" charset="0"/>
                          <a:ea typeface="Arial" panose="020B0604020202020204" pitchFamily="34" charset="0"/>
                          <a:cs typeface="Arial" panose="020B0604020202020204" pitchFamily="34" charset="0"/>
                        </a:rPr>
                        <a:t> </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4B5"/>
                    </a:solidFill>
                  </a:tcPr>
                </a:tc>
                <a:tc>
                  <a:txBody>
                    <a:bodyPr/>
                    <a:lstStyle/>
                    <a:p>
                      <a:pPr fontAlgn="base">
                        <a:lnSpc>
                          <a:spcPct val="115000"/>
                        </a:lnSpc>
                        <a:spcAft>
                          <a:spcPts val="800"/>
                        </a:spcAft>
                      </a:pPr>
                      <a:r>
                        <a:rPr lang="en-GB" sz="900" b="1">
                          <a:solidFill>
                            <a:srgbClr val="FFFFFF"/>
                          </a:solidFill>
                          <a:effectLst/>
                          <a:latin typeface="Arial" panose="020B0604020202020204" pitchFamily="34" charset="0"/>
                          <a:ea typeface="Arial" panose="020B0604020202020204" pitchFamily="34" charset="0"/>
                          <a:cs typeface="Arial" panose="020B0604020202020204" pitchFamily="34" charset="0"/>
                        </a:rPr>
                        <a:t>The method’s purposes</a:t>
                      </a:r>
                      <a:r>
                        <a:rPr lang="en-GB" sz="900">
                          <a:solidFill>
                            <a:srgbClr val="FFFFFF"/>
                          </a:solidFill>
                          <a:effectLst/>
                          <a:latin typeface="Arial" panose="020B0604020202020204" pitchFamily="34" charset="0"/>
                          <a:ea typeface="Arial" panose="020B0604020202020204" pitchFamily="34" charset="0"/>
                          <a:cs typeface="Arial" panose="020B0604020202020204" pitchFamily="34" charset="0"/>
                        </a:rPr>
                        <a:t> </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4B5"/>
                    </a:solidFill>
                  </a:tcPr>
                </a:tc>
                <a:tc>
                  <a:txBody>
                    <a:bodyPr/>
                    <a:lstStyle/>
                    <a:p>
                      <a:pPr fontAlgn="base">
                        <a:lnSpc>
                          <a:spcPct val="115000"/>
                        </a:lnSpc>
                        <a:spcAft>
                          <a:spcPts val="800"/>
                        </a:spcAft>
                      </a:pPr>
                      <a:r>
                        <a:rPr lang="en-GB" sz="900" b="1">
                          <a:solidFill>
                            <a:srgbClr val="FFFFFF"/>
                          </a:solidFill>
                          <a:effectLst/>
                          <a:latin typeface="Arial" panose="020B0604020202020204" pitchFamily="34" charset="0"/>
                          <a:ea typeface="Arial" panose="020B0604020202020204" pitchFamily="34" charset="0"/>
                          <a:cs typeface="Arial" panose="020B0604020202020204" pitchFamily="34" charset="0"/>
                        </a:rPr>
                        <a:t>Examples of tools </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4B5"/>
                    </a:solidFill>
                  </a:tcPr>
                </a:tc>
                <a:extLst>
                  <a:ext uri="{0D108BD9-81ED-4DB2-BD59-A6C34878D82A}">
                    <a16:rowId xmlns:a16="http://schemas.microsoft.com/office/drawing/2014/main" val="3677701980"/>
                  </a:ext>
                </a:extLst>
              </a:tr>
              <a:tr h="917719">
                <a:tc>
                  <a:txBody>
                    <a:bodyPr/>
                    <a:lstStyle/>
                    <a:p>
                      <a:pPr fontAlgn="base">
                        <a:lnSpc>
                          <a:spcPct val="115000"/>
                        </a:lnSpc>
                        <a:spcAft>
                          <a:spcPts val="800"/>
                        </a:spcAft>
                      </a:pPr>
                      <a:r>
                        <a:rPr lang="en-GB" sz="900" b="1">
                          <a:solidFill>
                            <a:srgbClr val="000000"/>
                          </a:solidFill>
                          <a:effectLst/>
                          <a:latin typeface="Arial" panose="020B0604020202020204" pitchFamily="34" charset="0"/>
                          <a:ea typeface="Arial" panose="020B0604020202020204" pitchFamily="34" charset="0"/>
                          <a:cs typeface="Arial" panose="020B0604020202020204" pitchFamily="34" charset="0"/>
                        </a:rPr>
                        <a:t>YOUTH WORK TAILORED TO NEEDS DURING EARLY ADOLESCENCE </a:t>
                      </a:r>
                      <a:endParaRPr lang="fi-FI" sz="900">
                        <a:effectLst/>
                        <a:latin typeface="Arial" panose="020B0604020202020204" pitchFamily="34" charset="0"/>
                        <a:ea typeface="Calibri" panose="020F0502020204030204" pitchFamily="34" charset="0"/>
                        <a:cs typeface="Arial" panose="020B0604020202020204" pitchFamily="34" charset="0"/>
                      </a:endParaRPr>
                    </a:p>
                    <a:p>
                      <a:pPr fontAlgn="base">
                        <a:lnSpc>
                          <a:spcPct val="115000"/>
                        </a:lnSpc>
                        <a:spcAft>
                          <a:spcPts val="800"/>
                        </a:spcAf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342900" lvl="0" indent="-342900">
                        <a:lnSpc>
                          <a:spcPct val="115000"/>
                        </a:lnSpc>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Promotes a young person’s positive self-image.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Improves a young person’s ability to cope with daily life.</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lnSpc>
                          <a:spcPct val="115000"/>
                        </a:lnSpc>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Enhances a young person’s social and emotional skills.</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Promotes young person’s friendship skills. </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fontAlgn="base">
                        <a:lnSpc>
                          <a:spcPct val="115000"/>
                        </a:lnSpc>
                        <a:spcAft>
                          <a:spcPts val="800"/>
                        </a:spcAf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For example:</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Tools used in substance abuse prevention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Tailored small groups</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Cooperation with guardians</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spcAft>
                          <a:spcPts val="800"/>
                        </a:spcAft>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Camps</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3174779246"/>
                  </a:ext>
                </a:extLst>
              </a:tr>
              <a:tr h="2469320">
                <a:tc>
                  <a:txBody>
                    <a:bodyPr/>
                    <a:lstStyle/>
                    <a:p>
                      <a:pPr>
                        <a:lnSpc>
                          <a:spcPct val="115000"/>
                        </a:lnSpc>
                        <a:spcAft>
                          <a:spcPts val="800"/>
                        </a:spcAft>
                      </a:pPr>
                      <a:r>
                        <a:rPr lang="en-GB" sz="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YOUTH WORK TAILORED TO NEEDS DURING MIDDLE ADOLESCENCE</a:t>
                      </a:r>
                      <a:endParaRPr lang="fi-FI"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marL="342900" lvl="0" indent="-342900">
                        <a:lnSpc>
                          <a:spcPct val="115000"/>
                        </a:lnSpc>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Promotes the formation of a young person’s personal and social identity – an understanding of who am I. </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Enhances a young person’s skills needed in everyday life, including daily routines, nutrition, sleep, physical activity and avoidance of intoxicants. </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Improves a young person’s life skills: emotional skills, independent thought, ability to set goals, commitment to and assessment of these goals, resilience.</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Promotes the development of a young person’s interaction skills, and helps them form and maintain relationships.</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Helps and supports a young person with challenges connected to school, home, leisure time or any other aspect of life. </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Directs a young person to receive other services, if necessary.</a:t>
                      </a:r>
                      <a:endParaRPr lang="fi-FI"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lnSpc>
                          <a:spcPct val="115000"/>
                        </a:lnSpc>
                        <a:spcAft>
                          <a:spcPts val="800"/>
                        </a:spcAf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For example: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Individual support based on needs expressed by young person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Long-term support based on needs expressed by young person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Tailored small groups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Operation of peer leaders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Bridging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Cooperation with guardians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Tools used in substance abuse prevention</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3717382448"/>
                  </a:ext>
                </a:extLst>
              </a:tr>
              <a:tr h="1383199">
                <a:tc>
                  <a:txBody>
                    <a:bodyPr/>
                    <a:lstStyle/>
                    <a:p>
                      <a:pPr fontAlgn="base">
                        <a:lnSpc>
                          <a:spcPct val="115000"/>
                        </a:lnSpc>
                        <a:spcAft>
                          <a:spcPts val="800"/>
                        </a:spcAft>
                      </a:pPr>
                      <a:r>
                        <a:rPr lang="en-GB" sz="900" b="1">
                          <a:solidFill>
                            <a:srgbClr val="000000"/>
                          </a:solidFill>
                          <a:effectLst/>
                          <a:latin typeface="Arial" panose="020B0604020202020204" pitchFamily="34" charset="0"/>
                          <a:ea typeface="Arial" panose="020B0604020202020204" pitchFamily="34" charset="0"/>
                          <a:cs typeface="Arial" panose="020B0604020202020204" pitchFamily="34" charset="0"/>
                        </a:rPr>
                        <a:t>YOUTH WORK TAILORED TO NEEDS WHEN BECOMING INDEPENDENT </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Promotes a young person’s independence, e.g. in terms of money, daily routines and housing.</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Supports a young person with relationships, e.g. becoming less dependent on parents, and having friendships and romantic relationships. </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Helps a young person form a world view and engages in considering ethics with them.</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spcAft>
                          <a:spcPts val="800"/>
                        </a:spcAft>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Directs a young person to receive other services, if necessary.</a:t>
                      </a:r>
                      <a:endParaRPr lang="fi-FI"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fontAlgn="base">
                        <a:lnSpc>
                          <a:spcPct val="115000"/>
                        </a:lnSpc>
                        <a:spcAft>
                          <a:spcPts val="800"/>
                        </a:spcAf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For example:</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individual support based on needs expressed by young person</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Long-term support based on needs expressed by young person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Bridging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Peer activities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Tailored group activities  </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510301307"/>
                  </a:ext>
                </a:extLst>
              </a:tr>
              <a:tr h="1172821">
                <a:tc>
                  <a:txBody>
                    <a:bodyPr/>
                    <a:lstStyle/>
                    <a:p>
                      <a:pPr fontAlgn="base">
                        <a:lnSpc>
                          <a:spcPct val="115000"/>
                        </a:lnSpc>
                        <a:spcAft>
                          <a:spcPts val="800"/>
                        </a:spcAft>
                      </a:pPr>
                      <a:r>
                        <a:rPr lang="en-GB" sz="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YOUTH WORK THAT PROMOTES STUDY AND WORK OPPORTUNITIES </a:t>
                      </a:r>
                      <a:endParaRPr lang="fi-FI"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Enhances a young person’s faith in his/her future.</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Improves a young person’s chances of finding a place to study after comprehensive school and later in life. </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Improves young people’s working life skills and opportunities to find work.</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Provides young people with work experience.</a:t>
                      </a:r>
                      <a:endParaRPr lang="fi-FI"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fontAlgn="base">
                        <a:lnSpc>
                          <a:spcPct val="115000"/>
                        </a:lnSpc>
                        <a:spcAft>
                          <a:spcPts val="800"/>
                        </a:spcAf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For example: </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Summer Job Vouchers</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CV workshops </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Summer jobs </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Trainee positions </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Thematic events: introduction to various jobs or the joint application process </a:t>
                      </a:r>
                      <a:endParaRPr lang="fi-FI"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1222145894"/>
                  </a:ext>
                </a:extLst>
              </a:tr>
            </a:tbl>
          </a:graphicData>
        </a:graphic>
      </p:graphicFrame>
    </p:spTree>
    <p:extLst>
      <p:ext uri="{BB962C8B-B14F-4D97-AF65-F5344CB8AC3E}">
        <p14:creationId xmlns:p14="http://schemas.microsoft.com/office/powerpoint/2010/main" val="1912541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DB596BE-742A-4E0B-87C8-C9A2DA30938B}"/>
              </a:ext>
            </a:extLst>
          </p:cNvPr>
          <p:cNvSpPr>
            <a:spLocks noGrp="1"/>
          </p:cNvSpPr>
          <p:nvPr>
            <p:ph idx="1"/>
          </p:nvPr>
        </p:nvSpPr>
        <p:spPr>
          <a:xfrm>
            <a:off x="457200" y="340474"/>
            <a:ext cx="11234738" cy="5846763"/>
          </a:xfrm>
        </p:spPr>
        <p:txBody>
          <a:bodyPr/>
          <a:lstStyle/>
          <a:p>
            <a:pPr marL="0" indent="0">
              <a:buNone/>
            </a:pPr>
            <a:r>
              <a:rPr lang="en-US" sz="4800" b="1" dirty="0"/>
              <a:t>Form of work 2: Community work</a:t>
            </a:r>
          </a:p>
          <a:p>
            <a:pPr marL="0" indent="0">
              <a:buNone/>
            </a:pPr>
            <a:r>
              <a:rPr lang="en-GB" sz="3600" i="1" dirty="0"/>
              <a:t>Young people grow and develop through interaction and encounters with others. At that age, friends, peers and communities are important. Young people need space and time to spend with others and do things together. Communities provide support with daily routines, planning for the future and during rites of passage. We understand the significance of youth cultures to young people’s shared activities and their communities and recognise the value of these in the world. </a:t>
            </a:r>
            <a:endParaRPr lang="fi-FI" sz="3600" i="1" dirty="0"/>
          </a:p>
          <a:p>
            <a:endParaRPr lang="fi-FI" sz="4000" dirty="0"/>
          </a:p>
        </p:txBody>
      </p:sp>
      <p:sp>
        <p:nvSpPr>
          <p:cNvPr id="4" name="Päivämäärän paikkamerkki 3">
            <a:extLst>
              <a:ext uri="{FF2B5EF4-FFF2-40B4-BE49-F238E27FC236}">
                <a16:creationId xmlns:a16="http://schemas.microsoft.com/office/drawing/2014/main" id="{5AD03ADA-A928-4D98-87D3-A3FE20B79FA2}"/>
              </a:ext>
            </a:extLst>
          </p:cNvPr>
          <p:cNvSpPr>
            <a:spLocks noGrp="1"/>
          </p:cNvSpPr>
          <p:nvPr>
            <p:ph type="dt" sz="half" idx="10"/>
          </p:nvPr>
        </p:nvSpPr>
        <p:spPr/>
        <p:txBody>
          <a:bodyPr/>
          <a:lstStyle/>
          <a:p>
            <a:pPr>
              <a:defRPr/>
            </a:pPr>
            <a:fld id="{3E120B2D-CB93-45B9-8963-F9A206FB5A3F}" type="datetime1">
              <a:rPr lang="fi-FI" smtClean="0"/>
              <a:t>22.9.2022</a:t>
            </a:fld>
            <a:endParaRPr lang="fi-FI" dirty="0"/>
          </a:p>
        </p:txBody>
      </p:sp>
      <p:sp>
        <p:nvSpPr>
          <p:cNvPr id="5" name="Alatunnisteen paikkamerkki 4">
            <a:extLst>
              <a:ext uri="{FF2B5EF4-FFF2-40B4-BE49-F238E27FC236}">
                <a16:creationId xmlns:a16="http://schemas.microsoft.com/office/drawing/2014/main" id="{DD04FF54-4954-436B-A764-61AD9473CED4}"/>
              </a:ext>
            </a:extLst>
          </p:cNvPr>
          <p:cNvSpPr>
            <a:spLocks noGrp="1"/>
          </p:cNvSpPr>
          <p:nvPr>
            <p:ph type="ftr" sz="quarter" idx="11"/>
          </p:nvPr>
        </p:nvSpPr>
        <p:spPr/>
        <p:txBody>
          <a:bodyPr/>
          <a:lstStyle/>
          <a:p>
            <a:pPr>
              <a:defRPr/>
            </a:pPr>
            <a:endParaRPr lang="fi-FI" dirty="0"/>
          </a:p>
        </p:txBody>
      </p:sp>
      <p:sp>
        <p:nvSpPr>
          <p:cNvPr id="6" name="Dian numeron paikkamerkki 5">
            <a:extLst>
              <a:ext uri="{FF2B5EF4-FFF2-40B4-BE49-F238E27FC236}">
                <a16:creationId xmlns:a16="http://schemas.microsoft.com/office/drawing/2014/main" id="{AB416A0C-1493-4D52-BDD1-0AF5EDEBD647}"/>
              </a:ext>
            </a:extLst>
          </p:cNvPr>
          <p:cNvSpPr>
            <a:spLocks noGrp="1"/>
          </p:cNvSpPr>
          <p:nvPr>
            <p:ph type="sldNum" sz="quarter" idx="12"/>
          </p:nvPr>
        </p:nvSpPr>
        <p:spPr/>
        <p:txBody>
          <a:bodyPr/>
          <a:lstStyle/>
          <a:p>
            <a:pPr>
              <a:defRPr/>
            </a:pPr>
            <a:fld id="{B5622F2E-52EB-47DA-9716-C0E16F8C7CCE}" type="slidenum">
              <a:rPr lang="fi-FI" smtClean="0"/>
              <a:pPr>
                <a:defRPr/>
              </a:pPr>
              <a:t>26</a:t>
            </a:fld>
            <a:endParaRPr lang="fi-FI" dirty="0"/>
          </a:p>
        </p:txBody>
      </p:sp>
    </p:spTree>
    <p:extLst>
      <p:ext uri="{BB962C8B-B14F-4D97-AF65-F5344CB8AC3E}">
        <p14:creationId xmlns:p14="http://schemas.microsoft.com/office/powerpoint/2010/main" val="346557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A94706-19F1-48F3-8FB0-FC1A938611E3}"/>
              </a:ext>
            </a:extLst>
          </p:cNvPr>
          <p:cNvSpPr>
            <a:spLocks noGrp="1"/>
          </p:cNvSpPr>
          <p:nvPr>
            <p:ph type="ctrTitle"/>
          </p:nvPr>
        </p:nvSpPr>
        <p:spPr/>
        <p:txBody>
          <a:bodyPr/>
          <a:lstStyle/>
          <a:p>
            <a:endParaRPr lang="fi-FI" dirty="0"/>
          </a:p>
        </p:txBody>
      </p:sp>
      <p:sp>
        <p:nvSpPr>
          <p:cNvPr id="3" name="Päivämäärän paikkamerkki 2">
            <a:extLst>
              <a:ext uri="{FF2B5EF4-FFF2-40B4-BE49-F238E27FC236}">
                <a16:creationId xmlns:a16="http://schemas.microsoft.com/office/drawing/2014/main" id="{D4DD1514-58F7-45DB-B8B6-7436ECD1704F}"/>
              </a:ext>
            </a:extLst>
          </p:cNvPr>
          <p:cNvSpPr>
            <a:spLocks noGrp="1"/>
          </p:cNvSpPr>
          <p:nvPr>
            <p:ph type="dt" sz="half" idx="10"/>
          </p:nvPr>
        </p:nvSpPr>
        <p:spPr/>
        <p:txBody>
          <a:bodyPr/>
          <a:lstStyle/>
          <a:p>
            <a:pPr>
              <a:defRPr/>
            </a:pPr>
            <a:fld id="{DFEFEAAF-1FC5-4E02-A912-5AB2FBC84184}" type="datetime1">
              <a:rPr lang="fi-FI" smtClean="0"/>
              <a:t>22.9.2022</a:t>
            </a:fld>
            <a:endParaRPr lang="fi-FI" dirty="0"/>
          </a:p>
        </p:txBody>
      </p:sp>
      <p:sp>
        <p:nvSpPr>
          <p:cNvPr id="4" name="Alatunnisteen paikkamerkki 3">
            <a:extLst>
              <a:ext uri="{FF2B5EF4-FFF2-40B4-BE49-F238E27FC236}">
                <a16:creationId xmlns:a16="http://schemas.microsoft.com/office/drawing/2014/main" id="{067BAC0D-4C11-470E-821E-62A83D7C195D}"/>
              </a:ext>
            </a:extLst>
          </p:cNvPr>
          <p:cNvSpPr>
            <a:spLocks noGrp="1"/>
          </p:cNvSpPr>
          <p:nvPr>
            <p:ph type="ftr" sz="quarter" idx="11"/>
          </p:nvPr>
        </p:nvSpPr>
        <p:spPr/>
        <p:txBody>
          <a:bodyPr/>
          <a:lstStyle/>
          <a:p>
            <a:pPr>
              <a:defRPr/>
            </a:pPr>
            <a:endParaRPr lang="fi-FI" dirty="0"/>
          </a:p>
        </p:txBody>
      </p:sp>
      <p:sp>
        <p:nvSpPr>
          <p:cNvPr id="5" name="Dian numeron paikkamerkki 4">
            <a:extLst>
              <a:ext uri="{FF2B5EF4-FFF2-40B4-BE49-F238E27FC236}">
                <a16:creationId xmlns:a16="http://schemas.microsoft.com/office/drawing/2014/main" id="{A9D4FEB4-E8F9-42F5-B458-E257DFBCBAAF}"/>
              </a:ext>
            </a:extLst>
          </p:cNvPr>
          <p:cNvSpPr>
            <a:spLocks noGrp="1"/>
          </p:cNvSpPr>
          <p:nvPr>
            <p:ph type="sldNum" sz="quarter" idx="12"/>
          </p:nvPr>
        </p:nvSpPr>
        <p:spPr/>
        <p:txBody>
          <a:bodyPr/>
          <a:lstStyle/>
          <a:p>
            <a:pPr>
              <a:defRPr/>
            </a:pPr>
            <a:fld id="{9A032849-1B89-4812-946E-BD869BDB57DC}" type="slidenum">
              <a:rPr lang="fi-FI" smtClean="0"/>
              <a:pPr>
                <a:defRPr/>
              </a:pPr>
              <a:t>27</a:t>
            </a:fld>
            <a:endParaRPr lang="fi-FI" dirty="0"/>
          </a:p>
        </p:txBody>
      </p:sp>
      <p:graphicFrame>
        <p:nvGraphicFramePr>
          <p:cNvPr id="6" name="Taulukko 5">
            <a:extLst>
              <a:ext uri="{FF2B5EF4-FFF2-40B4-BE49-F238E27FC236}">
                <a16:creationId xmlns:a16="http://schemas.microsoft.com/office/drawing/2014/main" id="{9A76E16F-1D5B-4FA1-9F58-B77A9B8A9291}"/>
              </a:ext>
            </a:extLst>
          </p:cNvPr>
          <p:cNvGraphicFramePr>
            <a:graphicFrameLocks noGrp="1"/>
          </p:cNvGraphicFramePr>
          <p:nvPr>
            <p:extLst>
              <p:ext uri="{D42A27DB-BD31-4B8C-83A1-F6EECF244321}">
                <p14:modId xmlns:p14="http://schemas.microsoft.com/office/powerpoint/2010/main" val="331400755"/>
              </p:ext>
            </p:extLst>
          </p:nvPr>
        </p:nvGraphicFramePr>
        <p:xfrm>
          <a:off x="1304818" y="457200"/>
          <a:ext cx="7543461" cy="5488302"/>
        </p:xfrm>
        <a:graphic>
          <a:graphicData uri="http://schemas.openxmlformats.org/drawingml/2006/table">
            <a:tbl>
              <a:tblPr firstRow="1" firstCol="1" bandRow="1"/>
              <a:tblGrid>
                <a:gridCol w="1594139">
                  <a:extLst>
                    <a:ext uri="{9D8B030D-6E8A-4147-A177-3AD203B41FA5}">
                      <a16:colId xmlns:a16="http://schemas.microsoft.com/office/drawing/2014/main" val="3686328946"/>
                    </a:ext>
                  </a:extLst>
                </a:gridCol>
                <a:gridCol w="3255175">
                  <a:extLst>
                    <a:ext uri="{9D8B030D-6E8A-4147-A177-3AD203B41FA5}">
                      <a16:colId xmlns:a16="http://schemas.microsoft.com/office/drawing/2014/main" val="452484211"/>
                    </a:ext>
                  </a:extLst>
                </a:gridCol>
                <a:gridCol w="2694147">
                  <a:extLst>
                    <a:ext uri="{9D8B030D-6E8A-4147-A177-3AD203B41FA5}">
                      <a16:colId xmlns:a16="http://schemas.microsoft.com/office/drawing/2014/main" val="2201673637"/>
                    </a:ext>
                  </a:extLst>
                </a:gridCol>
              </a:tblGrid>
              <a:tr h="129350">
                <a:tc>
                  <a:txBody>
                    <a:bodyPr/>
                    <a:lstStyle/>
                    <a:p>
                      <a:pPr fontAlgn="base">
                        <a:lnSpc>
                          <a:spcPct val="115000"/>
                        </a:lnSpc>
                        <a:spcAft>
                          <a:spcPts val="800"/>
                        </a:spcAft>
                      </a:pPr>
                      <a:r>
                        <a:rPr lang="en-GB" sz="900" b="1">
                          <a:solidFill>
                            <a:srgbClr val="FFFFFF"/>
                          </a:solidFill>
                          <a:effectLst/>
                          <a:latin typeface="Arial" panose="020B0604020202020204" pitchFamily="34" charset="0"/>
                          <a:ea typeface="Arial" panose="020B0604020202020204" pitchFamily="34" charset="0"/>
                          <a:cs typeface="Arial" panose="020B0604020202020204" pitchFamily="34" charset="0"/>
                        </a:rPr>
                        <a:t>Method</a:t>
                      </a:r>
                      <a:r>
                        <a:rPr lang="en-GB" sz="900">
                          <a:solidFill>
                            <a:srgbClr val="FFFFFF"/>
                          </a:solidFill>
                          <a:effectLst/>
                          <a:latin typeface="Arial" panose="020B0604020202020204" pitchFamily="34" charset="0"/>
                          <a:ea typeface="Arial" panose="020B0604020202020204" pitchFamily="34" charset="0"/>
                          <a:cs typeface="Arial" panose="020B0604020202020204" pitchFamily="34" charset="0"/>
                        </a:rPr>
                        <a:t> </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fontAlgn="base">
                        <a:lnSpc>
                          <a:spcPct val="115000"/>
                        </a:lnSpc>
                        <a:spcAft>
                          <a:spcPts val="800"/>
                        </a:spcAft>
                      </a:pPr>
                      <a:r>
                        <a:rPr lang="en-GB" sz="900" b="1">
                          <a:solidFill>
                            <a:srgbClr val="FFFFFF"/>
                          </a:solidFill>
                          <a:effectLst/>
                          <a:latin typeface="Arial" panose="020B0604020202020204" pitchFamily="34" charset="0"/>
                          <a:ea typeface="Arial" panose="020B0604020202020204" pitchFamily="34" charset="0"/>
                          <a:cs typeface="Arial" panose="020B0604020202020204" pitchFamily="34" charset="0"/>
                        </a:rPr>
                        <a:t>The method’s purposes</a:t>
                      </a:r>
                      <a:r>
                        <a:rPr lang="en-GB" sz="900">
                          <a:solidFill>
                            <a:srgbClr val="FFFFFF"/>
                          </a:solidFill>
                          <a:effectLst/>
                          <a:latin typeface="Arial" panose="020B0604020202020204" pitchFamily="34" charset="0"/>
                          <a:ea typeface="Arial" panose="020B0604020202020204" pitchFamily="34" charset="0"/>
                          <a:cs typeface="Arial" panose="020B0604020202020204" pitchFamily="34" charset="0"/>
                        </a:rPr>
                        <a:t> </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fontAlgn="base">
                        <a:lnSpc>
                          <a:spcPct val="115000"/>
                        </a:lnSpc>
                        <a:spcAft>
                          <a:spcPts val="800"/>
                        </a:spcAft>
                      </a:pPr>
                      <a:r>
                        <a:rPr lang="en-GB" sz="900" b="1">
                          <a:solidFill>
                            <a:srgbClr val="FFFFFF"/>
                          </a:solidFill>
                          <a:effectLst/>
                          <a:latin typeface="Arial" panose="020B0604020202020204" pitchFamily="34" charset="0"/>
                          <a:ea typeface="Arial" panose="020B0604020202020204" pitchFamily="34" charset="0"/>
                          <a:cs typeface="Arial" panose="020B0604020202020204" pitchFamily="34" charset="0"/>
                        </a:rPr>
                        <a:t>Examples of tools</a:t>
                      </a:r>
                      <a:r>
                        <a:rPr lang="en-GB" sz="900">
                          <a:solidFill>
                            <a:srgbClr val="FFFFFF"/>
                          </a:solidFill>
                          <a:effectLst/>
                          <a:latin typeface="Arial" panose="020B0604020202020204" pitchFamily="34" charset="0"/>
                          <a:ea typeface="Arial" panose="020B0604020202020204" pitchFamily="34" charset="0"/>
                          <a:cs typeface="Arial" panose="020B0604020202020204" pitchFamily="34" charset="0"/>
                        </a:rPr>
                        <a:t> </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595121023"/>
                  </a:ext>
                </a:extLst>
              </a:tr>
              <a:tr h="1645683">
                <a:tc>
                  <a:txBody>
                    <a:bodyPr/>
                    <a:lstStyle/>
                    <a:p>
                      <a:pPr fontAlgn="base">
                        <a:lnSpc>
                          <a:spcPct val="115000"/>
                        </a:lnSpc>
                        <a:spcAft>
                          <a:spcPts val="800"/>
                        </a:spcAft>
                      </a:pPr>
                      <a:r>
                        <a:rPr lang="en-GB" sz="900" b="1">
                          <a:solidFill>
                            <a:srgbClr val="000000"/>
                          </a:solidFill>
                          <a:effectLst/>
                          <a:latin typeface="Arial" panose="020B0604020202020204" pitchFamily="34" charset="0"/>
                          <a:ea typeface="Arial" panose="020B0604020202020204" pitchFamily="34" charset="0"/>
                          <a:cs typeface="Arial" panose="020B0604020202020204" pitchFamily="34" charset="0"/>
                        </a:rPr>
                        <a:t>FACILITATING YOUNG PEOPLE’S MEMBERSHIP OF GROUPS AND COMMUNITIES </a:t>
                      </a:r>
                      <a:endParaRPr lang="fi-FI" sz="1000">
                        <a:effectLst/>
                        <a:latin typeface="Arial" panose="020B0604020202020204" pitchFamily="34" charset="0"/>
                        <a:ea typeface="Calibri" panose="020F0502020204030204" pitchFamily="34" charset="0"/>
                        <a:cs typeface="Arial" panose="020B0604020202020204" pitchFamily="34" charset="0"/>
                      </a:endParaRPr>
                    </a:p>
                    <a:p>
                      <a:pPr fontAlgn="base">
                        <a:lnSpc>
                          <a:spcPct val="115000"/>
                        </a:lnSpc>
                        <a:spcAft>
                          <a:spcPts val="800"/>
                        </a:spcAf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342900" lvl="0" indent="-342900" fontAlgn="base">
                        <a:lnSpc>
                          <a:spcPct val="115000"/>
                        </a:lnSpc>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Helps young people to find interesting groups and communities and encourages them to participate.</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Enhances young people’s sense of solidarity.</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Enables young people to have safe experiences of being part of a group.</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spcAft>
                          <a:spcPts val="800"/>
                        </a:spcAft>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Supports young people in creating and developing their own groups.</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15000"/>
                        </a:lnSpc>
                        <a:spcAft>
                          <a:spcPts val="800"/>
                        </a:spcAf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For example: </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open activities at youth centres</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group activities </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events </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building team spirit </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study trips and exchange programmes abroad </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operation of group/s of youth leaders</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SzPts val="800"/>
                        <a:buFont typeface="Symbol" panose="05050102010706020507" pitchFamily="18" charset="2"/>
                        <a:buChar char=""/>
                      </a:pPr>
                      <a:r>
                        <a:rPr lang="en-US" sz="900">
                          <a:solidFill>
                            <a:srgbClr val="000000"/>
                          </a:solidFill>
                          <a:effectLst/>
                          <a:latin typeface="Arial" panose="020B0604020202020204" pitchFamily="34" charset="0"/>
                          <a:ea typeface="Arial" panose="020B0604020202020204" pitchFamily="34" charset="0"/>
                          <a:cs typeface="Arial" panose="020B0604020202020204" pitchFamily="34" charset="0"/>
                        </a:rPr>
                        <a:t>offering facilities and equipments for young peoples’ being together</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533190030"/>
                  </a:ext>
                </a:extLst>
              </a:tr>
              <a:tr h="1260453">
                <a:tc>
                  <a:txBody>
                    <a:bodyPr/>
                    <a:lstStyle/>
                    <a:p>
                      <a:pPr fontAlgn="base">
                        <a:lnSpc>
                          <a:spcPct val="115000"/>
                        </a:lnSpc>
                        <a:spcAft>
                          <a:spcPts val="800"/>
                        </a:spcAft>
                      </a:pPr>
                      <a:r>
                        <a:rPr lang="en-GB" sz="900" b="1">
                          <a:solidFill>
                            <a:srgbClr val="000000"/>
                          </a:solidFill>
                          <a:effectLst/>
                          <a:latin typeface="Arial" panose="020B0604020202020204" pitchFamily="34" charset="0"/>
                          <a:ea typeface="Arial" panose="020B0604020202020204" pitchFamily="34" charset="0"/>
                          <a:cs typeface="Arial" panose="020B0604020202020204" pitchFamily="34" charset="0"/>
                        </a:rPr>
                        <a:t>HOBBIES AND SELF-EXPRESSION</a:t>
                      </a:r>
                      <a:endParaRPr lang="fi-FI" sz="1000">
                        <a:effectLst/>
                        <a:latin typeface="Arial" panose="020B0604020202020204" pitchFamily="34" charset="0"/>
                        <a:ea typeface="Calibri" panose="020F0502020204030204" pitchFamily="34" charset="0"/>
                        <a:cs typeface="Arial" panose="020B0604020202020204" pitchFamily="34" charset="0"/>
                      </a:endParaRPr>
                    </a:p>
                    <a:p>
                      <a:pPr fontAlgn="base">
                        <a:lnSpc>
                          <a:spcPct val="115000"/>
                        </a:lnSpc>
                        <a:spcAft>
                          <a:spcPts val="800"/>
                        </a:spcAf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Enables young people to have meaningful, low-threshold hobbies.</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Allows young people to experience success and enjoyment during leisure time.</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Provides young people with opportunities to learn various skills.</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Improves young peoples’ social interaction, sense of belonging to a community and ability to work together with others. </a:t>
                      </a:r>
                      <a:endParaRPr lang="fi-FI"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lnSpc>
                          <a:spcPct val="115000"/>
                        </a:lnSpc>
                        <a:spcAft>
                          <a:spcPts val="800"/>
                        </a:spcAf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For example:</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hobby groups, such as sports groups, varying groups of cultural youth work, groups of environmental education</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introductory sessions to different hobbies</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pP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operation of exhibitions</a:t>
                      </a:r>
                      <a:endParaRPr lang="fi-FI"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2125459929"/>
                  </a:ext>
                </a:extLst>
              </a:tr>
              <a:tr h="1080132">
                <a:tc>
                  <a:txBody>
                    <a:bodyPr/>
                    <a:lstStyle/>
                    <a:p>
                      <a:pPr>
                        <a:lnSpc>
                          <a:spcPct val="115000"/>
                        </a:lnSpc>
                        <a:spcAft>
                          <a:spcPts val="800"/>
                        </a:spcAft>
                      </a:pPr>
                      <a:r>
                        <a:rPr lang="en-GB" sz="900" b="1">
                          <a:solidFill>
                            <a:srgbClr val="000000"/>
                          </a:solidFill>
                          <a:effectLst/>
                          <a:latin typeface="Arial" panose="020B0604020202020204" pitchFamily="34" charset="0"/>
                          <a:ea typeface="Arial" panose="020B0604020202020204" pitchFamily="34" charset="0"/>
                          <a:cs typeface="Arial" panose="020B0604020202020204" pitchFamily="34" charset="0"/>
                        </a:rPr>
                        <a:t>IDENTITY ENHANCEMENT </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342900" lvl="0" indent="-342900">
                        <a:lnSpc>
                          <a:spcPct val="115000"/>
                        </a:lnSpc>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Enhances a young people’s identity and self-knowledge as a member of a group</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If necessary, can steer towards activities and services that help with identity formation. </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Encourages young people to take part in youth cultural environments.</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15000"/>
                        </a:lnSpc>
                        <a:spcAft>
                          <a:spcPts val="800"/>
                        </a:spcAf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For example: </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small groups targeted to specific young people</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pP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thematic evenings</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pP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workshops for creating lyrics</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SzPts val="800"/>
                        <a:buFont typeface="Symbol" panose="05050102010706020507" pitchFamily="18" charset="2"/>
                        <a:buChar char=""/>
                      </a:pP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steering young people to a certain </a:t>
                      </a:r>
                      <a:r>
                        <a:rPr lang="en-US" sz="9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peergroup</a:t>
                      </a:r>
                      <a:endParaRPr lang="fi-FI"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4226635410"/>
                  </a:ext>
                </a:extLst>
              </a:tr>
              <a:tr h="1119065">
                <a:tc>
                  <a:txBody>
                    <a:bodyPr/>
                    <a:lstStyle/>
                    <a:p>
                      <a:pPr>
                        <a:lnSpc>
                          <a:spcPct val="115000"/>
                        </a:lnSpc>
                        <a:spcAft>
                          <a:spcPts val="800"/>
                        </a:spcAft>
                      </a:pPr>
                      <a:r>
                        <a:rPr lang="en-GB" sz="900" b="1">
                          <a:solidFill>
                            <a:srgbClr val="000000"/>
                          </a:solidFill>
                          <a:effectLst/>
                          <a:latin typeface="Arial" panose="020B0604020202020204" pitchFamily="34" charset="0"/>
                          <a:ea typeface="Arial" panose="020B0604020202020204" pitchFamily="34" charset="0"/>
                          <a:cs typeface="Arial" panose="020B0604020202020204" pitchFamily="34" charset="0"/>
                        </a:rPr>
                        <a:t>WORK WITH PHENOMENA CONNECTED TO YOUNG PEOPLE</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marL="342900" lvl="0" indent="-342900">
                        <a:lnSpc>
                          <a:spcPct val="115000"/>
                        </a:lnSpc>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Recognises the diverse range of phenomena present in young people’s lives, as well as their meanings and effects.</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Works with current phenomena and discusses them with young people.</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SzPts val="800"/>
                        <a:buFont typeface="Symbol" panose="05050102010706020507" pitchFamily="18" charset="2"/>
                        <a:buChar char=""/>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If necessary, helps young people distance themselves from challenging or unsafe groups. </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lnSpc>
                          <a:spcPct val="115000"/>
                        </a:lnSpc>
                        <a:spcAft>
                          <a:spcPts val="800"/>
                        </a:spcAf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For example: </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detached work</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groups, e.g. targeted small groups </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events </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thematic evenings and weeks, e.g. anti-racism, climate change </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SzPts val="800"/>
                        <a:buFont typeface="Symbol" panose="05050102010706020507" pitchFamily="18" charset="2"/>
                        <a:buChar char=""/>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motorcycle meet-ups </a:t>
                      </a:r>
                      <a:endParaRPr lang="fi-FI"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129973778"/>
                  </a:ext>
                </a:extLst>
              </a:tr>
            </a:tbl>
          </a:graphicData>
        </a:graphic>
      </p:graphicFrame>
    </p:spTree>
    <p:extLst>
      <p:ext uri="{BB962C8B-B14F-4D97-AF65-F5344CB8AC3E}">
        <p14:creationId xmlns:p14="http://schemas.microsoft.com/office/powerpoint/2010/main" val="2189883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393B9-9714-449A-A157-1069BBADECD4}"/>
              </a:ext>
            </a:extLst>
          </p:cNvPr>
          <p:cNvSpPr>
            <a:spLocks noGrp="1"/>
          </p:cNvSpPr>
          <p:nvPr>
            <p:ph type="ctrTitle"/>
          </p:nvPr>
        </p:nvSpPr>
        <p:spPr>
          <a:xfrm>
            <a:off x="486383" y="174661"/>
            <a:ext cx="10661515" cy="5418743"/>
          </a:xfrm>
        </p:spPr>
        <p:txBody>
          <a:bodyPr/>
          <a:lstStyle/>
          <a:p>
            <a:r>
              <a:rPr lang="en-US" sz="4800" dirty="0">
                <a:solidFill>
                  <a:schemeClr val="tx1"/>
                </a:solidFill>
              </a:rPr>
              <a:t>Form of work 3: Encouraging youth participation and activism</a:t>
            </a:r>
            <a:br>
              <a:rPr lang="en-US" sz="3600" i="1" dirty="0">
                <a:solidFill>
                  <a:schemeClr val="tx1"/>
                </a:solidFill>
              </a:rPr>
            </a:br>
            <a:br>
              <a:rPr lang="en-US" sz="3600" i="1" dirty="0">
                <a:solidFill>
                  <a:schemeClr val="tx1"/>
                </a:solidFill>
              </a:rPr>
            </a:br>
            <a:r>
              <a:rPr lang="en-US" sz="3600" b="0" i="1" dirty="0">
                <a:solidFill>
                  <a:schemeClr val="tx1"/>
                </a:solidFill>
              </a:rPr>
              <a:t>Young people take part in constructing their own lives and living environment, and they make the world a better place. Young people, together with others, have an influence on things that matter to them, including in their own daily existence, various aspects of life and at different levels of society. Through youth work, young people can find positions and ways of participating that suit them. In the Youth Division, young people can take part in the decision-making that affects them.</a:t>
            </a:r>
            <a:endParaRPr lang="fi-FI" sz="3600" b="0" i="1" dirty="0">
              <a:solidFill>
                <a:schemeClr val="tx1"/>
              </a:solidFill>
            </a:endParaRPr>
          </a:p>
        </p:txBody>
      </p:sp>
      <p:sp>
        <p:nvSpPr>
          <p:cNvPr id="3" name="Päivämäärän paikkamerkki 2">
            <a:extLst>
              <a:ext uri="{FF2B5EF4-FFF2-40B4-BE49-F238E27FC236}">
                <a16:creationId xmlns:a16="http://schemas.microsoft.com/office/drawing/2014/main" id="{B4B7E48F-B16E-47AA-917D-4BCFEC7DC8E4}"/>
              </a:ext>
            </a:extLst>
          </p:cNvPr>
          <p:cNvSpPr>
            <a:spLocks noGrp="1"/>
          </p:cNvSpPr>
          <p:nvPr>
            <p:ph type="dt" sz="half" idx="10"/>
          </p:nvPr>
        </p:nvSpPr>
        <p:spPr/>
        <p:txBody>
          <a:bodyPr/>
          <a:lstStyle/>
          <a:p>
            <a:pPr>
              <a:defRPr/>
            </a:pPr>
            <a:fld id="{DFEFEAAF-1FC5-4E02-A912-5AB2FBC84184}" type="datetime1">
              <a:rPr lang="fi-FI" smtClean="0"/>
              <a:t>22.9.2022</a:t>
            </a:fld>
            <a:endParaRPr lang="fi-FI" dirty="0"/>
          </a:p>
        </p:txBody>
      </p:sp>
      <p:sp>
        <p:nvSpPr>
          <p:cNvPr id="4" name="Alatunnisteen paikkamerkki 3">
            <a:extLst>
              <a:ext uri="{FF2B5EF4-FFF2-40B4-BE49-F238E27FC236}">
                <a16:creationId xmlns:a16="http://schemas.microsoft.com/office/drawing/2014/main" id="{4A2CF9F6-B348-410B-B776-D181A08D63B8}"/>
              </a:ext>
            </a:extLst>
          </p:cNvPr>
          <p:cNvSpPr>
            <a:spLocks noGrp="1"/>
          </p:cNvSpPr>
          <p:nvPr>
            <p:ph type="ftr" sz="quarter" idx="11"/>
          </p:nvPr>
        </p:nvSpPr>
        <p:spPr/>
        <p:txBody>
          <a:bodyPr/>
          <a:lstStyle/>
          <a:p>
            <a:pPr>
              <a:defRPr/>
            </a:pPr>
            <a:endParaRPr lang="fi-FI" dirty="0"/>
          </a:p>
        </p:txBody>
      </p:sp>
      <p:sp>
        <p:nvSpPr>
          <p:cNvPr id="5" name="Dian numeron paikkamerkki 4">
            <a:extLst>
              <a:ext uri="{FF2B5EF4-FFF2-40B4-BE49-F238E27FC236}">
                <a16:creationId xmlns:a16="http://schemas.microsoft.com/office/drawing/2014/main" id="{6C87910E-11DD-4BE8-8741-B2AB366F920D}"/>
              </a:ext>
            </a:extLst>
          </p:cNvPr>
          <p:cNvSpPr>
            <a:spLocks noGrp="1"/>
          </p:cNvSpPr>
          <p:nvPr>
            <p:ph type="sldNum" sz="quarter" idx="12"/>
          </p:nvPr>
        </p:nvSpPr>
        <p:spPr/>
        <p:txBody>
          <a:bodyPr/>
          <a:lstStyle/>
          <a:p>
            <a:pPr>
              <a:defRPr/>
            </a:pPr>
            <a:fld id="{9A032849-1B89-4812-946E-BD869BDB57DC}" type="slidenum">
              <a:rPr lang="fi-FI" smtClean="0"/>
              <a:pPr>
                <a:defRPr/>
              </a:pPr>
              <a:t>28</a:t>
            </a:fld>
            <a:endParaRPr lang="fi-FI" dirty="0"/>
          </a:p>
        </p:txBody>
      </p:sp>
    </p:spTree>
    <p:extLst>
      <p:ext uri="{BB962C8B-B14F-4D97-AF65-F5344CB8AC3E}">
        <p14:creationId xmlns:p14="http://schemas.microsoft.com/office/powerpoint/2010/main" val="1262275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a:extLst>
              <a:ext uri="{FF2B5EF4-FFF2-40B4-BE49-F238E27FC236}">
                <a16:creationId xmlns:a16="http://schemas.microsoft.com/office/drawing/2014/main" id="{D0DA0A57-9495-494B-A810-B82F353CB62C}"/>
              </a:ext>
            </a:extLst>
          </p:cNvPr>
          <p:cNvGraphicFramePr>
            <a:graphicFrameLocks noGrp="1"/>
          </p:cNvGraphicFramePr>
          <p:nvPr>
            <p:ph idx="1"/>
            <p:extLst>
              <p:ext uri="{D42A27DB-BD31-4B8C-83A1-F6EECF244321}">
                <p14:modId xmlns:p14="http://schemas.microsoft.com/office/powerpoint/2010/main" val="3795499872"/>
              </p:ext>
            </p:extLst>
          </p:nvPr>
        </p:nvGraphicFramePr>
        <p:xfrm>
          <a:off x="1767155" y="585627"/>
          <a:ext cx="8332342" cy="5605487"/>
        </p:xfrm>
        <a:graphic>
          <a:graphicData uri="http://schemas.openxmlformats.org/drawingml/2006/table">
            <a:tbl>
              <a:tblPr firstRow="1" firstCol="1" bandRow="1"/>
              <a:tblGrid>
                <a:gridCol w="2356454">
                  <a:extLst>
                    <a:ext uri="{9D8B030D-6E8A-4147-A177-3AD203B41FA5}">
                      <a16:colId xmlns:a16="http://schemas.microsoft.com/office/drawing/2014/main" val="1292390308"/>
                    </a:ext>
                  </a:extLst>
                </a:gridCol>
                <a:gridCol w="2904023">
                  <a:extLst>
                    <a:ext uri="{9D8B030D-6E8A-4147-A177-3AD203B41FA5}">
                      <a16:colId xmlns:a16="http://schemas.microsoft.com/office/drawing/2014/main" val="471082849"/>
                    </a:ext>
                  </a:extLst>
                </a:gridCol>
                <a:gridCol w="3071865">
                  <a:extLst>
                    <a:ext uri="{9D8B030D-6E8A-4147-A177-3AD203B41FA5}">
                      <a16:colId xmlns:a16="http://schemas.microsoft.com/office/drawing/2014/main" val="3998878103"/>
                    </a:ext>
                  </a:extLst>
                </a:gridCol>
              </a:tblGrid>
              <a:tr h="130121">
                <a:tc>
                  <a:txBody>
                    <a:bodyPr/>
                    <a:lstStyle/>
                    <a:p>
                      <a:pPr fontAlgn="base">
                        <a:lnSpc>
                          <a:spcPct val="115000"/>
                        </a:lnSpc>
                        <a:spcAft>
                          <a:spcPts val="800"/>
                        </a:spcAft>
                      </a:pPr>
                      <a:r>
                        <a:rPr lang="en-GB" sz="900" b="1">
                          <a:solidFill>
                            <a:srgbClr val="FFFFFF"/>
                          </a:solidFill>
                          <a:effectLst/>
                          <a:latin typeface="Arial" panose="020B0604020202020204" pitchFamily="34" charset="0"/>
                          <a:ea typeface="Arial" panose="020B0604020202020204" pitchFamily="34" charset="0"/>
                          <a:cs typeface="Arial" panose="020B0604020202020204" pitchFamily="34" charset="0"/>
                        </a:rPr>
                        <a:t>Method</a:t>
                      </a:r>
                      <a:r>
                        <a:rPr lang="en-GB" sz="900">
                          <a:solidFill>
                            <a:srgbClr val="FFFFFF"/>
                          </a:solidFill>
                          <a:effectLst/>
                          <a:latin typeface="Arial" panose="020B0604020202020204" pitchFamily="34" charset="0"/>
                          <a:ea typeface="Arial" panose="020B0604020202020204" pitchFamily="34" charset="0"/>
                          <a:cs typeface="Arial" panose="020B0604020202020204" pitchFamily="34" charset="0"/>
                        </a:rPr>
                        <a:t> </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4B5"/>
                    </a:solidFill>
                  </a:tcPr>
                </a:tc>
                <a:tc>
                  <a:txBody>
                    <a:bodyPr/>
                    <a:lstStyle/>
                    <a:p>
                      <a:pPr fontAlgn="base">
                        <a:lnSpc>
                          <a:spcPct val="115000"/>
                        </a:lnSpc>
                        <a:spcAft>
                          <a:spcPts val="800"/>
                        </a:spcAft>
                      </a:pPr>
                      <a:r>
                        <a:rPr lang="en-GB" sz="900" b="1">
                          <a:solidFill>
                            <a:srgbClr val="FFFFFF"/>
                          </a:solidFill>
                          <a:effectLst/>
                          <a:latin typeface="Arial" panose="020B0604020202020204" pitchFamily="34" charset="0"/>
                          <a:ea typeface="Arial" panose="020B0604020202020204" pitchFamily="34" charset="0"/>
                          <a:cs typeface="Arial" panose="020B0604020202020204" pitchFamily="34" charset="0"/>
                        </a:rPr>
                        <a:t>The method’s purposes</a:t>
                      </a:r>
                      <a:r>
                        <a:rPr lang="en-GB" sz="900">
                          <a:solidFill>
                            <a:srgbClr val="FFFFFF"/>
                          </a:solidFill>
                          <a:effectLst/>
                          <a:latin typeface="Arial" panose="020B0604020202020204" pitchFamily="34" charset="0"/>
                          <a:ea typeface="Arial" panose="020B0604020202020204" pitchFamily="34" charset="0"/>
                          <a:cs typeface="Arial" panose="020B0604020202020204" pitchFamily="34" charset="0"/>
                        </a:rPr>
                        <a:t> </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4B5"/>
                    </a:solidFill>
                  </a:tcPr>
                </a:tc>
                <a:tc>
                  <a:txBody>
                    <a:bodyPr/>
                    <a:lstStyle/>
                    <a:p>
                      <a:pPr fontAlgn="base">
                        <a:lnSpc>
                          <a:spcPct val="115000"/>
                        </a:lnSpc>
                        <a:spcAft>
                          <a:spcPts val="800"/>
                        </a:spcAft>
                      </a:pPr>
                      <a:r>
                        <a:rPr lang="en-GB" sz="900" b="1">
                          <a:solidFill>
                            <a:srgbClr val="FFFFFF"/>
                          </a:solidFill>
                          <a:effectLst/>
                          <a:latin typeface="Arial" panose="020B0604020202020204" pitchFamily="34" charset="0"/>
                          <a:ea typeface="Arial" panose="020B0604020202020204" pitchFamily="34" charset="0"/>
                          <a:cs typeface="Arial" panose="020B0604020202020204" pitchFamily="34" charset="0"/>
                        </a:rPr>
                        <a:t>Examples of tools</a:t>
                      </a:r>
                      <a:r>
                        <a:rPr lang="en-GB" sz="900">
                          <a:solidFill>
                            <a:srgbClr val="FFFFFF"/>
                          </a:solidFill>
                          <a:effectLst/>
                          <a:latin typeface="Arial" panose="020B0604020202020204" pitchFamily="34" charset="0"/>
                          <a:ea typeface="Arial" panose="020B0604020202020204" pitchFamily="34" charset="0"/>
                          <a:cs typeface="Arial" panose="020B0604020202020204" pitchFamily="34" charset="0"/>
                        </a:rPr>
                        <a:t> </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4B5"/>
                    </a:solidFill>
                  </a:tcPr>
                </a:tc>
                <a:extLst>
                  <a:ext uri="{0D108BD9-81ED-4DB2-BD59-A6C34878D82A}">
                    <a16:rowId xmlns:a16="http://schemas.microsoft.com/office/drawing/2014/main" val="4225400741"/>
                  </a:ext>
                </a:extLst>
              </a:tr>
              <a:tr h="1552755">
                <a:tc>
                  <a:txBody>
                    <a:bodyPr/>
                    <a:lstStyle/>
                    <a:p>
                      <a:pPr fontAlgn="base">
                        <a:lnSpc>
                          <a:spcPct val="115000"/>
                        </a:lnSpc>
                        <a:spcAft>
                          <a:spcPts val="800"/>
                        </a:spcAft>
                      </a:pPr>
                      <a:r>
                        <a:rPr lang="en-GB" sz="900" b="1">
                          <a:solidFill>
                            <a:srgbClr val="000000"/>
                          </a:solidFill>
                          <a:effectLst/>
                          <a:latin typeface="Arial" panose="020B0604020202020204" pitchFamily="34" charset="0"/>
                          <a:ea typeface="Arial" panose="020B0604020202020204" pitchFamily="34" charset="0"/>
                          <a:cs typeface="Arial" panose="020B0604020202020204" pitchFamily="34" charset="0"/>
                        </a:rPr>
                        <a:t>PROMOTING YOUNG PEOPLE’S PARTICIPATION</a:t>
                      </a: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fi-FI" sz="1000">
                        <a:effectLst/>
                        <a:latin typeface="Arial" panose="020B0604020202020204" pitchFamily="34" charset="0"/>
                        <a:ea typeface="Calibri" panose="020F0502020204030204" pitchFamily="34" charset="0"/>
                        <a:cs typeface="Arial" panose="020B0604020202020204" pitchFamily="34" charset="0"/>
                      </a:endParaRPr>
                    </a:p>
                    <a:p>
                      <a:pPr fontAlgn="base">
                        <a:lnSpc>
                          <a:spcPct val="115000"/>
                        </a:lnSpc>
                        <a:spcAft>
                          <a:spcPts val="800"/>
                        </a:spcAf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342900" lvl="0" indent="-342900">
                        <a:lnSpc>
                          <a:spcPct val="115000"/>
                        </a:lnSpc>
                        <a:buSzPts val="800"/>
                        <a:buFont typeface="Symbol" panose="05050102010706020507" pitchFamily="18" charset="2"/>
                        <a:buChar char=""/>
                        <a:tabLst>
                          <a:tab pos="2286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Ensures that young people are able to take part in planning and carrying out activities.</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tabLst>
                          <a:tab pos="2286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Provides a young person with an enhanced sense of belonging. </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tabLst>
                          <a:tab pos="2286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Improves young people's faith in their ability to influence their own life and the surrounding society. </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SzPts val="800"/>
                        <a:buFont typeface="Symbol" panose="05050102010706020507" pitchFamily="18" charset="2"/>
                        <a:buChar char=""/>
                        <a:tabLst>
                          <a:tab pos="2286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Encourages young people to use their influence together with people of varying ages. </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15000"/>
                        </a:lnSpc>
                        <a:spcAft>
                          <a:spcPts val="800"/>
                        </a:spcAf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For example: </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buSzPts val="800"/>
                        <a:buFont typeface="Symbol" panose="05050102010706020507" pitchFamily="18" charset="2"/>
                        <a:buChar char=""/>
                        <a:tabLst>
                          <a:tab pos="6858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community-based decision-making, e.g. youth centre’s joint meetings </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buSzPts val="800"/>
                        <a:buFont typeface="Symbol" panose="05050102010706020507" pitchFamily="18" charset="2"/>
                        <a:buChar char=""/>
                        <a:tabLst>
                          <a:tab pos="6858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co-creation projects </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buSzPts val="800"/>
                        <a:buFont typeface="Symbol" panose="05050102010706020507" pitchFamily="18" charset="2"/>
                        <a:buChar char=""/>
                        <a:tabLst>
                          <a:tab pos="6858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young people's initiatives </a:t>
                      </a:r>
                      <a:endParaRPr lang="fi-FI" sz="100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800"/>
                        </a:spcAft>
                        <a:buSzPts val="800"/>
                        <a:buFont typeface="Symbol" panose="05050102010706020507" pitchFamily="18" charset="2"/>
                        <a:buChar char=""/>
                        <a:tabLst>
                          <a:tab pos="6858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participatory budgeting </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574767537"/>
                  </a:ext>
                </a:extLst>
              </a:tr>
              <a:tr h="2071180">
                <a:tc>
                  <a:txBody>
                    <a:bodyPr/>
                    <a:lstStyle/>
                    <a:p>
                      <a:pPr fontAlgn="base">
                        <a:lnSpc>
                          <a:spcPct val="115000"/>
                        </a:lnSpc>
                        <a:spcAft>
                          <a:spcPts val="800"/>
                        </a:spcAft>
                      </a:pPr>
                      <a:r>
                        <a:rPr lang="en-GB" sz="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DEMOCRACY EDUCATION AND YOUNG PEOPLE’S PARTICIPATION </a:t>
                      </a:r>
                      <a:endParaRPr lang="fi-FI"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marL="342900" lvl="0" indent="-342900">
                        <a:lnSpc>
                          <a:spcPct val="115000"/>
                        </a:lnSpc>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Helps young people be aware of their rights and opportunities in society.</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Helps young people learn skills to participate in the society. </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Improves young people’s ability to show empathy and guides them towards responsible participation.</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Provides young people with channels and opportunities for having their opinions and perspectives acknowledged.</a:t>
                      </a:r>
                      <a:endParaRPr lang="fi-FI"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lnSpc>
                          <a:spcPct val="115000"/>
                        </a:lnSpc>
                        <a:spcAft>
                          <a:spcPts val="800"/>
                        </a:spcAf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For example: </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activity groups for influencing certain themes </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supporting the young people to become a candidate for the Youth Council</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community-based decision-making, e.g. youth centre’s joint meetings </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establishing dialogues </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participatory budgeting </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political fêtes </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young people's initiatives </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influencing in the media and social media</a:t>
                      </a:r>
                      <a:endParaRPr lang="fi-FI"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3666891943"/>
                  </a:ext>
                </a:extLst>
              </a:tr>
              <a:tr h="1837280">
                <a:tc>
                  <a:txBody>
                    <a:bodyPr/>
                    <a:lstStyle/>
                    <a:p>
                      <a:pPr fontAlgn="base">
                        <a:lnSpc>
                          <a:spcPct val="115000"/>
                        </a:lnSpc>
                        <a:spcAft>
                          <a:spcPts val="800"/>
                        </a:spcAft>
                      </a:pPr>
                      <a:r>
                        <a:rPr lang="en-GB" sz="900" b="1">
                          <a:solidFill>
                            <a:srgbClr val="000000"/>
                          </a:solidFill>
                          <a:effectLst/>
                          <a:latin typeface="Arial" panose="020B0604020202020204" pitchFamily="34" charset="0"/>
                          <a:ea typeface="Arial" panose="020B0604020202020204" pitchFamily="34" charset="0"/>
                          <a:cs typeface="Arial" panose="020B0604020202020204" pitchFamily="34" charset="0"/>
                        </a:rPr>
                        <a:t>YOUNG PEOPLE’S VOLUNTARY</a:t>
                      </a:r>
                      <a:endParaRPr lang="fi-FI" sz="1000">
                        <a:effectLst/>
                        <a:latin typeface="Arial" panose="020B0604020202020204" pitchFamily="34" charset="0"/>
                        <a:ea typeface="Calibri" panose="020F0502020204030204" pitchFamily="34" charset="0"/>
                        <a:cs typeface="Arial" panose="020B0604020202020204" pitchFamily="34" charset="0"/>
                      </a:endParaRPr>
                    </a:p>
                    <a:p>
                      <a:pPr fontAlgn="base">
                        <a:lnSpc>
                          <a:spcPct val="115000"/>
                        </a:lnSpc>
                        <a:spcAft>
                          <a:spcPts val="800"/>
                        </a:spcAft>
                      </a:pPr>
                      <a:r>
                        <a:rPr lang="en-GB" sz="900" b="1">
                          <a:solidFill>
                            <a:srgbClr val="000000"/>
                          </a:solidFill>
                          <a:effectLst/>
                          <a:latin typeface="Arial" panose="020B0604020202020204" pitchFamily="34" charset="0"/>
                          <a:ea typeface="Arial" panose="020B0604020202020204" pitchFamily="34" charset="0"/>
                          <a:cs typeface="Arial" panose="020B0604020202020204" pitchFamily="34" charset="0"/>
                        </a:rPr>
                        <a:t>ACTION AND ACTIVISM </a:t>
                      </a:r>
                      <a:endParaRPr lang="fi-FI" sz="100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en-GB" sz="900" b="1">
                          <a:effectLst/>
                          <a:latin typeface="Arial" panose="020B0604020202020204" pitchFamily="34" charset="0"/>
                          <a:ea typeface="Arial" panose="020B0604020202020204" pitchFamily="34" charset="0"/>
                          <a:cs typeface="Arial" panose="020B0604020202020204" pitchFamily="34" charset="0"/>
                        </a:rPr>
                        <a:t> </a:t>
                      </a:r>
                      <a:endParaRPr lang="fi-FI" sz="10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342900" lvl="0" indent="-342900" fontAlgn="base">
                        <a:lnSpc>
                          <a:spcPct val="115000"/>
                        </a:lnSpc>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Supports young people to act out together and have an influence on things that matter to them.</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Helps young people find interesting avenues to have an influence and practise hobbies, such as communities, activity groups and activities. </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Helps young people transform their own ideas into reality.</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Recognises and promotes various forms and methods of activism amongst young people.</a:t>
                      </a:r>
                      <a:endParaRPr lang="fi-FI"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15000"/>
                        </a:lnSpc>
                        <a:spcAft>
                          <a:spcPts val="800"/>
                        </a:spcAf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For example:</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sharing information and </a:t>
                      </a:r>
                      <a:r>
                        <a:rPr lang="en-US" sz="9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councelling</a:t>
                      </a: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 young people</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financial support for youth groups</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offering facilities and </a:t>
                      </a:r>
                      <a:r>
                        <a:rPr lang="en-GB" sz="9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equipments</a:t>
                      </a: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tabLst>
                          <a:tab pos="228600" algn="l"/>
                        </a:tabLst>
                      </a:pPr>
                      <a:r>
                        <a:rPr lang="fi-FI" sz="9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establishing</a:t>
                      </a:r>
                      <a:r>
                        <a:rPr lang="fi-FI"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i-FI" sz="9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dialogues</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SzPts val="800"/>
                        <a:buFont typeface="Symbol" panose="05050102010706020507" pitchFamily="18" charset="2"/>
                        <a:buChar char=""/>
                        <a:tabLst>
                          <a:tab pos="228600" algn="l"/>
                        </a:tabLst>
                      </a:pPr>
                      <a:r>
                        <a:rPr lang="fi-FI" sz="9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young</a:t>
                      </a:r>
                      <a:r>
                        <a:rPr lang="fi-FI"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i-FI" sz="9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peoples</a:t>
                      </a:r>
                      <a:r>
                        <a:rPr lang="fi-FI"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i-FI" sz="9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initiatives</a:t>
                      </a:r>
                      <a:endParaRPr lang="fi-FI"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influencing in the media and social media</a:t>
                      </a:r>
                      <a:endParaRPr lang="fi-FI"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447218451"/>
                  </a:ext>
                </a:extLst>
              </a:tr>
            </a:tbl>
          </a:graphicData>
        </a:graphic>
      </p:graphicFrame>
      <p:sp>
        <p:nvSpPr>
          <p:cNvPr id="4" name="Päivämäärän paikkamerkki 3">
            <a:extLst>
              <a:ext uri="{FF2B5EF4-FFF2-40B4-BE49-F238E27FC236}">
                <a16:creationId xmlns:a16="http://schemas.microsoft.com/office/drawing/2014/main" id="{02E13C38-49E4-4788-88BA-34DA8FC63D54}"/>
              </a:ext>
            </a:extLst>
          </p:cNvPr>
          <p:cNvSpPr>
            <a:spLocks noGrp="1"/>
          </p:cNvSpPr>
          <p:nvPr>
            <p:ph type="dt" sz="half" idx="10"/>
          </p:nvPr>
        </p:nvSpPr>
        <p:spPr/>
        <p:txBody>
          <a:bodyPr/>
          <a:lstStyle/>
          <a:p>
            <a:pPr>
              <a:defRPr/>
            </a:pPr>
            <a:fld id="{3E120B2D-CB93-45B9-8963-F9A206FB5A3F}" type="datetime1">
              <a:rPr lang="fi-FI" smtClean="0"/>
              <a:t>22.9.2022</a:t>
            </a:fld>
            <a:endParaRPr lang="fi-FI" dirty="0"/>
          </a:p>
        </p:txBody>
      </p:sp>
      <p:sp>
        <p:nvSpPr>
          <p:cNvPr id="5" name="Alatunnisteen paikkamerkki 4">
            <a:extLst>
              <a:ext uri="{FF2B5EF4-FFF2-40B4-BE49-F238E27FC236}">
                <a16:creationId xmlns:a16="http://schemas.microsoft.com/office/drawing/2014/main" id="{9CC3F768-DB5F-4422-8AB4-69930E1DBDC5}"/>
              </a:ext>
            </a:extLst>
          </p:cNvPr>
          <p:cNvSpPr>
            <a:spLocks noGrp="1"/>
          </p:cNvSpPr>
          <p:nvPr>
            <p:ph type="ftr" sz="quarter" idx="11"/>
          </p:nvPr>
        </p:nvSpPr>
        <p:spPr/>
        <p:txBody>
          <a:bodyPr/>
          <a:lstStyle/>
          <a:p>
            <a:pPr>
              <a:defRPr/>
            </a:pPr>
            <a:endParaRPr lang="fi-FI" dirty="0"/>
          </a:p>
        </p:txBody>
      </p:sp>
      <p:sp>
        <p:nvSpPr>
          <p:cNvPr id="6" name="Dian numeron paikkamerkki 5">
            <a:extLst>
              <a:ext uri="{FF2B5EF4-FFF2-40B4-BE49-F238E27FC236}">
                <a16:creationId xmlns:a16="http://schemas.microsoft.com/office/drawing/2014/main" id="{A11EEA09-432C-4567-B69A-D344E70C6818}"/>
              </a:ext>
            </a:extLst>
          </p:cNvPr>
          <p:cNvSpPr>
            <a:spLocks noGrp="1"/>
          </p:cNvSpPr>
          <p:nvPr>
            <p:ph type="sldNum" sz="quarter" idx="12"/>
          </p:nvPr>
        </p:nvSpPr>
        <p:spPr/>
        <p:txBody>
          <a:bodyPr/>
          <a:lstStyle/>
          <a:p>
            <a:pPr>
              <a:defRPr/>
            </a:pPr>
            <a:fld id="{B5622F2E-52EB-47DA-9716-C0E16F8C7CCE}" type="slidenum">
              <a:rPr lang="fi-FI" smtClean="0"/>
              <a:pPr>
                <a:defRPr/>
              </a:pPr>
              <a:t>29</a:t>
            </a:fld>
            <a:endParaRPr lang="fi-FI" dirty="0"/>
          </a:p>
        </p:txBody>
      </p:sp>
    </p:spTree>
    <p:extLst>
      <p:ext uri="{BB962C8B-B14F-4D97-AF65-F5344CB8AC3E}">
        <p14:creationId xmlns:p14="http://schemas.microsoft.com/office/powerpoint/2010/main" val="420421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a:extLst>
              <a:ext uri="{FF2B5EF4-FFF2-40B4-BE49-F238E27FC236}">
                <a16:creationId xmlns:a16="http://schemas.microsoft.com/office/drawing/2014/main" id="{1AFF9C23-D8F3-B876-4C11-945495CECB97}"/>
              </a:ext>
            </a:extLst>
          </p:cNvPr>
          <p:cNvSpPr>
            <a:spLocks noGrp="1"/>
          </p:cNvSpPr>
          <p:nvPr>
            <p:ph type="title"/>
          </p:nvPr>
        </p:nvSpPr>
        <p:spPr/>
        <p:txBody>
          <a:bodyPr/>
          <a:lstStyle/>
          <a:p>
            <a:r>
              <a:rPr lang="fi-FI" altLang="fi-FI"/>
              <a:t>A youth worker perspective</a:t>
            </a:r>
          </a:p>
        </p:txBody>
      </p:sp>
      <p:sp>
        <p:nvSpPr>
          <p:cNvPr id="7171" name="Sisällön paikkamerkki 2">
            <a:extLst>
              <a:ext uri="{FF2B5EF4-FFF2-40B4-BE49-F238E27FC236}">
                <a16:creationId xmlns:a16="http://schemas.microsoft.com/office/drawing/2014/main" id="{F56941D4-0F73-4E40-1848-1A9D1133F763}"/>
              </a:ext>
            </a:extLst>
          </p:cNvPr>
          <p:cNvSpPr>
            <a:spLocks noGrp="1"/>
          </p:cNvSpPr>
          <p:nvPr>
            <p:ph idx="1"/>
          </p:nvPr>
        </p:nvSpPr>
        <p:spPr/>
        <p:txBody>
          <a:bodyPr/>
          <a:lstStyle/>
          <a:p>
            <a:pPr marL="0" indent="0">
              <a:buNone/>
            </a:pPr>
            <a:r>
              <a:rPr lang="en-US" altLang="fi-FI"/>
              <a:t>“</a:t>
            </a:r>
            <a:r>
              <a:rPr lang="en-US" altLang="fi-FI" i="1"/>
              <a:t>It has always been difficult for me to justify youth work to the politicians and others.”</a:t>
            </a:r>
          </a:p>
          <a:p>
            <a:pPr marL="0" indent="0">
              <a:buNone/>
            </a:pPr>
            <a:endParaRPr lang="en-US" altLang="fi-FI" i="1"/>
          </a:p>
          <a:p>
            <a:pPr marL="0" indent="0">
              <a:buNone/>
            </a:pPr>
            <a:r>
              <a:rPr lang="en-US" altLang="fi-FI"/>
              <a:t> “</a:t>
            </a:r>
            <a:r>
              <a:rPr lang="en-US" altLang="fi-FI" i="1"/>
              <a:t>When somebody says, ‘Oh, you are a youth worker, what exactly do you do?”, I have never been able to answer.”</a:t>
            </a:r>
            <a:endParaRPr lang="fi-FI" altLang="fi-FI"/>
          </a:p>
        </p:txBody>
      </p:sp>
      <p:sp>
        <p:nvSpPr>
          <p:cNvPr id="4" name="Päivämäärän paikkamerkki 3">
            <a:extLst>
              <a:ext uri="{FF2B5EF4-FFF2-40B4-BE49-F238E27FC236}">
                <a16:creationId xmlns:a16="http://schemas.microsoft.com/office/drawing/2014/main" id="{377E1C10-7E2F-357C-9CB4-32E56DFDE23D}"/>
              </a:ext>
            </a:extLst>
          </p:cNvPr>
          <p:cNvSpPr>
            <a:spLocks noGrp="1"/>
          </p:cNvSpPr>
          <p:nvPr>
            <p:ph type="dt" sz="quarter" idx="10"/>
          </p:nvPr>
        </p:nvSpPr>
        <p:spPr/>
        <p:txBody>
          <a:bodyPr/>
          <a:lstStyle/>
          <a:p>
            <a:pPr>
              <a:defRPr/>
            </a:pPr>
            <a:fld id="{CBED8C78-9B73-4D4D-8E53-7ED0999CA4ED}" type="datetime1">
              <a:rPr lang="fi-FI" smtClean="0"/>
              <a:pPr>
                <a:defRPr/>
              </a:pPr>
              <a:t>22.9.2022</a:t>
            </a:fld>
            <a:endParaRPr lang="fi-FI"/>
          </a:p>
        </p:txBody>
      </p:sp>
      <p:sp>
        <p:nvSpPr>
          <p:cNvPr id="5" name="Alatunnisteen paikkamerkki 4">
            <a:extLst>
              <a:ext uri="{FF2B5EF4-FFF2-40B4-BE49-F238E27FC236}">
                <a16:creationId xmlns:a16="http://schemas.microsoft.com/office/drawing/2014/main" id="{B7E9735F-069A-EC26-40F6-F1386AB7A3E5}"/>
              </a:ext>
            </a:extLst>
          </p:cNvPr>
          <p:cNvSpPr>
            <a:spLocks noGrp="1"/>
          </p:cNvSpPr>
          <p:nvPr>
            <p:ph type="ftr" sz="quarter" idx="11"/>
          </p:nvPr>
        </p:nvSpPr>
        <p:spPr/>
        <p:txBody>
          <a:bodyPr/>
          <a:lstStyle/>
          <a:p>
            <a:pPr>
              <a:defRPr/>
            </a:pPr>
            <a:r>
              <a:rPr lang="fi-FI"/>
              <a:t>Tomi Kiilakoski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7A77AE-28E8-4B6E-B208-5417034EC737}"/>
              </a:ext>
            </a:extLst>
          </p:cNvPr>
          <p:cNvSpPr>
            <a:spLocks noGrp="1"/>
          </p:cNvSpPr>
          <p:nvPr>
            <p:ph type="ctrTitle"/>
          </p:nvPr>
        </p:nvSpPr>
        <p:spPr/>
        <p:txBody>
          <a:bodyPr/>
          <a:lstStyle/>
          <a:p>
            <a:r>
              <a:rPr lang="en-US" sz="4800" dirty="0">
                <a:solidFill>
                  <a:schemeClr val="tx1"/>
                </a:solidFill>
              </a:rPr>
              <a:t>Form of work 4: Advocating of young people’s rights and influencing their living conditions</a:t>
            </a:r>
            <a:br>
              <a:rPr lang="en-US" sz="4800" dirty="0">
                <a:solidFill>
                  <a:schemeClr val="tx1"/>
                </a:solidFill>
              </a:rPr>
            </a:br>
            <a:br>
              <a:rPr lang="en-US" sz="4000" dirty="0">
                <a:solidFill>
                  <a:schemeClr val="tx1"/>
                </a:solidFill>
              </a:rPr>
            </a:br>
            <a:r>
              <a:rPr lang="en-US" sz="3600" b="0" i="1" dirty="0">
                <a:solidFill>
                  <a:schemeClr val="tx1"/>
                </a:solidFill>
              </a:rPr>
              <a:t>Adolescence is an important phase of life, and the purpose of youth work is to defend it. Young people’s living conditions affect their agency and equality. The youth work carried out in Helsinki is effective, promotes well-being and takes young people’s side.</a:t>
            </a:r>
            <a:endParaRPr lang="fi-FI" sz="3600" b="0" i="1" dirty="0">
              <a:solidFill>
                <a:schemeClr val="tx1"/>
              </a:solidFill>
            </a:endParaRPr>
          </a:p>
        </p:txBody>
      </p:sp>
      <p:sp>
        <p:nvSpPr>
          <p:cNvPr id="3" name="Päivämäärän paikkamerkki 2">
            <a:extLst>
              <a:ext uri="{FF2B5EF4-FFF2-40B4-BE49-F238E27FC236}">
                <a16:creationId xmlns:a16="http://schemas.microsoft.com/office/drawing/2014/main" id="{99F6A222-6C4E-4FA2-8E8F-C32724540243}"/>
              </a:ext>
            </a:extLst>
          </p:cNvPr>
          <p:cNvSpPr>
            <a:spLocks noGrp="1"/>
          </p:cNvSpPr>
          <p:nvPr>
            <p:ph type="dt" sz="half" idx="10"/>
          </p:nvPr>
        </p:nvSpPr>
        <p:spPr/>
        <p:txBody>
          <a:bodyPr/>
          <a:lstStyle/>
          <a:p>
            <a:pPr>
              <a:defRPr/>
            </a:pPr>
            <a:fld id="{DFEFEAAF-1FC5-4E02-A912-5AB2FBC84184}" type="datetime1">
              <a:rPr lang="fi-FI" smtClean="0"/>
              <a:t>22.9.2022</a:t>
            </a:fld>
            <a:endParaRPr lang="fi-FI" dirty="0"/>
          </a:p>
        </p:txBody>
      </p:sp>
      <p:sp>
        <p:nvSpPr>
          <p:cNvPr id="4" name="Alatunnisteen paikkamerkki 3">
            <a:extLst>
              <a:ext uri="{FF2B5EF4-FFF2-40B4-BE49-F238E27FC236}">
                <a16:creationId xmlns:a16="http://schemas.microsoft.com/office/drawing/2014/main" id="{2D1107A0-7D3A-465D-B5F2-51C04F6F5FA3}"/>
              </a:ext>
            </a:extLst>
          </p:cNvPr>
          <p:cNvSpPr>
            <a:spLocks noGrp="1"/>
          </p:cNvSpPr>
          <p:nvPr>
            <p:ph type="ftr" sz="quarter" idx="11"/>
          </p:nvPr>
        </p:nvSpPr>
        <p:spPr/>
        <p:txBody>
          <a:bodyPr/>
          <a:lstStyle/>
          <a:p>
            <a:pPr>
              <a:defRPr/>
            </a:pPr>
            <a:endParaRPr lang="fi-FI" dirty="0"/>
          </a:p>
        </p:txBody>
      </p:sp>
      <p:sp>
        <p:nvSpPr>
          <p:cNvPr id="5" name="Dian numeron paikkamerkki 4">
            <a:extLst>
              <a:ext uri="{FF2B5EF4-FFF2-40B4-BE49-F238E27FC236}">
                <a16:creationId xmlns:a16="http://schemas.microsoft.com/office/drawing/2014/main" id="{17F9AD47-F341-4DDA-A0E1-9AEA84DC48C5}"/>
              </a:ext>
            </a:extLst>
          </p:cNvPr>
          <p:cNvSpPr>
            <a:spLocks noGrp="1"/>
          </p:cNvSpPr>
          <p:nvPr>
            <p:ph type="sldNum" sz="quarter" idx="12"/>
          </p:nvPr>
        </p:nvSpPr>
        <p:spPr/>
        <p:txBody>
          <a:bodyPr/>
          <a:lstStyle/>
          <a:p>
            <a:pPr>
              <a:defRPr/>
            </a:pPr>
            <a:fld id="{9A032849-1B89-4812-946E-BD869BDB57DC}" type="slidenum">
              <a:rPr lang="fi-FI" smtClean="0"/>
              <a:pPr>
                <a:defRPr/>
              </a:pPr>
              <a:t>30</a:t>
            </a:fld>
            <a:endParaRPr lang="fi-FI" dirty="0"/>
          </a:p>
        </p:txBody>
      </p:sp>
    </p:spTree>
    <p:extLst>
      <p:ext uri="{BB962C8B-B14F-4D97-AF65-F5344CB8AC3E}">
        <p14:creationId xmlns:p14="http://schemas.microsoft.com/office/powerpoint/2010/main" val="2891645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54A0B2-AFEC-412A-9BDF-DCE49FB2C7B3}"/>
              </a:ext>
            </a:extLst>
          </p:cNvPr>
          <p:cNvSpPr>
            <a:spLocks noGrp="1"/>
          </p:cNvSpPr>
          <p:nvPr>
            <p:ph type="ctrTitle"/>
          </p:nvPr>
        </p:nvSpPr>
        <p:spPr/>
        <p:txBody>
          <a:bodyPr/>
          <a:lstStyle/>
          <a:p>
            <a:endParaRPr lang="fi-FI" dirty="0"/>
          </a:p>
        </p:txBody>
      </p:sp>
      <p:sp>
        <p:nvSpPr>
          <p:cNvPr id="3" name="Päivämäärän paikkamerkki 2">
            <a:extLst>
              <a:ext uri="{FF2B5EF4-FFF2-40B4-BE49-F238E27FC236}">
                <a16:creationId xmlns:a16="http://schemas.microsoft.com/office/drawing/2014/main" id="{82D571C2-EA29-4BBD-91F9-C45ED73022C3}"/>
              </a:ext>
            </a:extLst>
          </p:cNvPr>
          <p:cNvSpPr>
            <a:spLocks noGrp="1"/>
          </p:cNvSpPr>
          <p:nvPr>
            <p:ph type="dt" sz="half" idx="10"/>
          </p:nvPr>
        </p:nvSpPr>
        <p:spPr/>
        <p:txBody>
          <a:bodyPr/>
          <a:lstStyle/>
          <a:p>
            <a:pPr>
              <a:defRPr/>
            </a:pPr>
            <a:fld id="{DFEFEAAF-1FC5-4E02-A912-5AB2FBC84184}" type="datetime1">
              <a:rPr lang="fi-FI" smtClean="0"/>
              <a:t>22.9.2022</a:t>
            </a:fld>
            <a:endParaRPr lang="fi-FI" dirty="0"/>
          </a:p>
        </p:txBody>
      </p:sp>
      <p:sp>
        <p:nvSpPr>
          <p:cNvPr id="4" name="Alatunnisteen paikkamerkki 3">
            <a:extLst>
              <a:ext uri="{FF2B5EF4-FFF2-40B4-BE49-F238E27FC236}">
                <a16:creationId xmlns:a16="http://schemas.microsoft.com/office/drawing/2014/main" id="{7B7E5AFF-7410-495F-9430-5F8B218B63DF}"/>
              </a:ext>
            </a:extLst>
          </p:cNvPr>
          <p:cNvSpPr>
            <a:spLocks noGrp="1"/>
          </p:cNvSpPr>
          <p:nvPr>
            <p:ph type="ftr" sz="quarter" idx="11"/>
          </p:nvPr>
        </p:nvSpPr>
        <p:spPr/>
        <p:txBody>
          <a:bodyPr/>
          <a:lstStyle/>
          <a:p>
            <a:pPr>
              <a:defRPr/>
            </a:pPr>
            <a:endParaRPr lang="fi-FI" dirty="0"/>
          </a:p>
        </p:txBody>
      </p:sp>
      <p:sp>
        <p:nvSpPr>
          <p:cNvPr id="5" name="Dian numeron paikkamerkki 4">
            <a:extLst>
              <a:ext uri="{FF2B5EF4-FFF2-40B4-BE49-F238E27FC236}">
                <a16:creationId xmlns:a16="http://schemas.microsoft.com/office/drawing/2014/main" id="{1B7A5682-28F5-48E9-9CF5-613F56A47A74}"/>
              </a:ext>
            </a:extLst>
          </p:cNvPr>
          <p:cNvSpPr>
            <a:spLocks noGrp="1"/>
          </p:cNvSpPr>
          <p:nvPr>
            <p:ph type="sldNum" sz="quarter" idx="12"/>
          </p:nvPr>
        </p:nvSpPr>
        <p:spPr/>
        <p:txBody>
          <a:bodyPr/>
          <a:lstStyle/>
          <a:p>
            <a:pPr>
              <a:defRPr/>
            </a:pPr>
            <a:fld id="{9A032849-1B89-4812-946E-BD869BDB57DC}" type="slidenum">
              <a:rPr lang="fi-FI" smtClean="0"/>
              <a:pPr>
                <a:defRPr/>
              </a:pPr>
              <a:t>31</a:t>
            </a:fld>
            <a:endParaRPr lang="fi-FI" dirty="0"/>
          </a:p>
        </p:txBody>
      </p:sp>
      <p:graphicFrame>
        <p:nvGraphicFramePr>
          <p:cNvPr id="6" name="Taulukko 5">
            <a:extLst>
              <a:ext uri="{FF2B5EF4-FFF2-40B4-BE49-F238E27FC236}">
                <a16:creationId xmlns:a16="http://schemas.microsoft.com/office/drawing/2014/main" id="{7E827D21-AC94-4A5C-B69F-919DDD66C980}"/>
              </a:ext>
            </a:extLst>
          </p:cNvPr>
          <p:cNvGraphicFramePr>
            <a:graphicFrameLocks noGrp="1"/>
          </p:cNvGraphicFramePr>
          <p:nvPr>
            <p:extLst>
              <p:ext uri="{D42A27DB-BD31-4B8C-83A1-F6EECF244321}">
                <p14:modId xmlns:p14="http://schemas.microsoft.com/office/powerpoint/2010/main" val="3226297087"/>
              </p:ext>
            </p:extLst>
          </p:nvPr>
        </p:nvGraphicFramePr>
        <p:xfrm>
          <a:off x="1489754" y="457200"/>
          <a:ext cx="7787810" cy="5859780"/>
        </p:xfrm>
        <a:graphic>
          <a:graphicData uri="http://schemas.openxmlformats.org/drawingml/2006/table">
            <a:tbl>
              <a:tblPr firstRow="1" firstCol="1" bandRow="1"/>
              <a:tblGrid>
                <a:gridCol w="1714635">
                  <a:extLst>
                    <a:ext uri="{9D8B030D-6E8A-4147-A177-3AD203B41FA5}">
                      <a16:colId xmlns:a16="http://schemas.microsoft.com/office/drawing/2014/main" val="3288687570"/>
                    </a:ext>
                  </a:extLst>
                </a:gridCol>
                <a:gridCol w="3660619">
                  <a:extLst>
                    <a:ext uri="{9D8B030D-6E8A-4147-A177-3AD203B41FA5}">
                      <a16:colId xmlns:a16="http://schemas.microsoft.com/office/drawing/2014/main" val="2711215601"/>
                    </a:ext>
                  </a:extLst>
                </a:gridCol>
                <a:gridCol w="2412556">
                  <a:extLst>
                    <a:ext uri="{9D8B030D-6E8A-4147-A177-3AD203B41FA5}">
                      <a16:colId xmlns:a16="http://schemas.microsoft.com/office/drawing/2014/main" val="2260594641"/>
                    </a:ext>
                  </a:extLst>
                </a:gridCol>
              </a:tblGrid>
              <a:tr h="119963">
                <a:tc>
                  <a:txBody>
                    <a:bodyPr/>
                    <a:lstStyle/>
                    <a:p>
                      <a:pPr fontAlgn="base">
                        <a:lnSpc>
                          <a:spcPct val="115000"/>
                        </a:lnSpc>
                        <a:spcAft>
                          <a:spcPts val="800"/>
                        </a:spcAft>
                      </a:pPr>
                      <a:r>
                        <a:rPr lang="en-GB" sz="900" b="1">
                          <a:solidFill>
                            <a:srgbClr val="FFFFFF"/>
                          </a:solidFill>
                          <a:effectLst/>
                          <a:latin typeface="Arial" panose="020B0604020202020204" pitchFamily="34" charset="0"/>
                          <a:ea typeface="Arial" panose="020B0604020202020204" pitchFamily="34" charset="0"/>
                          <a:cs typeface="Arial" panose="020B0604020202020204" pitchFamily="34" charset="0"/>
                        </a:rPr>
                        <a:t>Method</a:t>
                      </a:r>
                      <a:r>
                        <a:rPr lang="en-GB" sz="900">
                          <a:solidFill>
                            <a:srgbClr val="FFFFFF"/>
                          </a:solidFill>
                          <a:effectLst/>
                          <a:latin typeface="Arial" panose="020B0604020202020204" pitchFamily="34" charset="0"/>
                          <a:ea typeface="Arial" panose="020B0604020202020204" pitchFamily="34" charset="0"/>
                          <a:cs typeface="Arial" panose="020B0604020202020204" pitchFamily="34" charset="0"/>
                        </a:rPr>
                        <a:t> </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4B5"/>
                    </a:solidFill>
                  </a:tcPr>
                </a:tc>
                <a:tc>
                  <a:txBody>
                    <a:bodyPr/>
                    <a:lstStyle/>
                    <a:p>
                      <a:pPr fontAlgn="base">
                        <a:lnSpc>
                          <a:spcPct val="115000"/>
                        </a:lnSpc>
                        <a:spcAft>
                          <a:spcPts val="800"/>
                        </a:spcAft>
                      </a:pPr>
                      <a:r>
                        <a:rPr lang="en-GB" sz="900" b="1">
                          <a:solidFill>
                            <a:srgbClr val="FFFFFF"/>
                          </a:solidFill>
                          <a:effectLst/>
                          <a:latin typeface="Arial" panose="020B0604020202020204" pitchFamily="34" charset="0"/>
                          <a:ea typeface="Arial" panose="020B0604020202020204" pitchFamily="34" charset="0"/>
                          <a:cs typeface="Arial" panose="020B0604020202020204" pitchFamily="34" charset="0"/>
                        </a:rPr>
                        <a:t>The method’s purposes</a:t>
                      </a:r>
                      <a:r>
                        <a:rPr lang="en-GB" sz="900">
                          <a:solidFill>
                            <a:srgbClr val="FFFFFF"/>
                          </a:solidFill>
                          <a:effectLst/>
                          <a:latin typeface="Arial" panose="020B0604020202020204" pitchFamily="34" charset="0"/>
                          <a:ea typeface="Arial" panose="020B0604020202020204" pitchFamily="34" charset="0"/>
                          <a:cs typeface="Arial" panose="020B0604020202020204" pitchFamily="34" charset="0"/>
                        </a:rPr>
                        <a:t> </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4B5"/>
                    </a:solidFill>
                  </a:tcPr>
                </a:tc>
                <a:tc>
                  <a:txBody>
                    <a:bodyPr/>
                    <a:lstStyle/>
                    <a:p>
                      <a:pPr fontAlgn="base">
                        <a:lnSpc>
                          <a:spcPct val="115000"/>
                        </a:lnSpc>
                        <a:spcAft>
                          <a:spcPts val="800"/>
                        </a:spcAft>
                      </a:pPr>
                      <a:r>
                        <a:rPr lang="en-GB" sz="900" b="1">
                          <a:solidFill>
                            <a:srgbClr val="FFFFFF"/>
                          </a:solidFill>
                          <a:effectLst/>
                          <a:latin typeface="Arial" panose="020B0604020202020204" pitchFamily="34" charset="0"/>
                          <a:ea typeface="Arial" panose="020B0604020202020204" pitchFamily="34" charset="0"/>
                          <a:cs typeface="Arial" panose="020B0604020202020204" pitchFamily="34" charset="0"/>
                        </a:rPr>
                        <a:t>Examples of tools</a:t>
                      </a:r>
                      <a:r>
                        <a:rPr lang="en-GB" sz="900">
                          <a:solidFill>
                            <a:srgbClr val="FFFFFF"/>
                          </a:solidFill>
                          <a:effectLst/>
                          <a:latin typeface="Arial" panose="020B0604020202020204" pitchFamily="34" charset="0"/>
                          <a:ea typeface="Arial" panose="020B0604020202020204" pitchFamily="34" charset="0"/>
                          <a:cs typeface="Arial" panose="020B0604020202020204" pitchFamily="34" charset="0"/>
                        </a:rPr>
                        <a:t> </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E74B5"/>
                    </a:solidFill>
                  </a:tcPr>
                </a:tc>
                <a:extLst>
                  <a:ext uri="{0D108BD9-81ED-4DB2-BD59-A6C34878D82A}">
                    <a16:rowId xmlns:a16="http://schemas.microsoft.com/office/drawing/2014/main" val="3032433956"/>
                  </a:ext>
                </a:extLst>
              </a:tr>
              <a:tr h="1723428">
                <a:tc>
                  <a:txBody>
                    <a:bodyPr/>
                    <a:lstStyle/>
                    <a:p>
                      <a:pPr fontAlgn="base">
                        <a:lnSpc>
                          <a:spcPct val="115000"/>
                        </a:lnSpc>
                        <a:spcAft>
                          <a:spcPts val="800"/>
                        </a:spcAft>
                      </a:pPr>
                      <a:r>
                        <a:rPr lang="en-GB" sz="900" b="1">
                          <a:solidFill>
                            <a:srgbClr val="000000"/>
                          </a:solidFill>
                          <a:effectLst/>
                          <a:latin typeface="Arial" panose="020B0604020202020204" pitchFamily="34" charset="0"/>
                          <a:ea typeface="Arial" panose="020B0604020202020204" pitchFamily="34" charset="0"/>
                          <a:cs typeface="Arial" panose="020B0604020202020204" pitchFamily="34" charset="0"/>
                        </a:rPr>
                        <a:t>KNOWLEDGE-BASED DEVELOPMENT OF YOUTH WORK AND ENSURING ITS EFFECTIVENESS</a:t>
                      </a: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fi-FI" sz="900">
                        <a:effectLst/>
                        <a:latin typeface="Arial" panose="020B0604020202020204" pitchFamily="34" charset="0"/>
                        <a:ea typeface="Calibri" panose="020F0502020204030204" pitchFamily="34" charset="0"/>
                        <a:cs typeface="Arial" panose="020B0604020202020204" pitchFamily="34" charset="0"/>
                      </a:endParaRPr>
                    </a:p>
                    <a:p>
                      <a:pPr fontAlgn="base">
                        <a:lnSpc>
                          <a:spcPct val="115000"/>
                        </a:lnSpc>
                        <a:spcAft>
                          <a:spcPts val="800"/>
                        </a:spcAf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Collects and utilises youth research and data concerning the city.</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Collects, utilises and shares the knowledge and experiences of young people, staff members, partners and networks.</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Further develops youth work and its tools to match young people’s needs and the phenomena affecting their lives.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Sets goals for the development and monitors how well they are met.</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2286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Actively shares information about the internal and external youth work carried out in Helsinki.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2286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Regularly evaluates the effectiveness of the youth work carried out by the Youth division. </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fontAlgn="base">
                        <a:lnSpc>
                          <a:spcPct val="115000"/>
                        </a:lnSpc>
                        <a:spcAft>
                          <a:spcPts val="800"/>
                        </a:spcAf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For example:</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analysis of local context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evaluation and monitoring tools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projects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the Youth Division’s internal discussions and/or trainings</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internal communications</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external communications, e.g. websites, social media, press releases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spcAft>
                          <a:spcPts val="800"/>
                        </a:spcAft>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“service strategy”</a:t>
                      </a:r>
                      <a:b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b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2456981206"/>
                  </a:ext>
                </a:extLst>
              </a:tr>
              <a:tr h="752889">
                <a:tc>
                  <a:txBody>
                    <a:bodyPr/>
                    <a:lstStyle/>
                    <a:p>
                      <a:pPr fontAlgn="base">
                        <a:lnSpc>
                          <a:spcPct val="115000"/>
                        </a:lnSpc>
                        <a:spcAft>
                          <a:spcPts val="800"/>
                        </a:spcAft>
                      </a:pPr>
                      <a:r>
                        <a:rPr lang="en-GB" sz="900" b="1">
                          <a:solidFill>
                            <a:srgbClr val="000000"/>
                          </a:solidFill>
                          <a:effectLst/>
                          <a:latin typeface="Arial" panose="020B0604020202020204" pitchFamily="34" charset="0"/>
                          <a:ea typeface="Arial" panose="020B0604020202020204" pitchFamily="34" charset="0"/>
                          <a:cs typeface="Arial" panose="020B0604020202020204" pitchFamily="34" charset="0"/>
                        </a:rPr>
                        <a:t>BUILDING AND UTILISING PARTNERSHIPS</a:t>
                      </a: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marL="342900" lvl="0" indent="-342900" fontAlgn="base">
                        <a:lnSpc>
                          <a:spcPct val="115000"/>
                        </a:lnSpc>
                        <a:buSzPts val="800"/>
                        <a:buFont typeface="Symbol" panose="05050102010706020507" pitchFamily="18" charset="2"/>
                        <a:buChar char=""/>
                        <a:tabLst>
                          <a:tab pos="2286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Enhances city-wide and regional networks.</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2286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Actively participates in national and international networks, promoting matters pertaining to adolescents and youth work.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spcAft>
                          <a:spcPts val="800"/>
                        </a:spcAft>
                        <a:buSzPts val="800"/>
                        <a:buFont typeface="Symbol" panose="05050102010706020507" pitchFamily="18" charset="2"/>
                        <a:buChar char=""/>
                        <a:tabLst>
                          <a:tab pos="2286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Enhances existing partnerships and actively looks for new partners. </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fontAlgn="base">
                        <a:lnSpc>
                          <a:spcPct val="115000"/>
                        </a:lnSpc>
                        <a:spcAft>
                          <a:spcPts val="800"/>
                        </a:spcAf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For example:</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projects</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co-creation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international co-creation work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seminars and workshops</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591799678"/>
                  </a:ext>
                </a:extLst>
              </a:tr>
              <a:tr h="1196537">
                <a:tc>
                  <a:txBody>
                    <a:bodyPr/>
                    <a:lstStyle/>
                    <a:p>
                      <a:pPr fontAlgn="base">
                        <a:lnSpc>
                          <a:spcPct val="115000"/>
                        </a:lnSpc>
                        <a:spcAft>
                          <a:spcPts val="800"/>
                        </a:spcAft>
                      </a:pPr>
                      <a:r>
                        <a:rPr lang="en-GB" sz="900" b="1">
                          <a:solidFill>
                            <a:srgbClr val="000000"/>
                          </a:solidFill>
                          <a:effectLst/>
                          <a:latin typeface="Arial" panose="020B0604020202020204" pitchFamily="34" charset="0"/>
                          <a:ea typeface="Arial" panose="020B0604020202020204" pitchFamily="34" charset="0"/>
                          <a:cs typeface="Arial" panose="020B0604020202020204" pitchFamily="34" charset="0"/>
                        </a:rPr>
                        <a:t>INFLUENCING YOUNG PEOPLE’S AFFAIRS AND LIVING ENVIRONMENT</a:t>
                      </a: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fi-FI" sz="900">
                        <a:effectLst/>
                        <a:latin typeface="Arial" panose="020B0604020202020204" pitchFamily="34" charset="0"/>
                        <a:ea typeface="Calibri" panose="020F0502020204030204" pitchFamily="34" charset="0"/>
                        <a:cs typeface="Arial" panose="020B0604020202020204" pitchFamily="34" charset="0"/>
                      </a:endParaRPr>
                    </a:p>
                    <a:p>
                      <a:pPr fontAlgn="base">
                        <a:lnSpc>
                          <a:spcPct val="115000"/>
                        </a:lnSpc>
                        <a:spcAft>
                          <a:spcPts val="800"/>
                        </a:spcAf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342900" lvl="0" indent="-342900" fontAlgn="base">
                        <a:lnSpc>
                          <a:spcPct val="115000"/>
                        </a:lnSpc>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Has an impact, both on its own and together with relevant stakeholders, on young people’s living conditions and environment. </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Ensures that youth and matters pertaining to young people are accounted for in decision-making and services.</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spcAft>
                          <a:spcPts val="800"/>
                        </a:spcAft>
                        <a:buSzPts val="800"/>
                        <a:buFont typeface="Symbol" panose="05050102010706020507" pitchFamily="18" charset="2"/>
                        <a:buChar char=""/>
                        <a:tabLst>
                          <a:tab pos="2286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Takes part in developing the structures linked to young people’s influencing and participation. </a:t>
                      </a:r>
                      <a:endParaRPr lang="fi-FI"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fontAlgn="base">
                        <a:lnSpc>
                          <a:spcPct val="115000"/>
                        </a:lnSpc>
                        <a:spcAft>
                          <a:spcPts val="800"/>
                        </a:spcAf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For example: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budget and strategy preparations</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lobbying, e.g. through networks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statements to the media and local authorities</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media visibility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spcAft>
                          <a:spcPts val="800"/>
                        </a:spcAft>
                        <a:buSzPts val="800"/>
                        <a:buFont typeface="Symbol" panose="05050102010706020507" pitchFamily="18" charset="2"/>
                        <a:buChar char=""/>
                        <a:tabLst>
                          <a:tab pos="4572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safety walk-arounds  </a:t>
                      </a:r>
                      <a:b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b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3936162458"/>
                  </a:ext>
                </a:extLst>
              </a:tr>
              <a:tr h="1555493">
                <a:tc>
                  <a:txBody>
                    <a:bodyPr/>
                    <a:lstStyle/>
                    <a:p>
                      <a:pPr fontAlgn="base">
                        <a:lnSpc>
                          <a:spcPct val="115000"/>
                        </a:lnSpc>
                        <a:spcAft>
                          <a:spcPts val="800"/>
                        </a:spcAft>
                      </a:pPr>
                      <a:r>
                        <a:rPr lang="en-GB" sz="900" b="1">
                          <a:solidFill>
                            <a:srgbClr val="000000"/>
                          </a:solidFill>
                          <a:effectLst/>
                          <a:latin typeface="Arial" panose="020B0604020202020204" pitchFamily="34" charset="0"/>
                          <a:ea typeface="Arial" panose="020B0604020202020204" pitchFamily="34" charset="0"/>
                          <a:cs typeface="Arial" panose="020B0604020202020204" pitchFamily="34" charset="0"/>
                        </a:rPr>
                        <a:t>ENSURING AND ALLOCATING RESOURCES,  PROVIDING SUBSIDIES</a:t>
                      </a:r>
                      <a:endParaRPr lang="fi-FI" sz="900">
                        <a:effectLst/>
                        <a:latin typeface="Arial" panose="020B0604020202020204" pitchFamily="34" charset="0"/>
                        <a:ea typeface="Calibri" panose="020F0502020204030204" pitchFamily="34" charset="0"/>
                        <a:cs typeface="Arial" panose="020B0604020202020204" pitchFamily="34" charset="0"/>
                      </a:endParaRPr>
                    </a:p>
                    <a:p>
                      <a:pPr fontAlgn="base">
                        <a:lnSpc>
                          <a:spcPct val="115000"/>
                        </a:lnSpc>
                        <a:spcAft>
                          <a:spcPts val="800"/>
                        </a:spcAft>
                      </a:pPr>
                      <a:r>
                        <a:rPr lang="en-GB" sz="900">
                          <a:effectLst/>
                          <a:latin typeface="Arial" panose="020B0604020202020204" pitchFamily="34" charset="0"/>
                          <a:ea typeface="Arial" panose="020B0604020202020204" pitchFamily="34" charset="0"/>
                          <a:cs typeface="Arial" panose="020B0604020202020204" pitchFamily="34" charset="0"/>
                        </a:rPr>
                        <a:t> </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marL="342900" lvl="0" indent="-342900" fontAlgn="base">
                        <a:lnSpc>
                          <a:spcPct val="115000"/>
                        </a:lnSpc>
                        <a:buSzPts val="800"/>
                        <a:buFont typeface="Symbol" panose="05050102010706020507" pitchFamily="18" charset="2"/>
                        <a:buChar char=""/>
                        <a:tabLst>
                          <a:tab pos="2286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Implements youth work in accordance with “the service strategy”.</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2286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Ensures appropriate allocation of resources (money, staff members and facilities). </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2286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Ensures the staff’s competence.</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2286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Grants subsidies to organisations and youth groups.</a:t>
                      </a:r>
                      <a:endParaRPr lang="fi-FI" sz="90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spcAft>
                          <a:spcPts val="800"/>
                        </a:spcAft>
                        <a:buSzPts val="800"/>
                        <a:buFont typeface="Symbol" panose="05050102010706020507" pitchFamily="18" charset="2"/>
                        <a:buChar char=""/>
                        <a:tabLst>
                          <a:tab pos="228600" algn="l"/>
                        </a:tabLst>
                      </a:pPr>
                      <a:r>
                        <a:rPr lang="en-GB" sz="900">
                          <a:solidFill>
                            <a:srgbClr val="000000"/>
                          </a:solidFill>
                          <a:effectLst/>
                          <a:latin typeface="Arial" panose="020B0604020202020204" pitchFamily="34" charset="0"/>
                          <a:ea typeface="Arial" panose="020B0604020202020204" pitchFamily="34" charset="0"/>
                          <a:cs typeface="Arial" panose="020B0604020202020204" pitchFamily="34" charset="0"/>
                        </a:rPr>
                        <a:t>Acquires youth work services.</a:t>
                      </a:r>
                      <a:endParaRPr lang="fi-FI" sz="90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fontAlgn="base">
                        <a:lnSpc>
                          <a:spcPct val="115000"/>
                        </a:lnSpc>
                        <a:spcAft>
                          <a:spcPts val="800"/>
                        </a:spcAf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For example:</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preparing a municipal budget </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applying for project funding</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Indicators for positive discrimination </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US" sz="9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trainings</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discussions on goals of work between the manager and the staff member </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projects</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buSzPts val="800"/>
                        <a:buFont typeface="Symbol" panose="05050102010706020507" pitchFamily="18" charset="2"/>
                        <a:buChar char=""/>
                        <a:tabLst>
                          <a:tab pos="4572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subsidies </a:t>
                      </a:r>
                      <a:endParaRPr lang="fi-FI" sz="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spcAft>
                          <a:spcPts val="800"/>
                        </a:spcAft>
                        <a:buSzPts val="800"/>
                        <a:buFont typeface="Symbol" panose="05050102010706020507" pitchFamily="18" charset="2"/>
                        <a:buChar char=""/>
                        <a:tabLst>
                          <a:tab pos="457200" algn="l"/>
                        </a:tabLst>
                      </a:pPr>
                      <a:r>
                        <a:rPr lang="en-GB" sz="900" dirty="0">
                          <a:solidFill>
                            <a:srgbClr val="000000"/>
                          </a:solidFill>
                          <a:effectLst/>
                          <a:latin typeface="Arial" panose="020B0604020202020204" pitchFamily="34" charset="0"/>
                          <a:ea typeface="Arial" panose="020B0604020202020204" pitchFamily="34" charset="0"/>
                          <a:cs typeface="Arial" panose="020B0604020202020204" pitchFamily="34" charset="0"/>
                        </a:rPr>
                        <a:t>service acquisition</a:t>
                      </a:r>
                      <a:endParaRPr lang="fi-FI" sz="9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a16="http://schemas.microsoft.com/office/drawing/2014/main" val="3739397389"/>
                  </a:ext>
                </a:extLst>
              </a:tr>
            </a:tbl>
          </a:graphicData>
        </a:graphic>
      </p:graphicFrame>
    </p:spTree>
    <p:extLst>
      <p:ext uri="{BB962C8B-B14F-4D97-AF65-F5344CB8AC3E}">
        <p14:creationId xmlns:p14="http://schemas.microsoft.com/office/powerpoint/2010/main" val="1979143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z="3200" dirty="0"/>
              <a:t>The Basic Plan of Youth Work as part </a:t>
            </a:r>
            <a:br>
              <a:rPr lang="en-US" sz="3200" dirty="0"/>
            </a:br>
            <a:r>
              <a:rPr lang="en-US" sz="3200" dirty="0"/>
              <a:t>of our work</a:t>
            </a:r>
            <a:br>
              <a:rPr lang="en-US" sz="3200" dirty="0"/>
            </a:br>
            <a:endParaRPr lang="fi-FI" sz="3200" dirty="0"/>
          </a:p>
        </p:txBody>
      </p:sp>
      <p:sp>
        <p:nvSpPr>
          <p:cNvPr id="3" name="Sisällön paikkamerkki 2"/>
          <p:cNvSpPr>
            <a:spLocks noGrp="1"/>
          </p:cNvSpPr>
          <p:nvPr>
            <p:ph idx="1"/>
          </p:nvPr>
        </p:nvSpPr>
        <p:spPr/>
        <p:txBody>
          <a:bodyPr/>
          <a:lstStyle/>
          <a:p>
            <a:r>
              <a:rPr lang="en-GB" dirty="0"/>
              <a:t>NUPS steers the planning, assessment and development of the youth work carried out by the Youth Division. In practice, this means that it serves as a foundation for the annual score card and operational planning, among other things. Furthermore, it steers the way in which our cooperation efforts and partnerships are formed. NUPS has an effect on the role descriptions of the personnel, management and development structures, as well as the assessment of our operations.</a:t>
            </a:r>
            <a:endParaRPr lang="fi-FI" dirty="0"/>
          </a:p>
          <a:p>
            <a:r>
              <a:rPr lang="en-GB" dirty="0"/>
              <a:t>Our work is based on NUPS. Our work is guided by specific principles, and the forms of work serve as the basis for our youth work. NUPS provides the direction, policies and boundaries for the type of youth work we do and how we do it. NUPS also serves as the basis for the development of youth work content and tools, employee training, and the improvement and planning of other skills.</a:t>
            </a:r>
            <a:endParaRPr lang="fi-FI" dirty="0"/>
          </a:p>
        </p:txBody>
      </p:sp>
      <p:sp>
        <p:nvSpPr>
          <p:cNvPr id="4" name="Päivämäärän paikkamerkki 3"/>
          <p:cNvSpPr>
            <a:spLocks noGrp="1"/>
          </p:cNvSpPr>
          <p:nvPr>
            <p:ph type="dt" sz="half" idx="10"/>
          </p:nvPr>
        </p:nvSpPr>
        <p:spPr/>
        <p:txBody>
          <a:bodyPr/>
          <a:lstStyle/>
          <a:p>
            <a:pPr>
              <a:defRPr/>
            </a:pPr>
            <a:fld id="{B4052959-B402-4E64-BC04-BDA5997856DB}" type="datetime1">
              <a:rPr lang="fi-FI" smtClean="0"/>
              <a:t>22.9.2022</a:t>
            </a:fld>
            <a:endParaRPr lang="fi-FI"/>
          </a:p>
        </p:txBody>
      </p:sp>
      <p:sp>
        <p:nvSpPr>
          <p:cNvPr id="5" name="Alatunnisteen paikkamerkki 4"/>
          <p:cNvSpPr>
            <a:spLocks noGrp="1"/>
          </p:cNvSpPr>
          <p:nvPr>
            <p:ph type="ftr" sz="quarter" idx="11"/>
          </p:nvPr>
        </p:nvSpPr>
        <p:spPr/>
        <p:txBody>
          <a:bodyPr/>
          <a:lstStyle/>
          <a:p>
            <a:pPr>
              <a:defRPr/>
            </a:pPr>
            <a:endParaRPr lang="fi-FI"/>
          </a:p>
        </p:txBody>
      </p:sp>
      <p:sp>
        <p:nvSpPr>
          <p:cNvPr id="6" name="Dian numeron paikkamerkki 5"/>
          <p:cNvSpPr>
            <a:spLocks noGrp="1"/>
          </p:cNvSpPr>
          <p:nvPr>
            <p:ph type="sldNum" sz="quarter" idx="12"/>
          </p:nvPr>
        </p:nvSpPr>
        <p:spPr/>
        <p:txBody>
          <a:bodyPr/>
          <a:lstStyle/>
          <a:p>
            <a:pPr>
              <a:defRPr/>
            </a:pPr>
            <a:fld id="{21D465F9-A8AA-48E0-96FD-5EA515275563}" type="slidenum">
              <a:rPr lang="fi-FI" smtClean="0"/>
              <a:pPr>
                <a:defRPr/>
              </a:pPr>
              <a:t>32</a:t>
            </a:fld>
            <a:endParaRPr lang="fi-FI"/>
          </a:p>
        </p:txBody>
      </p:sp>
    </p:spTree>
    <p:extLst>
      <p:ext uri="{BB962C8B-B14F-4D97-AF65-F5344CB8AC3E}">
        <p14:creationId xmlns:p14="http://schemas.microsoft.com/office/powerpoint/2010/main" val="3122155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p:cNvSpPr>
            <a:spLocks noGrp="1"/>
          </p:cNvSpPr>
          <p:nvPr>
            <p:ph type="ctrTitle"/>
          </p:nvPr>
        </p:nvSpPr>
        <p:spPr>
          <a:xfrm>
            <a:off x="408563" y="1986116"/>
            <a:ext cx="10739336" cy="2768763"/>
          </a:xfrm>
        </p:spPr>
        <p:txBody>
          <a:bodyPr/>
          <a:lstStyle/>
          <a:p>
            <a:pPr algn="ctr"/>
            <a:br>
              <a:rPr lang="fi-FI" sz="4000" dirty="0"/>
            </a:br>
            <a:r>
              <a:rPr lang="fi-FI" sz="4000" dirty="0"/>
              <a:t>THANK YOU - KIITOS</a:t>
            </a:r>
            <a:br>
              <a:rPr lang="fi-FI" sz="4400" dirty="0"/>
            </a:br>
            <a:br>
              <a:rPr lang="fi-FI" sz="2000" dirty="0"/>
            </a:br>
            <a:r>
              <a:rPr lang="fi-FI" sz="2000" dirty="0"/>
              <a:t>			</a:t>
            </a:r>
            <a:br>
              <a:rPr lang="fi-FI" sz="2000" dirty="0"/>
            </a:br>
            <a:r>
              <a:rPr lang="fi-FI" sz="2000" dirty="0"/>
              <a:t>			</a:t>
            </a:r>
            <a:br>
              <a:rPr lang="fi-FI" sz="2000" b="0" dirty="0">
                <a:solidFill>
                  <a:schemeClr val="bg1"/>
                </a:solidFill>
                <a:latin typeface="+mj-lt"/>
              </a:rPr>
            </a:br>
            <a:br>
              <a:rPr lang="fi-FI" sz="4000" dirty="0">
                <a:solidFill>
                  <a:schemeClr val="bg1"/>
                </a:solidFill>
              </a:rPr>
            </a:br>
            <a:endParaRPr lang="fi-FI" sz="4000" dirty="0">
              <a:solidFill>
                <a:schemeClr val="bg1"/>
              </a:solidFill>
            </a:endParaRPr>
          </a:p>
        </p:txBody>
      </p:sp>
      <p:sp>
        <p:nvSpPr>
          <p:cNvPr id="11" name="Tekstiruutu 10"/>
          <p:cNvSpPr txBox="1"/>
          <p:nvPr/>
        </p:nvSpPr>
        <p:spPr>
          <a:xfrm>
            <a:off x="3910818" y="5372746"/>
            <a:ext cx="3740126" cy="1077218"/>
          </a:xfrm>
          <a:prstGeom prst="rect">
            <a:avLst/>
          </a:prstGeom>
          <a:noFill/>
        </p:spPr>
        <p:txBody>
          <a:bodyPr wrap="none" rtlCol="0">
            <a:spAutoFit/>
          </a:bodyPr>
          <a:lstStyle/>
          <a:p>
            <a:r>
              <a:rPr lang="fi-FI" sz="1600" dirty="0"/>
              <a:t>Sini Perho, Planning </a:t>
            </a:r>
            <a:r>
              <a:rPr lang="fi-FI" sz="1600" dirty="0" err="1"/>
              <a:t>officer</a:t>
            </a:r>
            <a:br>
              <a:rPr lang="fi-FI" sz="1600" dirty="0"/>
            </a:br>
            <a:r>
              <a:rPr lang="fi-FI" sz="1600" dirty="0">
                <a:hlinkClick r:id="rId3"/>
              </a:rPr>
              <a:t>sini.perho@hel.fi</a:t>
            </a:r>
            <a:r>
              <a:rPr lang="fi-FI" sz="1600" dirty="0"/>
              <a:t>, +358 (0)41 5121 732</a:t>
            </a:r>
            <a:br>
              <a:rPr lang="fi-FI" sz="1600" dirty="0"/>
            </a:br>
            <a:br>
              <a:rPr lang="fi-FI" sz="1600" dirty="0"/>
            </a:br>
            <a:endParaRPr lang="fi-FI" sz="1600" dirty="0"/>
          </a:p>
        </p:txBody>
      </p:sp>
    </p:spTree>
    <p:extLst>
      <p:ext uri="{BB962C8B-B14F-4D97-AF65-F5344CB8AC3E}">
        <p14:creationId xmlns:p14="http://schemas.microsoft.com/office/powerpoint/2010/main" val="4004207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1">
            <a:extLst>
              <a:ext uri="{FF2B5EF4-FFF2-40B4-BE49-F238E27FC236}">
                <a16:creationId xmlns:a16="http://schemas.microsoft.com/office/drawing/2014/main" id="{C1F6B119-BA32-6614-2797-52789840209A}"/>
              </a:ext>
            </a:extLst>
          </p:cNvPr>
          <p:cNvSpPr>
            <a:spLocks noGrp="1"/>
          </p:cNvSpPr>
          <p:nvPr>
            <p:ph type="title"/>
          </p:nvPr>
        </p:nvSpPr>
        <p:spPr/>
        <p:txBody>
          <a:bodyPr/>
          <a:lstStyle/>
          <a:p>
            <a:r>
              <a:rPr lang="fi-FI" altLang="fi-FI"/>
              <a:t>A youth worker perspective</a:t>
            </a:r>
          </a:p>
        </p:txBody>
      </p:sp>
      <p:sp>
        <p:nvSpPr>
          <p:cNvPr id="8195" name="Sisällön paikkamerkki 2">
            <a:extLst>
              <a:ext uri="{FF2B5EF4-FFF2-40B4-BE49-F238E27FC236}">
                <a16:creationId xmlns:a16="http://schemas.microsoft.com/office/drawing/2014/main" id="{6585C0F2-EAFE-F0EA-9446-A905023C6115}"/>
              </a:ext>
            </a:extLst>
          </p:cNvPr>
          <p:cNvSpPr>
            <a:spLocks noGrp="1"/>
          </p:cNvSpPr>
          <p:nvPr>
            <p:ph idx="1"/>
          </p:nvPr>
        </p:nvSpPr>
        <p:spPr/>
        <p:txBody>
          <a:bodyPr/>
          <a:lstStyle/>
          <a:p>
            <a:pPr marL="0" indent="0">
              <a:buNone/>
            </a:pPr>
            <a:r>
              <a:rPr lang="en-US" altLang="fi-FI" sz="2400"/>
              <a:t>“</a:t>
            </a:r>
            <a:r>
              <a:rPr lang="en-US" altLang="fi-FI" sz="2400" i="1"/>
              <a:t>It has always been difficult for me to justify youth work to the politicians and others.”</a:t>
            </a:r>
          </a:p>
          <a:p>
            <a:pPr marL="0" indent="0">
              <a:buNone/>
            </a:pPr>
            <a:endParaRPr lang="en-US" altLang="fi-FI" sz="2400" i="1"/>
          </a:p>
          <a:p>
            <a:pPr marL="0" indent="0">
              <a:buNone/>
            </a:pPr>
            <a:r>
              <a:rPr lang="en-US" altLang="fi-FI" sz="2400"/>
              <a:t> “</a:t>
            </a:r>
            <a:r>
              <a:rPr lang="en-US" altLang="fi-FI" sz="2400" i="1"/>
              <a:t>When somebody says, ‘Oh, you are a youth worker, what exactly do you do?”, I have never been able to answer.”</a:t>
            </a:r>
          </a:p>
          <a:p>
            <a:pPr marL="0" indent="0">
              <a:buNone/>
            </a:pPr>
            <a:endParaRPr lang="en-US" altLang="fi-FI" sz="2400" b="1"/>
          </a:p>
          <a:p>
            <a:pPr marL="0" indent="0">
              <a:buNone/>
            </a:pPr>
            <a:r>
              <a:rPr lang="en-US" altLang="fi-FI" sz="2400" b="1"/>
              <a:t>Starting point for action research: identifying a problem shared by the work community, and working together to find a solution to this. Collective learning is emphasized, as well as making concrete changes. </a:t>
            </a:r>
            <a:endParaRPr lang="fi-FI" altLang="fi-FI" sz="2400" b="1"/>
          </a:p>
        </p:txBody>
      </p:sp>
      <p:sp>
        <p:nvSpPr>
          <p:cNvPr id="4" name="Päivämäärän paikkamerkki 3">
            <a:extLst>
              <a:ext uri="{FF2B5EF4-FFF2-40B4-BE49-F238E27FC236}">
                <a16:creationId xmlns:a16="http://schemas.microsoft.com/office/drawing/2014/main" id="{6C6523FB-A5D7-8226-C463-D1B8D2B1A734}"/>
              </a:ext>
            </a:extLst>
          </p:cNvPr>
          <p:cNvSpPr>
            <a:spLocks noGrp="1"/>
          </p:cNvSpPr>
          <p:nvPr>
            <p:ph type="dt" sz="quarter" idx="10"/>
          </p:nvPr>
        </p:nvSpPr>
        <p:spPr/>
        <p:txBody>
          <a:bodyPr/>
          <a:lstStyle/>
          <a:p>
            <a:pPr>
              <a:defRPr/>
            </a:pPr>
            <a:fld id="{CBED8C78-9B73-4D4D-8E53-7ED0999CA4ED}" type="datetime1">
              <a:rPr lang="fi-FI" smtClean="0"/>
              <a:pPr>
                <a:defRPr/>
              </a:pPr>
              <a:t>22.9.2022</a:t>
            </a:fld>
            <a:endParaRPr lang="fi-FI"/>
          </a:p>
        </p:txBody>
      </p:sp>
      <p:sp>
        <p:nvSpPr>
          <p:cNvPr id="5" name="Alatunnisteen paikkamerkki 4">
            <a:extLst>
              <a:ext uri="{FF2B5EF4-FFF2-40B4-BE49-F238E27FC236}">
                <a16:creationId xmlns:a16="http://schemas.microsoft.com/office/drawing/2014/main" id="{2728E6E4-8F39-3335-4BD6-DAEF439BB57D}"/>
              </a:ext>
            </a:extLst>
          </p:cNvPr>
          <p:cNvSpPr>
            <a:spLocks noGrp="1"/>
          </p:cNvSpPr>
          <p:nvPr>
            <p:ph type="ftr" sz="quarter" idx="11"/>
          </p:nvPr>
        </p:nvSpPr>
        <p:spPr/>
        <p:txBody>
          <a:bodyPr/>
          <a:lstStyle/>
          <a:p>
            <a:pPr>
              <a:defRPr/>
            </a:pPr>
            <a:r>
              <a:rPr lang="fi-FI"/>
              <a:t>Tomi Kiilakoski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a:extLst>
              <a:ext uri="{FF2B5EF4-FFF2-40B4-BE49-F238E27FC236}">
                <a16:creationId xmlns:a16="http://schemas.microsoft.com/office/drawing/2014/main" id="{1057ED49-EF6E-D55E-CA74-BFF337ED7CF3}"/>
              </a:ext>
            </a:extLst>
          </p:cNvPr>
          <p:cNvSpPr>
            <a:spLocks noGrp="1"/>
          </p:cNvSpPr>
          <p:nvPr>
            <p:ph type="title"/>
          </p:nvPr>
        </p:nvSpPr>
        <p:spPr/>
        <p:txBody>
          <a:bodyPr/>
          <a:lstStyle/>
          <a:p>
            <a:r>
              <a:rPr lang="fi-FI" altLang="fi-FI"/>
              <a:t>The basic ideas of curriculum of youth work in Finland</a:t>
            </a:r>
          </a:p>
        </p:txBody>
      </p:sp>
      <p:sp>
        <p:nvSpPr>
          <p:cNvPr id="9219" name="Sisällön paikkamerkki 2">
            <a:extLst>
              <a:ext uri="{FF2B5EF4-FFF2-40B4-BE49-F238E27FC236}">
                <a16:creationId xmlns:a16="http://schemas.microsoft.com/office/drawing/2014/main" id="{B03DB8AF-B4A2-36DD-8D96-DA3BE63B2173}"/>
              </a:ext>
            </a:extLst>
          </p:cNvPr>
          <p:cNvSpPr>
            <a:spLocks noGrp="1"/>
          </p:cNvSpPr>
          <p:nvPr>
            <p:ph idx="1"/>
          </p:nvPr>
        </p:nvSpPr>
        <p:spPr/>
        <p:txBody>
          <a:bodyPr/>
          <a:lstStyle/>
          <a:p>
            <a:endParaRPr lang="fi-FI" altLang="fi-FI" sz="2400" dirty="0"/>
          </a:p>
          <a:p>
            <a:r>
              <a:rPr lang="fi-FI" altLang="fi-FI" sz="2400" dirty="0" err="1"/>
              <a:t>Youth</a:t>
            </a:r>
            <a:r>
              <a:rPr lang="fi-FI" altLang="fi-FI" sz="2400" dirty="0"/>
              <a:t> </a:t>
            </a:r>
            <a:r>
              <a:rPr lang="fi-FI" altLang="fi-FI" sz="2400" dirty="0" err="1"/>
              <a:t>work</a:t>
            </a:r>
            <a:r>
              <a:rPr lang="fi-FI" altLang="fi-FI" sz="2400" dirty="0"/>
              <a:t> is a </a:t>
            </a:r>
            <a:r>
              <a:rPr lang="fi-FI" altLang="fi-FI" sz="2400" dirty="0" err="1"/>
              <a:t>form</a:t>
            </a:r>
            <a:r>
              <a:rPr lang="fi-FI" altLang="fi-FI" sz="2400" dirty="0"/>
              <a:t> of </a:t>
            </a:r>
            <a:r>
              <a:rPr lang="fi-FI" altLang="fi-FI" sz="2400" dirty="0" err="1"/>
              <a:t>education</a:t>
            </a:r>
            <a:r>
              <a:rPr lang="fi-FI" altLang="fi-FI" sz="2400" dirty="0"/>
              <a:t>, and </a:t>
            </a:r>
            <a:r>
              <a:rPr lang="fi-FI" altLang="fi-FI" sz="2400" dirty="0" err="1"/>
              <a:t>can</a:t>
            </a:r>
            <a:r>
              <a:rPr lang="fi-FI" altLang="fi-FI" sz="2400" dirty="0"/>
              <a:t> </a:t>
            </a:r>
            <a:r>
              <a:rPr lang="fi-FI" altLang="fi-FI" sz="2400" dirty="0" err="1"/>
              <a:t>be</a:t>
            </a:r>
            <a:r>
              <a:rPr lang="fi-FI" altLang="fi-FI" sz="2400" dirty="0"/>
              <a:t> </a:t>
            </a:r>
            <a:r>
              <a:rPr lang="fi-FI" altLang="fi-FI" sz="2400" dirty="0" err="1"/>
              <a:t>explicated</a:t>
            </a:r>
            <a:r>
              <a:rPr lang="fi-FI" altLang="fi-FI" sz="2400" dirty="0"/>
              <a:t> as </a:t>
            </a:r>
            <a:r>
              <a:rPr lang="fi-FI" altLang="fi-FI" sz="2400" dirty="0" err="1"/>
              <a:t>such</a:t>
            </a:r>
            <a:r>
              <a:rPr lang="fi-FI" altLang="fi-FI" sz="2400" dirty="0"/>
              <a:t>.</a:t>
            </a:r>
          </a:p>
          <a:p>
            <a:r>
              <a:rPr lang="fi-FI" altLang="fi-FI" sz="2400" dirty="0" err="1"/>
              <a:t>Youth</a:t>
            </a:r>
            <a:r>
              <a:rPr lang="fi-FI" altLang="fi-FI" sz="2400" dirty="0"/>
              <a:t> </a:t>
            </a:r>
            <a:r>
              <a:rPr lang="fi-FI" altLang="fi-FI" sz="2400" dirty="0" err="1"/>
              <a:t>work</a:t>
            </a:r>
            <a:r>
              <a:rPr lang="fi-FI" altLang="fi-FI" sz="2400" dirty="0"/>
              <a:t> in a </a:t>
            </a:r>
            <a:r>
              <a:rPr lang="fi-FI" altLang="fi-FI" sz="2400" dirty="0" err="1"/>
              <a:t>local</a:t>
            </a:r>
            <a:r>
              <a:rPr lang="fi-FI" altLang="fi-FI" sz="2400" dirty="0"/>
              <a:t> </a:t>
            </a:r>
            <a:r>
              <a:rPr lang="fi-FI" altLang="fi-FI" sz="2400" dirty="0" err="1"/>
              <a:t>context</a:t>
            </a:r>
            <a:r>
              <a:rPr lang="fi-FI" altLang="fi-FI" sz="2400" dirty="0"/>
              <a:t> </a:t>
            </a:r>
            <a:r>
              <a:rPr lang="fi-FI" altLang="fi-FI" sz="2400" dirty="0" err="1"/>
              <a:t>can</a:t>
            </a:r>
            <a:r>
              <a:rPr lang="fi-FI" altLang="fi-FI" sz="2400" dirty="0"/>
              <a:t> </a:t>
            </a:r>
            <a:r>
              <a:rPr lang="fi-FI" altLang="fi-FI" sz="2400" dirty="0" err="1"/>
              <a:t>be</a:t>
            </a:r>
            <a:r>
              <a:rPr lang="fi-FI" altLang="fi-FI" sz="2400" dirty="0"/>
              <a:t> </a:t>
            </a:r>
            <a:r>
              <a:rPr lang="fi-FI" altLang="fi-FI" sz="2400" dirty="0" err="1"/>
              <a:t>authentically</a:t>
            </a:r>
            <a:r>
              <a:rPr lang="fi-FI" altLang="fi-FI" sz="2400" dirty="0"/>
              <a:t> </a:t>
            </a:r>
            <a:r>
              <a:rPr lang="fi-FI" altLang="fi-FI" sz="2400" dirty="0" err="1"/>
              <a:t>desribed</a:t>
            </a:r>
            <a:r>
              <a:rPr lang="fi-FI" altLang="fi-FI" sz="2400" dirty="0"/>
              <a:t> </a:t>
            </a:r>
            <a:r>
              <a:rPr lang="fi-FI" altLang="fi-FI" sz="2400" dirty="0" err="1"/>
              <a:t>only</a:t>
            </a:r>
            <a:r>
              <a:rPr lang="fi-FI" altLang="fi-FI" sz="2400" dirty="0"/>
              <a:t> </a:t>
            </a:r>
            <a:r>
              <a:rPr lang="fi-FI" altLang="fi-FI" sz="2400" dirty="0" err="1"/>
              <a:t>by</a:t>
            </a:r>
            <a:r>
              <a:rPr lang="fi-FI" altLang="fi-FI" sz="2400" dirty="0"/>
              <a:t> </a:t>
            </a:r>
            <a:r>
              <a:rPr lang="fi-FI" altLang="fi-FI" sz="2400" dirty="0" err="1"/>
              <a:t>the</a:t>
            </a:r>
            <a:r>
              <a:rPr lang="fi-FI" altLang="fi-FI" sz="2400" dirty="0"/>
              <a:t> </a:t>
            </a:r>
            <a:r>
              <a:rPr lang="fi-FI" altLang="fi-FI" sz="2400" dirty="0" err="1"/>
              <a:t>youth</a:t>
            </a:r>
            <a:r>
              <a:rPr lang="fi-FI" altLang="fi-FI" sz="2400" dirty="0"/>
              <a:t> </a:t>
            </a:r>
            <a:r>
              <a:rPr lang="fi-FI" altLang="fi-FI" sz="2400" dirty="0" err="1"/>
              <a:t>work</a:t>
            </a:r>
            <a:r>
              <a:rPr lang="fi-FI" altLang="fi-FI" sz="2400" dirty="0"/>
              <a:t> </a:t>
            </a:r>
            <a:r>
              <a:rPr lang="fi-FI" altLang="fi-FI" sz="2400" dirty="0" err="1"/>
              <a:t>community</a:t>
            </a:r>
            <a:r>
              <a:rPr lang="fi-FI" altLang="fi-FI" sz="2400" dirty="0"/>
              <a:t>.</a:t>
            </a:r>
          </a:p>
          <a:p>
            <a:r>
              <a:rPr lang="fi-FI" altLang="fi-FI" sz="2400" dirty="0" err="1"/>
              <a:t>Youth</a:t>
            </a:r>
            <a:r>
              <a:rPr lang="fi-FI" altLang="fi-FI" sz="2400" dirty="0"/>
              <a:t> </a:t>
            </a:r>
            <a:r>
              <a:rPr lang="fi-FI" altLang="fi-FI" sz="2400" dirty="0" err="1"/>
              <a:t>work</a:t>
            </a:r>
            <a:r>
              <a:rPr lang="fi-FI" altLang="fi-FI" sz="2400" dirty="0"/>
              <a:t> </a:t>
            </a:r>
            <a:r>
              <a:rPr lang="fi-FI" altLang="fi-FI" sz="2400" dirty="0" err="1"/>
              <a:t>curriculum</a:t>
            </a:r>
            <a:r>
              <a:rPr lang="fi-FI" altLang="fi-FI" sz="2400" dirty="0"/>
              <a:t> </a:t>
            </a:r>
            <a:r>
              <a:rPr lang="fi-FI" altLang="fi-FI" sz="2400" dirty="0" err="1"/>
              <a:t>describes</a:t>
            </a:r>
            <a:r>
              <a:rPr lang="fi-FI" altLang="fi-FI" sz="2400" dirty="0"/>
              <a:t> </a:t>
            </a:r>
            <a:r>
              <a:rPr lang="fi-FI" altLang="fi-FI" sz="2400" dirty="0" err="1"/>
              <a:t>youth</a:t>
            </a:r>
            <a:r>
              <a:rPr lang="fi-FI" altLang="fi-FI" sz="2400" dirty="0"/>
              <a:t> </a:t>
            </a:r>
            <a:r>
              <a:rPr lang="fi-FI" altLang="fi-FI" sz="2400" dirty="0" err="1"/>
              <a:t>work</a:t>
            </a:r>
            <a:r>
              <a:rPr lang="fi-FI" altLang="fi-FI" sz="2400" dirty="0"/>
              <a:t> as it is in a </a:t>
            </a:r>
            <a:r>
              <a:rPr lang="fi-FI" altLang="fi-FI" sz="2400" dirty="0" err="1"/>
              <a:t>local</a:t>
            </a:r>
            <a:r>
              <a:rPr lang="fi-FI" altLang="fi-FI" sz="2400" dirty="0"/>
              <a:t> </a:t>
            </a:r>
            <a:r>
              <a:rPr lang="fi-FI" altLang="fi-FI" sz="2400" dirty="0" err="1"/>
              <a:t>context</a:t>
            </a:r>
            <a:r>
              <a:rPr lang="fi-FI" altLang="fi-FI" sz="2400" dirty="0"/>
              <a:t>, </a:t>
            </a:r>
            <a:r>
              <a:rPr lang="fi-FI" altLang="fi-FI" sz="2400" dirty="0" err="1"/>
              <a:t>not</a:t>
            </a:r>
            <a:r>
              <a:rPr lang="fi-FI" altLang="fi-FI" sz="2400" dirty="0"/>
              <a:t> as an </a:t>
            </a:r>
            <a:r>
              <a:rPr lang="fi-FI" altLang="fi-FI" sz="2400" dirty="0" err="1"/>
              <a:t>idealised</a:t>
            </a:r>
            <a:r>
              <a:rPr lang="fi-FI" altLang="fi-FI" sz="2400" dirty="0"/>
              <a:t> version of </a:t>
            </a:r>
            <a:r>
              <a:rPr lang="fi-FI" altLang="fi-FI" sz="2400" dirty="0" err="1"/>
              <a:t>what</a:t>
            </a:r>
            <a:r>
              <a:rPr lang="fi-FI" altLang="fi-FI" sz="2400" dirty="0"/>
              <a:t> </a:t>
            </a:r>
            <a:r>
              <a:rPr lang="fi-FI" altLang="fi-FI" sz="2400" dirty="0" err="1"/>
              <a:t>we</a:t>
            </a:r>
            <a:r>
              <a:rPr lang="fi-FI" altLang="fi-FI" sz="2400" dirty="0"/>
              <a:t> </a:t>
            </a:r>
            <a:r>
              <a:rPr lang="fi-FI" altLang="fi-FI" sz="2400" dirty="0" err="1"/>
              <a:t>hope</a:t>
            </a:r>
            <a:r>
              <a:rPr lang="fi-FI" altLang="fi-FI" sz="2400" dirty="0"/>
              <a:t> to </a:t>
            </a:r>
            <a:r>
              <a:rPr lang="fi-FI" altLang="fi-FI" sz="2400" dirty="0" err="1"/>
              <a:t>do</a:t>
            </a:r>
            <a:r>
              <a:rPr lang="fi-FI" altLang="fi-FI" sz="2400" dirty="0"/>
              <a:t>.</a:t>
            </a:r>
          </a:p>
          <a:p>
            <a:r>
              <a:rPr lang="fi-FI" altLang="fi-FI" sz="2400" dirty="0"/>
              <a:t>Curriculum is </a:t>
            </a:r>
            <a:r>
              <a:rPr lang="fi-FI" altLang="fi-FI" sz="2400" dirty="0" err="1"/>
              <a:t>based</a:t>
            </a:r>
            <a:r>
              <a:rPr lang="fi-FI" altLang="fi-FI" sz="2400" dirty="0"/>
              <a:t> on </a:t>
            </a:r>
            <a:r>
              <a:rPr lang="fi-FI" altLang="fi-FI" sz="2400" dirty="0" err="1"/>
              <a:t>describing</a:t>
            </a:r>
            <a:r>
              <a:rPr lang="fi-FI" altLang="fi-FI" sz="2400" dirty="0"/>
              <a:t> </a:t>
            </a:r>
            <a:r>
              <a:rPr lang="fi-FI" altLang="fi-FI" sz="2400" dirty="0" err="1"/>
              <a:t>the</a:t>
            </a:r>
            <a:r>
              <a:rPr lang="fi-FI" altLang="fi-FI" sz="2400" dirty="0"/>
              <a:t> </a:t>
            </a:r>
            <a:r>
              <a:rPr lang="fi-FI" altLang="fi-FI" sz="2400" dirty="0" err="1"/>
              <a:t>process</a:t>
            </a:r>
            <a:r>
              <a:rPr lang="fi-FI" altLang="fi-FI" sz="2400" dirty="0"/>
              <a:t> of </a:t>
            </a:r>
            <a:r>
              <a:rPr lang="fi-FI" altLang="fi-FI" sz="2400" dirty="0" err="1"/>
              <a:t>youth</a:t>
            </a:r>
            <a:r>
              <a:rPr lang="fi-FI" altLang="fi-FI" sz="2400" dirty="0"/>
              <a:t> </a:t>
            </a:r>
            <a:r>
              <a:rPr lang="fi-FI" altLang="fi-FI" sz="2400" dirty="0" err="1"/>
              <a:t>work</a:t>
            </a:r>
            <a:r>
              <a:rPr lang="fi-FI" altLang="fi-FI" sz="2400" dirty="0"/>
              <a:t>, </a:t>
            </a:r>
            <a:r>
              <a:rPr lang="fi-FI" altLang="fi-FI" sz="2400" dirty="0" err="1"/>
              <a:t>not</a:t>
            </a:r>
            <a:r>
              <a:rPr lang="fi-FI" altLang="fi-FI" sz="2400" dirty="0"/>
              <a:t> </a:t>
            </a:r>
            <a:r>
              <a:rPr lang="fi-FI" altLang="fi-FI" sz="2400" dirty="0" err="1"/>
              <a:t>outcomes</a:t>
            </a:r>
            <a:r>
              <a:rPr lang="fi-FI" altLang="fi-FI" sz="2400" dirty="0"/>
              <a:t> </a:t>
            </a:r>
            <a:r>
              <a:rPr lang="fi-FI" altLang="fi-FI" sz="2400" dirty="0" err="1"/>
              <a:t>or</a:t>
            </a:r>
            <a:r>
              <a:rPr lang="fi-FI" altLang="fi-FI" sz="2400" dirty="0"/>
              <a:t> </a:t>
            </a:r>
            <a:r>
              <a:rPr lang="fi-FI" altLang="fi-FI" sz="2400" dirty="0" err="1"/>
              <a:t>goals</a:t>
            </a:r>
            <a:r>
              <a:rPr lang="fi-FI" altLang="fi-FI" sz="2400" dirty="0"/>
              <a:t>. </a:t>
            </a:r>
          </a:p>
          <a:p>
            <a:r>
              <a:rPr lang="fi-FI" altLang="fi-FI" sz="2400" dirty="0"/>
              <a:t>Curriculum of </a:t>
            </a:r>
            <a:r>
              <a:rPr lang="fi-FI" altLang="fi-FI" sz="2400" dirty="0" err="1"/>
              <a:t>youth</a:t>
            </a:r>
            <a:r>
              <a:rPr lang="fi-FI" altLang="fi-FI" sz="2400" dirty="0"/>
              <a:t> </a:t>
            </a:r>
            <a:r>
              <a:rPr lang="fi-FI" altLang="fi-FI" sz="2400" dirty="0" err="1"/>
              <a:t>work</a:t>
            </a:r>
            <a:r>
              <a:rPr lang="fi-FI" altLang="fi-FI" sz="2400" dirty="0"/>
              <a:t> </a:t>
            </a:r>
            <a:r>
              <a:rPr lang="fi-FI" altLang="fi-FI" sz="2400" dirty="0" err="1"/>
              <a:t>was</a:t>
            </a:r>
            <a:r>
              <a:rPr lang="fi-FI" altLang="fi-FI" sz="2400" dirty="0"/>
              <a:t> </a:t>
            </a:r>
            <a:r>
              <a:rPr lang="fi-FI" altLang="fi-FI" sz="2400" dirty="0" err="1"/>
              <a:t>first</a:t>
            </a:r>
            <a:r>
              <a:rPr lang="fi-FI" altLang="fi-FI" sz="2400" dirty="0"/>
              <a:t> </a:t>
            </a:r>
            <a:r>
              <a:rPr lang="fi-FI" altLang="fi-FI" sz="2400" dirty="0" err="1"/>
              <a:t>developed</a:t>
            </a:r>
            <a:r>
              <a:rPr lang="fi-FI" altLang="fi-FI" sz="2400" dirty="0"/>
              <a:t> in a </a:t>
            </a:r>
            <a:r>
              <a:rPr lang="fi-FI" altLang="fi-FI" sz="2400" dirty="0" err="1"/>
              <a:t>practice-based</a:t>
            </a:r>
            <a:r>
              <a:rPr lang="fi-FI" altLang="fi-FI" sz="2400" dirty="0"/>
              <a:t> </a:t>
            </a:r>
            <a:r>
              <a:rPr lang="fi-FI" altLang="fi-FI" sz="2400" dirty="0" err="1"/>
              <a:t>research</a:t>
            </a:r>
            <a:r>
              <a:rPr lang="fi-FI" altLang="fi-FI" sz="2400" dirty="0"/>
              <a:t>, </a:t>
            </a:r>
            <a:r>
              <a:rPr lang="fi-FI" altLang="fi-FI" sz="2400" dirty="0" err="1"/>
              <a:t>which</a:t>
            </a:r>
            <a:r>
              <a:rPr lang="fi-FI" altLang="fi-FI" sz="2400" dirty="0"/>
              <a:t> is a </a:t>
            </a:r>
            <a:r>
              <a:rPr lang="fi-FI" altLang="fi-FI" sz="2400" dirty="0" err="1"/>
              <a:t>variant</a:t>
            </a:r>
            <a:r>
              <a:rPr lang="fi-FI" altLang="fi-FI" sz="2400" dirty="0"/>
              <a:t> of action </a:t>
            </a:r>
            <a:r>
              <a:rPr lang="fi-FI" altLang="fi-FI" sz="2400" dirty="0" err="1"/>
              <a:t>research</a:t>
            </a:r>
            <a:r>
              <a:rPr lang="fi-FI" altLang="fi-FI" sz="2400" dirty="0"/>
              <a:t>. </a:t>
            </a:r>
            <a:r>
              <a:rPr lang="fi-FI" altLang="fi-FI" sz="2400" dirty="0" err="1"/>
              <a:t>The</a:t>
            </a:r>
            <a:r>
              <a:rPr lang="fi-FI" altLang="fi-FI" sz="2400" dirty="0"/>
              <a:t> </a:t>
            </a:r>
            <a:r>
              <a:rPr lang="fi-FI" altLang="fi-FI" sz="2400" dirty="0" err="1"/>
              <a:t>process</a:t>
            </a:r>
            <a:r>
              <a:rPr lang="fi-FI" altLang="fi-FI" sz="2400" dirty="0"/>
              <a:t> </a:t>
            </a:r>
            <a:r>
              <a:rPr lang="fi-FI" altLang="fi-FI" sz="2400" dirty="0" err="1"/>
              <a:t>has</a:t>
            </a:r>
            <a:r>
              <a:rPr lang="fi-FI" altLang="fi-FI" sz="2400" dirty="0"/>
              <a:t> </a:t>
            </a:r>
            <a:r>
              <a:rPr lang="fi-FI" altLang="fi-FI" sz="2400" dirty="0" err="1"/>
              <a:t>been</a:t>
            </a:r>
            <a:r>
              <a:rPr lang="fi-FI" altLang="fi-FI" sz="2400" dirty="0"/>
              <a:t> </a:t>
            </a:r>
            <a:r>
              <a:rPr lang="fi-FI" altLang="fi-FI" sz="2400" dirty="0" err="1"/>
              <a:t>studied</a:t>
            </a:r>
            <a:r>
              <a:rPr lang="fi-FI" altLang="fi-FI" sz="2400" dirty="0"/>
              <a:t> for </a:t>
            </a:r>
            <a:r>
              <a:rPr lang="fi-FI" altLang="fi-FI" sz="2400" dirty="0" err="1"/>
              <a:t>over</a:t>
            </a:r>
            <a:r>
              <a:rPr lang="fi-FI" altLang="fi-FI" sz="2400" dirty="0"/>
              <a:t> a </a:t>
            </a:r>
            <a:r>
              <a:rPr lang="fi-FI" altLang="fi-FI" sz="2400" dirty="0" err="1"/>
              <a:t>decade</a:t>
            </a:r>
            <a:r>
              <a:rPr lang="fi-FI" altLang="fi-FI" sz="2400" dirty="0"/>
              <a:t>.</a:t>
            </a:r>
          </a:p>
        </p:txBody>
      </p:sp>
      <p:sp>
        <p:nvSpPr>
          <p:cNvPr id="4" name="Päivämäärän paikkamerkki 3">
            <a:extLst>
              <a:ext uri="{FF2B5EF4-FFF2-40B4-BE49-F238E27FC236}">
                <a16:creationId xmlns:a16="http://schemas.microsoft.com/office/drawing/2014/main" id="{CB2FE6E5-01D5-CA6A-C5C6-F29A57794201}"/>
              </a:ext>
            </a:extLst>
          </p:cNvPr>
          <p:cNvSpPr>
            <a:spLocks noGrp="1"/>
          </p:cNvSpPr>
          <p:nvPr>
            <p:ph type="dt" sz="quarter" idx="10"/>
          </p:nvPr>
        </p:nvSpPr>
        <p:spPr/>
        <p:txBody>
          <a:bodyPr/>
          <a:lstStyle/>
          <a:p>
            <a:pPr>
              <a:defRPr/>
            </a:pPr>
            <a:fld id="{AFF16A4E-01D3-4F1D-AF9D-81EC1A2B36A7}" type="datetime1">
              <a:rPr lang="fi-FI" smtClean="0"/>
              <a:pPr>
                <a:defRPr/>
              </a:pPr>
              <a:t>22.9.2022</a:t>
            </a:fld>
            <a:endParaRPr lang="fi-FI"/>
          </a:p>
        </p:txBody>
      </p:sp>
      <p:sp>
        <p:nvSpPr>
          <p:cNvPr id="5" name="Alatunnisteen paikkamerkki 4">
            <a:extLst>
              <a:ext uri="{FF2B5EF4-FFF2-40B4-BE49-F238E27FC236}">
                <a16:creationId xmlns:a16="http://schemas.microsoft.com/office/drawing/2014/main" id="{06AF0641-DD51-4AFB-9D91-221DFE0112AA}"/>
              </a:ext>
            </a:extLst>
          </p:cNvPr>
          <p:cNvSpPr>
            <a:spLocks noGrp="1"/>
          </p:cNvSpPr>
          <p:nvPr>
            <p:ph type="ftr" sz="quarter" idx="11"/>
          </p:nvPr>
        </p:nvSpPr>
        <p:spPr/>
        <p:txBody>
          <a:bodyPr/>
          <a:lstStyle/>
          <a:p>
            <a:pPr>
              <a:defRPr/>
            </a:pPr>
            <a:r>
              <a:rPr lang="fi-FI" dirty="0"/>
              <a:t>Tomi Kiilakoski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tsikko 1">
            <a:extLst>
              <a:ext uri="{FF2B5EF4-FFF2-40B4-BE49-F238E27FC236}">
                <a16:creationId xmlns:a16="http://schemas.microsoft.com/office/drawing/2014/main" id="{871C6A47-1271-61B4-949A-DDFEDC30DA77}"/>
              </a:ext>
            </a:extLst>
          </p:cNvPr>
          <p:cNvSpPr>
            <a:spLocks noGrp="1"/>
          </p:cNvSpPr>
          <p:nvPr>
            <p:ph type="title"/>
          </p:nvPr>
        </p:nvSpPr>
        <p:spPr/>
        <p:txBody>
          <a:bodyPr/>
          <a:lstStyle/>
          <a:p>
            <a:r>
              <a:rPr lang="fi-FI" altLang="fi-FI"/>
              <a:t>Starting points</a:t>
            </a:r>
          </a:p>
        </p:txBody>
      </p:sp>
      <p:sp>
        <p:nvSpPr>
          <p:cNvPr id="3" name="Sisällön paikkamerkki 2">
            <a:extLst>
              <a:ext uri="{FF2B5EF4-FFF2-40B4-BE49-F238E27FC236}">
                <a16:creationId xmlns:a16="http://schemas.microsoft.com/office/drawing/2014/main" id="{5EBE4541-B4E3-4926-9387-2E12C2520F28}"/>
              </a:ext>
            </a:extLst>
          </p:cNvPr>
          <p:cNvSpPr>
            <a:spLocks noGrp="1"/>
          </p:cNvSpPr>
          <p:nvPr>
            <p:ph idx="1"/>
          </p:nvPr>
        </p:nvSpPr>
        <p:spPr/>
        <p:txBody>
          <a:bodyPr>
            <a:normAutofit/>
          </a:bodyPr>
          <a:lstStyle/>
          <a:p>
            <a:pPr>
              <a:buFont typeface="Arial" charset="0"/>
              <a:buChar char="•"/>
              <a:defRPr/>
            </a:pPr>
            <a:r>
              <a:rPr lang="en-GB" dirty="0"/>
              <a:t>In the process of learning </a:t>
            </a:r>
            <a:r>
              <a:rPr lang="en-GB" b="1" dirty="0"/>
              <a:t>any individual youth worker will become a member of a larger community of youth work</a:t>
            </a:r>
            <a:r>
              <a:rPr lang="en-GB" dirty="0"/>
              <a:t>, and while doing so he or she absorbs the knowledge, ethos, concepts and methodologies held dear by this community. </a:t>
            </a:r>
          </a:p>
          <a:p>
            <a:pPr>
              <a:buFont typeface="Arial" charset="0"/>
              <a:buChar char="•"/>
              <a:defRPr/>
            </a:pPr>
            <a:r>
              <a:rPr lang="en-GB" dirty="0"/>
              <a:t>The importance of </a:t>
            </a:r>
            <a:r>
              <a:rPr lang="en-GB" b="1" dirty="0"/>
              <a:t>communities of practice</a:t>
            </a:r>
            <a:endParaRPr lang="en-GB" dirty="0"/>
          </a:p>
          <a:p>
            <a:pPr>
              <a:buFont typeface="Arial" charset="0"/>
              <a:buChar char="•"/>
              <a:defRPr/>
            </a:pPr>
            <a:r>
              <a:rPr lang="en-GB" dirty="0"/>
              <a:t>Although there is an emphasis of a social background in this theory, in the end the question is about “what particular people do, in a particular place and time”; social practice “contributes to the formation of their identities as people of a particular kind, and their agency and sense of agency” (</a:t>
            </a:r>
            <a:r>
              <a:rPr lang="en-GB" dirty="0" err="1"/>
              <a:t>Kemmis</a:t>
            </a:r>
            <a:r>
              <a:rPr lang="en-GB" dirty="0"/>
              <a:t>, 2009, 23).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3F4F018B-A697-6A3F-FFAA-F3C79D887174}"/>
              </a:ext>
            </a:extLst>
          </p:cNvPr>
          <p:cNvSpPr>
            <a:spLocks noGrp="1"/>
          </p:cNvSpPr>
          <p:nvPr>
            <p:ph idx="1"/>
          </p:nvPr>
        </p:nvSpPr>
        <p:spPr>
          <a:xfrm>
            <a:off x="1981201" y="3141663"/>
            <a:ext cx="8240713" cy="2984500"/>
          </a:xfrm>
        </p:spPr>
        <p:txBody>
          <a:bodyPr/>
          <a:lstStyle/>
          <a:p>
            <a:r>
              <a:rPr lang="en-US" altLang="fi-FI"/>
              <a:t>study of prerequisities of social practices in terms of </a:t>
            </a:r>
          </a:p>
          <a:p>
            <a:pPr lvl="1"/>
            <a:r>
              <a:rPr lang="en-US" altLang="fi-FI" b="1"/>
              <a:t>the cultural-discursive preconditions (‘</a:t>
            </a:r>
            <a:r>
              <a:rPr lang="en-US" altLang="fi-FI" b="1" i="1"/>
              <a:t>sayings’)</a:t>
            </a:r>
            <a:endParaRPr lang="en-US" altLang="fi-FI" b="1"/>
          </a:p>
          <a:p>
            <a:pPr lvl="1"/>
            <a:r>
              <a:rPr lang="en-US" altLang="fi-FI"/>
              <a:t>the material-economic preconditions (‘</a:t>
            </a:r>
            <a:r>
              <a:rPr lang="en-US" altLang="fi-FI" i="1"/>
              <a:t>doings’)</a:t>
            </a:r>
            <a:endParaRPr lang="en-US" altLang="fi-FI"/>
          </a:p>
          <a:p>
            <a:pPr lvl="1"/>
            <a:r>
              <a:rPr lang="en-US" altLang="fi-FI"/>
              <a:t>the social-political preconditions (‘</a:t>
            </a:r>
            <a:r>
              <a:rPr lang="en-US" altLang="fi-FI" i="1"/>
              <a:t>relatings’</a:t>
            </a:r>
            <a:r>
              <a:rPr lang="en-US" altLang="fi-FI"/>
              <a:t> ) </a:t>
            </a:r>
          </a:p>
          <a:p>
            <a:pPr lvl="1"/>
            <a:endParaRPr lang="en-US" altLang="fi-FI" sz="1800"/>
          </a:p>
          <a:p>
            <a:pPr lvl="1"/>
            <a:endParaRPr lang="en-US" altLang="fi-FI" sz="1800"/>
          </a:p>
          <a:p>
            <a:endParaRPr lang="fi-FI" altLang="fi-FI"/>
          </a:p>
        </p:txBody>
      </p:sp>
      <p:sp>
        <p:nvSpPr>
          <p:cNvPr id="11267" name="Title 1">
            <a:extLst>
              <a:ext uri="{FF2B5EF4-FFF2-40B4-BE49-F238E27FC236}">
                <a16:creationId xmlns:a16="http://schemas.microsoft.com/office/drawing/2014/main" id="{398D17B1-ABDB-3D03-731B-F5C57A9FBE12}"/>
              </a:ext>
            </a:extLst>
          </p:cNvPr>
          <p:cNvSpPr txBox="1">
            <a:spLocks/>
          </p:cNvSpPr>
          <p:nvPr/>
        </p:nvSpPr>
        <p:spPr bwMode="auto">
          <a:xfrm>
            <a:off x="1997075" y="10525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fi-FI" i="1"/>
              <a:t>The theory of </a:t>
            </a:r>
          </a:p>
          <a:p>
            <a:pPr algn="ctr">
              <a:spcBef>
                <a:spcPct val="0"/>
              </a:spcBef>
              <a:buFontTx/>
              <a:buNone/>
            </a:pPr>
            <a:r>
              <a:rPr lang="en-US" altLang="fi-FI" sz="4400" i="1"/>
              <a:t>practice architectures </a:t>
            </a:r>
          </a:p>
          <a:p>
            <a:pPr algn="ctr">
              <a:spcBef>
                <a:spcPct val="0"/>
              </a:spcBef>
              <a:buFontTx/>
              <a:buNone/>
            </a:pPr>
            <a:r>
              <a:rPr lang="en-US" altLang="fi-FI" i="1"/>
              <a:t>(Kemmis &amp; Grootenboer 2008) </a:t>
            </a:r>
            <a:endParaRPr lang="fi-FI" altLang="fi-F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xEl>
                                              <p:pRg st="2" end="2"/>
                                            </p:txEl>
                                          </p:spTgt>
                                        </p:tgtEl>
                                        <p:attrNameLst>
                                          <p:attrName>style.visibility</p:attrName>
                                        </p:attrNameLst>
                                      </p:cBhvr>
                                      <p:to>
                                        <p:strVal val="visible"/>
                                      </p:to>
                                    </p:set>
                                    <p:animEffect transition="in" filter="fade">
                                      <p:cBhvr>
                                        <p:cTn id="7" dur="500"/>
                                        <p:tgtEl>
                                          <p:spTgt spid="1126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66">
                                            <p:txEl>
                                              <p:pRg st="3" end="3"/>
                                            </p:txEl>
                                          </p:spTgt>
                                        </p:tgtEl>
                                        <p:attrNameLst>
                                          <p:attrName>style.visibility</p:attrName>
                                        </p:attrNameLst>
                                      </p:cBhvr>
                                      <p:to>
                                        <p:strVal val="visible"/>
                                      </p:to>
                                    </p:set>
                                    <p:animEffect transition="in" filter="fade">
                                      <p:cBhvr>
                                        <p:cTn id="12" dur="500"/>
                                        <p:tgtEl>
                                          <p:spTgt spid="112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1">
            <a:extLst>
              <a:ext uri="{FF2B5EF4-FFF2-40B4-BE49-F238E27FC236}">
                <a16:creationId xmlns:a16="http://schemas.microsoft.com/office/drawing/2014/main" id="{B87552B4-F209-D4DC-1FAF-A2DCD77C8199}"/>
              </a:ext>
            </a:extLst>
          </p:cNvPr>
          <p:cNvSpPr>
            <a:spLocks noGrp="1"/>
          </p:cNvSpPr>
          <p:nvPr>
            <p:ph type="title"/>
          </p:nvPr>
        </p:nvSpPr>
        <p:spPr/>
        <p:txBody>
          <a:bodyPr/>
          <a:lstStyle/>
          <a:p>
            <a:r>
              <a:rPr lang="fi-FI" altLang="fi-FI"/>
              <a:t>The history of youth work curriculum in Finland</a:t>
            </a:r>
          </a:p>
        </p:txBody>
      </p:sp>
      <p:sp>
        <p:nvSpPr>
          <p:cNvPr id="12291" name="Sisällön paikkamerkki 2">
            <a:extLst>
              <a:ext uri="{FF2B5EF4-FFF2-40B4-BE49-F238E27FC236}">
                <a16:creationId xmlns:a16="http://schemas.microsoft.com/office/drawing/2014/main" id="{7DD9BB3D-CF57-093E-8DB1-CF0AEA25E1C9}"/>
              </a:ext>
            </a:extLst>
          </p:cNvPr>
          <p:cNvSpPr>
            <a:spLocks noGrp="1"/>
          </p:cNvSpPr>
          <p:nvPr>
            <p:ph idx="1"/>
          </p:nvPr>
        </p:nvSpPr>
        <p:spPr/>
        <p:txBody>
          <a:bodyPr/>
          <a:lstStyle/>
          <a:p>
            <a:pPr marL="0" indent="0">
              <a:buNone/>
            </a:pPr>
            <a:endParaRPr lang="fi-FI" altLang="fi-FI" sz="2800" dirty="0"/>
          </a:p>
          <a:p>
            <a:pPr marL="0" indent="0">
              <a:buNone/>
            </a:pPr>
            <a:r>
              <a:rPr lang="fi-FI" altLang="fi-FI" sz="2800" dirty="0"/>
              <a:t>2011-2012. </a:t>
            </a:r>
            <a:r>
              <a:rPr lang="fi-FI" altLang="fi-FI" sz="2800" dirty="0" err="1"/>
              <a:t>Youth</a:t>
            </a:r>
            <a:r>
              <a:rPr lang="fi-FI" altLang="fi-FI" sz="2800" dirty="0"/>
              <a:t> </a:t>
            </a:r>
            <a:r>
              <a:rPr lang="fi-FI" altLang="fi-FI" sz="2800" dirty="0" err="1"/>
              <a:t>Work</a:t>
            </a:r>
            <a:r>
              <a:rPr lang="fi-FI" altLang="fi-FI" sz="2800" dirty="0"/>
              <a:t> Curriculum in </a:t>
            </a:r>
            <a:r>
              <a:rPr lang="fi-FI" altLang="fi-FI" sz="2800" dirty="0" err="1"/>
              <a:t>the</a:t>
            </a:r>
            <a:r>
              <a:rPr lang="fi-FI" altLang="fi-FI" sz="2800" dirty="0"/>
              <a:t> city of Kokkola.</a:t>
            </a:r>
          </a:p>
          <a:p>
            <a:pPr marL="0" indent="0">
              <a:buNone/>
            </a:pPr>
            <a:r>
              <a:rPr lang="fi-FI" altLang="fi-FI" sz="2800" dirty="0"/>
              <a:t>2014-2016. </a:t>
            </a:r>
            <a:r>
              <a:rPr lang="fi-FI" altLang="fi-FI" sz="2800" dirty="0" err="1"/>
              <a:t>Youth</a:t>
            </a:r>
            <a:r>
              <a:rPr lang="fi-FI" altLang="fi-FI" sz="2800" dirty="0"/>
              <a:t> </a:t>
            </a:r>
            <a:r>
              <a:rPr lang="fi-FI" altLang="fi-FI" sz="2800" dirty="0" err="1"/>
              <a:t>Work</a:t>
            </a:r>
            <a:r>
              <a:rPr lang="fi-FI" altLang="fi-FI" sz="2800" dirty="0"/>
              <a:t> Curriculum </a:t>
            </a:r>
            <a:r>
              <a:rPr lang="fi-FI" altLang="fi-FI" sz="2800" dirty="0" err="1"/>
              <a:t>with</a:t>
            </a:r>
            <a:r>
              <a:rPr lang="fi-FI" altLang="fi-FI" sz="2800" dirty="0"/>
              <a:t> </a:t>
            </a:r>
            <a:r>
              <a:rPr lang="fi-FI" altLang="fi-FI" sz="2800" dirty="0" err="1"/>
              <a:t>cities</a:t>
            </a:r>
            <a:r>
              <a:rPr lang="fi-FI" altLang="fi-FI" sz="2800" dirty="0"/>
              <a:t> of Hämeenlinna, Kouvola, Oulu and Tornio. </a:t>
            </a:r>
          </a:p>
          <a:p>
            <a:pPr marL="0" indent="0">
              <a:buNone/>
            </a:pPr>
            <a:r>
              <a:rPr lang="fi-FI" altLang="fi-FI" sz="2800" dirty="0"/>
              <a:t>2016-2018. City of Lappeenranta</a:t>
            </a:r>
          </a:p>
          <a:p>
            <a:pPr marL="0" indent="0">
              <a:buNone/>
            </a:pPr>
            <a:r>
              <a:rPr lang="fi-FI" altLang="fi-FI" sz="2800" dirty="0"/>
              <a:t>2019 – 2020. City of Helsinki </a:t>
            </a:r>
          </a:p>
          <a:p>
            <a:pPr marL="0" indent="0">
              <a:buNone/>
            </a:pPr>
            <a:r>
              <a:rPr lang="fi-FI" altLang="fi-FI" sz="2800" dirty="0"/>
              <a:t>2018- </a:t>
            </a:r>
            <a:r>
              <a:rPr lang="fi-FI" altLang="fi-FI" sz="2800" dirty="0" err="1"/>
              <a:t>Regional</a:t>
            </a:r>
            <a:r>
              <a:rPr lang="fi-FI" altLang="fi-FI" sz="2800" dirty="0"/>
              <a:t> </a:t>
            </a:r>
            <a:r>
              <a:rPr lang="fi-FI" altLang="fi-FI" sz="2800" dirty="0" err="1"/>
              <a:t>processes</a:t>
            </a:r>
            <a:r>
              <a:rPr lang="fi-FI" altLang="fi-FI" sz="2800" dirty="0"/>
              <a:t> in </a:t>
            </a:r>
            <a:r>
              <a:rPr lang="fi-FI" altLang="fi-FI" sz="2800" dirty="0" err="1"/>
              <a:t>two</a:t>
            </a:r>
            <a:r>
              <a:rPr lang="fi-FI" altLang="fi-FI" sz="2800" dirty="0"/>
              <a:t> </a:t>
            </a:r>
            <a:r>
              <a:rPr lang="fi-FI" altLang="fi-FI" sz="2800" dirty="0" err="1"/>
              <a:t>counties</a:t>
            </a:r>
            <a:r>
              <a:rPr lang="fi-FI" altLang="fi-FI" sz="2800" dirty="0"/>
              <a:t> in Finland.</a:t>
            </a:r>
          </a:p>
          <a:p>
            <a:pPr marL="0" indent="0">
              <a:buNone/>
            </a:pPr>
            <a:r>
              <a:rPr lang="fi-FI" altLang="fi-FI" sz="2800" dirty="0"/>
              <a:t>2021- </a:t>
            </a:r>
            <a:r>
              <a:rPr lang="fi-FI" altLang="fi-FI" sz="2800" dirty="0" err="1"/>
              <a:t>Processes</a:t>
            </a:r>
            <a:r>
              <a:rPr lang="fi-FI" altLang="fi-FI" sz="2800" dirty="0"/>
              <a:t> </a:t>
            </a:r>
            <a:r>
              <a:rPr lang="fi-FI" altLang="fi-FI" sz="2800" dirty="0" err="1"/>
              <a:t>with</a:t>
            </a:r>
            <a:r>
              <a:rPr lang="fi-FI" altLang="fi-FI" sz="2800" dirty="0"/>
              <a:t> </a:t>
            </a:r>
            <a:r>
              <a:rPr lang="fi-FI" altLang="fi-FI" sz="2800" dirty="0" err="1"/>
              <a:t>larger</a:t>
            </a:r>
            <a:r>
              <a:rPr lang="fi-FI" altLang="fi-FI" sz="2800" dirty="0"/>
              <a:t> and </a:t>
            </a:r>
            <a:r>
              <a:rPr lang="fi-FI" altLang="fi-FI" sz="2800" dirty="0" err="1"/>
              <a:t>smaller</a:t>
            </a:r>
            <a:r>
              <a:rPr lang="fi-FI" altLang="fi-FI" sz="2800" dirty="0"/>
              <a:t> </a:t>
            </a:r>
            <a:r>
              <a:rPr lang="fi-FI" altLang="fi-FI" sz="2800" dirty="0" err="1"/>
              <a:t>municipalities</a:t>
            </a:r>
            <a:r>
              <a:rPr lang="fi-FI" altLang="fi-FI" sz="2800" dirty="0"/>
              <a:t>.</a:t>
            </a:r>
          </a:p>
          <a:p>
            <a:pPr marL="0" indent="0">
              <a:buNone/>
            </a:pPr>
            <a:endParaRPr lang="fi-FI" altLang="fi-FI" sz="2800" dirty="0"/>
          </a:p>
        </p:txBody>
      </p:sp>
      <p:sp>
        <p:nvSpPr>
          <p:cNvPr id="4" name="Päivämäärän paikkamerkki 3">
            <a:extLst>
              <a:ext uri="{FF2B5EF4-FFF2-40B4-BE49-F238E27FC236}">
                <a16:creationId xmlns:a16="http://schemas.microsoft.com/office/drawing/2014/main" id="{C4CD8C20-3911-132E-79F7-ED2B4237BC11}"/>
              </a:ext>
            </a:extLst>
          </p:cNvPr>
          <p:cNvSpPr>
            <a:spLocks noGrp="1"/>
          </p:cNvSpPr>
          <p:nvPr>
            <p:ph type="dt" sz="quarter" idx="10"/>
          </p:nvPr>
        </p:nvSpPr>
        <p:spPr/>
        <p:txBody>
          <a:bodyPr/>
          <a:lstStyle/>
          <a:p>
            <a:pPr>
              <a:defRPr/>
            </a:pPr>
            <a:fld id="{AFF16A4E-01D3-4F1D-AF9D-81EC1A2B36A7}" type="datetime1">
              <a:rPr lang="fi-FI" smtClean="0"/>
              <a:pPr>
                <a:defRPr/>
              </a:pPr>
              <a:t>22.9.2022</a:t>
            </a:fld>
            <a:endParaRPr lang="fi-FI"/>
          </a:p>
        </p:txBody>
      </p:sp>
      <p:sp>
        <p:nvSpPr>
          <p:cNvPr id="5" name="Alatunnisteen paikkamerkki 4">
            <a:extLst>
              <a:ext uri="{FF2B5EF4-FFF2-40B4-BE49-F238E27FC236}">
                <a16:creationId xmlns:a16="http://schemas.microsoft.com/office/drawing/2014/main" id="{65C00A49-407F-1938-1670-B760A536168B}"/>
              </a:ext>
            </a:extLst>
          </p:cNvPr>
          <p:cNvSpPr>
            <a:spLocks noGrp="1"/>
          </p:cNvSpPr>
          <p:nvPr>
            <p:ph type="ftr" sz="quarter" idx="11"/>
          </p:nvPr>
        </p:nvSpPr>
        <p:spPr/>
        <p:txBody>
          <a:bodyPr/>
          <a:lstStyle/>
          <a:p>
            <a:pPr>
              <a:defRPr/>
            </a:pPr>
            <a:r>
              <a:rPr lang="fi-FI"/>
              <a:t>Tomi Kiilakoski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a:extLst>
              <a:ext uri="{FF2B5EF4-FFF2-40B4-BE49-F238E27FC236}">
                <a16:creationId xmlns:a16="http://schemas.microsoft.com/office/drawing/2014/main" id="{60221CB6-0EF5-723B-D845-0514406E6727}"/>
              </a:ext>
            </a:extLst>
          </p:cNvPr>
          <p:cNvSpPr>
            <a:spLocks noGrp="1"/>
          </p:cNvSpPr>
          <p:nvPr>
            <p:ph type="title"/>
          </p:nvPr>
        </p:nvSpPr>
        <p:spPr/>
        <p:txBody>
          <a:bodyPr/>
          <a:lstStyle/>
          <a:p>
            <a:r>
              <a:rPr lang="en-US" altLang="fi-FI"/>
              <a:t>Finland. </a:t>
            </a:r>
          </a:p>
        </p:txBody>
      </p:sp>
      <p:pic>
        <p:nvPicPr>
          <p:cNvPr id="13315" name="Picture 4">
            <a:extLst>
              <a:ext uri="{FF2B5EF4-FFF2-40B4-BE49-F238E27FC236}">
                <a16:creationId xmlns:a16="http://schemas.microsoft.com/office/drawing/2014/main" id="{32E881A3-5989-1EA8-1378-25AD408681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28889" y="1825625"/>
            <a:ext cx="7134225" cy="4351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Nuoli oikealle 2">
            <a:extLst>
              <a:ext uri="{FF2B5EF4-FFF2-40B4-BE49-F238E27FC236}">
                <a16:creationId xmlns:a16="http://schemas.microsoft.com/office/drawing/2014/main" id="{9B85B296-E68E-8CC1-AAF6-833CD965B2CF}"/>
              </a:ext>
            </a:extLst>
          </p:cNvPr>
          <p:cNvSpPr/>
          <p:nvPr/>
        </p:nvSpPr>
        <p:spPr>
          <a:xfrm>
            <a:off x="6759575" y="3598863"/>
            <a:ext cx="685800" cy="87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Tree>
  </p:cSld>
  <p:clrMapOvr>
    <a:masterClrMapping/>
  </p:clrMapOvr>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blanco_hki_helsingfors.pptx" id="{058A6B4D-21C8-4128-A376-926AA1D3E5D3}" vid="{3D9F129B-5684-47B7-BC6E-C9E15AAB04F7}"/>
    </a:ext>
  </a:extLst>
</a:theme>
</file>

<file path=ppt/theme/theme2.xml><?xml version="1.0" encoding="utf-8"?>
<a:theme xmlns:a="http://schemas.openxmlformats.org/drawingml/2006/main" name="HKI-bussi">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blanco_hki_helsingfors.pptx" id="{058A6B4D-21C8-4128-A376-926AA1D3E5D3}" vid="{BFF2486E-92BD-4EA8-9AB9-FE0CBA6A8991}"/>
    </a:ext>
  </a:extLst>
</a:theme>
</file>

<file path=ppt/theme/theme3.xml><?xml version="1.0" encoding="utf-8"?>
<a:theme xmlns:a="http://schemas.openxmlformats.org/drawingml/2006/main" name="HKI-metro">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FF"/>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objectDefaults>
  <a:extraClrSchemeLst/>
  <a:extLst>
    <a:ext uri="{05A4C25C-085E-4340-85A3-A5531E510DB2}">
      <thm15:themeFamily xmlns:thm15="http://schemas.microsoft.com/office/thememl/2012/main" name="ppt_blanco_hki_helsingfors.pptx" id="{058A6B4D-21C8-4128-A376-926AA1D3E5D3}" vid="{68EF9EF3-88C1-465B-AB89-43DC849F4A7B}"/>
    </a:ext>
  </a:extLst>
</a:theme>
</file>

<file path=ppt/theme/theme4.xml><?xml version="1.0" encoding="utf-8"?>
<a:theme xmlns:a="http://schemas.openxmlformats.org/drawingml/2006/main" name="HKI-spåra">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blanco_hki_helsingfors.pptx" id="{058A6B4D-21C8-4128-A376-926AA1D3E5D3}" vid="{EAD277F4-CEA4-4017-9FAB-AABB1711CA26}"/>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624FB2EFDB9924B8FBA65ADB913B5DA" ma:contentTypeVersion="14" ma:contentTypeDescription="Luo uusi asiakirja." ma:contentTypeScope="" ma:versionID="154b77d549d72a151d253b137810c16c">
  <xsd:schema xmlns:xsd="http://www.w3.org/2001/XMLSchema" xmlns:xs="http://www.w3.org/2001/XMLSchema" xmlns:p="http://schemas.microsoft.com/office/2006/metadata/properties" xmlns:ns3="068ff314-3be9-4d64-a328-8e453009dbc4" xmlns:ns4="7c562a57-e084-459d-9600-c01f60ddd8b8" targetNamespace="http://schemas.microsoft.com/office/2006/metadata/properties" ma:root="true" ma:fieldsID="59510f8910fc1732296d0c3dadca66bd" ns3:_="" ns4:_="">
    <xsd:import namespace="068ff314-3be9-4d64-a328-8e453009dbc4"/>
    <xsd:import namespace="7c562a57-e084-459d-9600-c01f60ddd8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ff314-3be9-4d64-a328-8e453009dbc4"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562a57-e084-459d-9600-c01f60ddd8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DE586B-81FE-42A5-8AAD-5797C789D4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8ff314-3be9-4d64-a328-8e453009dbc4"/>
    <ds:schemaRef ds:uri="7c562a57-e084-459d-9600-c01f60ddd8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CBF6C7-ECC4-40C0-946E-BC62EEB0BAB2}">
  <ds:schemaRefs>
    <ds:schemaRef ds:uri="http://schemas.microsoft.com/office/2006/documentManagement/types"/>
    <ds:schemaRef ds:uri="http://purl.org/dc/elements/1.1/"/>
    <ds:schemaRef ds:uri="http://schemas.microsoft.com/office/2006/metadata/properties"/>
    <ds:schemaRef ds:uri="068ff314-3be9-4d64-a328-8e453009dbc4"/>
    <ds:schemaRef ds:uri="http://purl.org/dc/terms/"/>
    <ds:schemaRef ds:uri="http://schemas.openxmlformats.org/package/2006/metadata/core-properties"/>
    <ds:schemaRef ds:uri="http://purl.org/dc/dcmitype/"/>
    <ds:schemaRef ds:uri="http://schemas.microsoft.com/office/infopath/2007/PartnerControls"/>
    <ds:schemaRef ds:uri="7c562a57-e084-459d-9600-c01f60ddd8b8"/>
    <ds:schemaRef ds:uri="http://www.w3.org/XML/1998/namespace"/>
  </ds:schemaRefs>
</ds:datastoreItem>
</file>

<file path=customXml/itemProps3.xml><?xml version="1.0" encoding="utf-8"?>
<ds:datastoreItem xmlns:ds="http://schemas.openxmlformats.org/officeDocument/2006/customXml" ds:itemID="{5F148878-898A-48AB-B466-F52B035A92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ppt_blanco_hki_helsingfors</Template>
  <TotalTime>2633</TotalTime>
  <Words>3692</Words>
  <Application>Microsoft Office PowerPoint</Application>
  <PresentationFormat>Laajakuva</PresentationFormat>
  <Paragraphs>466</Paragraphs>
  <Slides>33</Slides>
  <Notes>3</Notes>
  <HiddenSlides>0</HiddenSlides>
  <MMClips>0</MMClips>
  <ScaleCrop>false</ScaleCrop>
  <HeadingPairs>
    <vt:vector size="6" baseType="variant">
      <vt:variant>
        <vt:lpstr>Käytetyt fontit</vt:lpstr>
      </vt:variant>
      <vt:variant>
        <vt:i4>4</vt:i4>
      </vt:variant>
      <vt:variant>
        <vt:lpstr>Teema</vt:lpstr>
      </vt:variant>
      <vt:variant>
        <vt:i4>4</vt:i4>
      </vt:variant>
      <vt:variant>
        <vt:lpstr>Dian otsikot</vt:lpstr>
      </vt:variant>
      <vt:variant>
        <vt:i4>33</vt:i4>
      </vt:variant>
    </vt:vector>
  </HeadingPairs>
  <TitlesOfParts>
    <vt:vector size="41" baseType="lpstr">
      <vt:lpstr>Arial</vt:lpstr>
      <vt:lpstr>Arial Black</vt:lpstr>
      <vt:lpstr>Calibri</vt:lpstr>
      <vt:lpstr>Symbol</vt:lpstr>
      <vt:lpstr>HKI-perus</vt:lpstr>
      <vt:lpstr>HKI-bussi</vt:lpstr>
      <vt:lpstr>HKI-metro</vt:lpstr>
      <vt:lpstr>HKI-spåra</vt:lpstr>
      <vt:lpstr>The Basic Plan of Youth Work / Nuorisotyön perussuunnitelma, Youth division, City of Helsinki               Sini Perho       </vt:lpstr>
      <vt:lpstr>How it all started: -28 degrees in Kalajoki. </vt:lpstr>
      <vt:lpstr>A youth worker perspective</vt:lpstr>
      <vt:lpstr>A youth worker perspective</vt:lpstr>
      <vt:lpstr>The basic ideas of curriculum of youth work in Finland</vt:lpstr>
      <vt:lpstr>Starting points</vt:lpstr>
      <vt:lpstr>PowerPoint-esitys</vt:lpstr>
      <vt:lpstr>The history of youth work curriculum in Finland</vt:lpstr>
      <vt:lpstr>Finland. </vt:lpstr>
      <vt:lpstr>Finland</vt:lpstr>
      <vt:lpstr>Finland</vt:lpstr>
      <vt:lpstr>Four cycles of action research</vt:lpstr>
      <vt:lpstr>Elements of youth work curriculum (Kiilakoski, Kinnunen &amp; Djupsund 2018)</vt:lpstr>
      <vt:lpstr>Scientific reports, mostly in Finnish. </vt:lpstr>
      <vt:lpstr>Thank you.</vt:lpstr>
      <vt:lpstr>PowerPoint-esitys</vt:lpstr>
      <vt:lpstr>PowerPoint-esitys</vt:lpstr>
      <vt:lpstr>PowerPoint-esitys</vt:lpstr>
      <vt:lpstr>PowerPoint-esitys</vt:lpstr>
      <vt:lpstr>…And what we got:</vt:lpstr>
      <vt:lpstr>The principles guiding the Youth Division’s work: </vt:lpstr>
      <vt:lpstr>The four forms of work: </vt:lpstr>
      <vt:lpstr>PowerPoint-esitys</vt:lpstr>
      <vt:lpstr>Form of work 1: Enhancing the agency of the young person  Young people form their identities through interaction with other people and the surrounding environment. We promote their well-being and trust in their abilities to gain a good life. </vt:lpstr>
      <vt:lpstr>PowerPoint-esitys</vt:lpstr>
      <vt:lpstr>PowerPoint-esitys</vt:lpstr>
      <vt:lpstr>PowerPoint-esitys</vt:lpstr>
      <vt:lpstr>Form of work 3: Encouraging youth participation and activism  Young people take part in constructing their own lives and living environment, and they make the world a better place. Young people, together with others, have an influence on things that matter to them, including in their own daily existence, various aspects of life and at different levels of society. Through youth work, young people can find positions and ways of participating that suit them. In the Youth Division, young people can take part in the decision-making that affects them.</vt:lpstr>
      <vt:lpstr>PowerPoint-esitys</vt:lpstr>
      <vt:lpstr>Form of work 4: Advocating of young people’s rights and influencing their living conditions  Adolescence is an important phase of life, and the purpose of youth work is to defend it. Young people’s living conditions affect their agency and equality. The youth work carried out in Helsinki is effective, promotes well-being and takes young people’s side.</vt:lpstr>
      <vt:lpstr>PowerPoint-esitys</vt:lpstr>
      <vt:lpstr>The Basic Plan of Youth Work as part  of our work </vt:lpstr>
      <vt:lpstr> THANK YOU - KIITOS           </vt:lpstr>
    </vt:vector>
  </TitlesOfParts>
  <Company>City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Asettelumallit</dc:title>
  <dc:creator>Nurmi Tiina</dc:creator>
  <cp:lastModifiedBy>Annina Kurki</cp:lastModifiedBy>
  <cp:revision>311</cp:revision>
  <dcterms:created xsi:type="dcterms:W3CDTF">2018-03-02T11:11:08Z</dcterms:created>
  <dcterms:modified xsi:type="dcterms:W3CDTF">2022-09-22T09:58:24Z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0x010100F624FB2EFDB9924B8FBA65ADB913B5DA</vt:lpwstr>
  </property>
</Properties>
</file>