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D779C-09CD-4013-85A8-02986662E601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34003-108A-4841-B69B-612D4F990E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795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4633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2577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2602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993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7038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C0D42F3-CDD5-4B19-B3DB-7C5223465AF0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1594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496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119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187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77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081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98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91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420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8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34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53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7B5FE-3BCF-4518-8B69-4687D5ED0CBB}" type="datetimeFigureOut">
              <a:rPr lang="fr-FR" smtClean="0"/>
              <a:t>23/09/2022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18B45-1A71-48BA-B275-075153F2A0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70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xmlns="" id="{8F3CF990-ACB8-443A-BB74-D36EC8A00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00B98862-BEE1-44FB-A335-A1B9106B4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xmlns="" id="{65F94F98-3A57-49AA-838E-91AAF600B6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xmlns="" id="{7185CF21-0594-48C0-9F3E-254D6BCE9D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A0B5529D-5CAA-4BF2-B5C9-34705E7661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e 57">
            <a:extLst>
              <a:ext uri="{FF2B5EF4-FFF2-40B4-BE49-F238E27FC236}">
                <a16:creationId xmlns:a16="http://schemas.microsoft.com/office/drawing/2014/main" xmlns="" id="{332A6F87-AC28-4AA8-B8A6-AEBC67BD0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2831793" y="2105202"/>
            <a:ext cx="855043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/>
              <a:t>EUTAG</a:t>
            </a:r>
          </a:p>
          <a:p>
            <a:r>
              <a:rPr lang="en-GB" sz="2800" b="1" dirty="0"/>
              <a:t>European Network for Youth and Community Work Education and Training in Higher Education</a:t>
            </a:r>
            <a:endParaRPr lang="fr-FR" sz="2800" dirty="0"/>
          </a:p>
          <a:p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323184" y="6306746"/>
            <a:ext cx="895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</a:rPr>
              <a:t>Expert meeting on higher education in youth work, Helsinki, Finland, 20 – 23 September 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357349" y="10087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449714" y="564204"/>
            <a:ext cx="5816336" cy="141577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 dirty="0"/>
              <a:t>Creating spaces for collaboration</a:t>
            </a:r>
            <a:endParaRPr lang="fr-FR" sz="3200" dirty="0"/>
          </a:p>
          <a:p>
            <a:pPr algn="ctr"/>
            <a:endParaRPr lang="fr-F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179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xmlns="" id="{8F3CF990-ACB8-443A-BB74-D36EC8A00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00B98862-BEE1-44FB-A335-A1B9106B4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xmlns="" id="{65F94F98-3A57-49AA-838E-91AAF600B6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xmlns="" id="{7185CF21-0594-48C0-9F3E-254D6BCE9D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A0B5529D-5CAA-4BF2-B5C9-34705E7661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e 57">
            <a:extLst>
              <a:ext uri="{FF2B5EF4-FFF2-40B4-BE49-F238E27FC236}">
                <a16:creationId xmlns:a16="http://schemas.microsoft.com/office/drawing/2014/main" xmlns="" id="{332A6F87-AC28-4AA8-B8A6-AEBC67BD0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65202" y="338404"/>
            <a:ext cx="85504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About EUTAG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323184" y="6306746"/>
            <a:ext cx="895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</a:rPr>
              <a:t>Expert meeting on higher education in youth work, Helsinki, Finland, 20 – 23 September 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357349" y="10087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276988" y="1029741"/>
            <a:ext cx="10638347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0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000" dirty="0"/>
              <a:t>Active since 2011 </a:t>
            </a:r>
            <a:r>
              <a:rPr lang="en-US" sz="1600" dirty="0"/>
              <a:t>(Malta partnership development meeting</a:t>
            </a:r>
            <a:r>
              <a:rPr lang="en-US" sz="1600" dirty="0" smtClean="0"/>
              <a:t>)</a:t>
            </a:r>
          </a:p>
          <a:p>
            <a:pPr lvl="0"/>
            <a:endParaRPr lang="en-US" sz="1600" dirty="0" smtClean="0"/>
          </a:p>
          <a:p>
            <a:pPr lvl="0"/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A network of trainers</a:t>
            </a:r>
            <a:r>
              <a:rPr lang="en-US" sz="2000"/>
              <a:t>, </a:t>
            </a:r>
            <a:r>
              <a:rPr lang="en-US" sz="2000" smtClean="0"/>
              <a:t>educators </a:t>
            </a:r>
            <a:r>
              <a:rPr lang="en-US" sz="2000" dirty="0"/>
              <a:t>and researchers involved in developing youth work education and training in </a:t>
            </a:r>
            <a:r>
              <a:rPr lang="en-US" sz="2000" dirty="0" smtClean="0"/>
              <a:t>HE</a:t>
            </a:r>
          </a:p>
          <a:p>
            <a:endParaRPr lang="en-US" sz="2000" dirty="0"/>
          </a:p>
          <a:p>
            <a:pPr lvl="0"/>
            <a:endParaRPr lang="en-US" sz="2000" dirty="0"/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en-US" sz="2000" dirty="0"/>
              <a:t>Management </a:t>
            </a:r>
            <a:r>
              <a:rPr lang="en-US" sz="2000" dirty="0" smtClean="0"/>
              <a:t>group</a:t>
            </a:r>
          </a:p>
          <a:p>
            <a:pPr lvl="0"/>
            <a:r>
              <a:rPr lang="en-US" sz="2000" dirty="0" smtClean="0"/>
              <a:t>      Teachers/trainers/researchers from  : </a:t>
            </a:r>
            <a:r>
              <a:rPr lang="en-US" sz="2000" i="1" dirty="0" smtClean="0"/>
              <a:t>University of </a:t>
            </a:r>
            <a:r>
              <a:rPr lang="en-US" sz="2000" i="1" dirty="0" err="1" smtClean="0"/>
              <a:t>Huddersfield</a:t>
            </a:r>
            <a:r>
              <a:rPr lang="en-US" sz="2000" i="1" dirty="0" smtClean="0"/>
              <a:t> – England </a:t>
            </a:r>
          </a:p>
          <a:p>
            <a:pPr lvl="0"/>
            <a:r>
              <a:rPr lang="en-US" sz="2000" dirty="0" smtClean="0"/>
              <a:t>                                                                          Universities </a:t>
            </a:r>
            <a:r>
              <a:rPr lang="en-US" sz="2000" dirty="0"/>
              <a:t>of Girona and Barcelona – </a:t>
            </a:r>
            <a:r>
              <a:rPr lang="en-US" sz="2000" dirty="0" err="1"/>
              <a:t>Catalunya</a:t>
            </a:r>
            <a:r>
              <a:rPr lang="en-US" sz="2000" dirty="0"/>
              <a:t> </a:t>
            </a:r>
          </a:p>
          <a:p>
            <a:pPr lvl="0"/>
            <a:r>
              <a:rPr lang="en-US" sz="2000" dirty="0"/>
              <a:t>		             </a:t>
            </a:r>
            <a:r>
              <a:rPr lang="en-US" sz="2000" dirty="0" smtClean="0"/>
              <a:t>                             University </a:t>
            </a:r>
            <a:r>
              <a:rPr lang="en-US" sz="2000" dirty="0"/>
              <a:t>of Glasgow – Scotland</a:t>
            </a:r>
          </a:p>
          <a:p>
            <a:pPr lvl="0"/>
            <a:r>
              <a:rPr lang="en-US" sz="2000" dirty="0"/>
              <a:t>                                           </a:t>
            </a:r>
            <a:r>
              <a:rPr lang="en-US" sz="2000" dirty="0" smtClean="0"/>
              <a:t>                               </a:t>
            </a:r>
            <a:r>
              <a:rPr lang="en-US" sz="2000" dirty="0" err="1" smtClean="0"/>
              <a:t>Humak</a:t>
            </a:r>
            <a:r>
              <a:rPr lang="en-US" sz="2000" dirty="0" smtClean="0"/>
              <a:t> </a:t>
            </a:r>
            <a:r>
              <a:rPr lang="en-US" sz="2000" dirty="0"/>
              <a:t>University - Finland </a:t>
            </a:r>
          </a:p>
          <a:p>
            <a:pPr lvl="0"/>
            <a:r>
              <a:rPr lang="en-US" sz="2000" dirty="0"/>
              <a:t>                                             </a:t>
            </a:r>
            <a:r>
              <a:rPr lang="en-US" sz="2000" dirty="0" smtClean="0"/>
              <a:t>                             University </a:t>
            </a:r>
            <a:r>
              <a:rPr lang="en-US" sz="2000" dirty="0"/>
              <a:t>of Bari - Italy </a:t>
            </a:r>
          </a:p>
          <a:p>
            <a:pPr lvl="0"/>
            <a:r>
              <a:rPr lang="en-US" sz="2000" dirty="0"/>
              <a:t>                                            </a:t>
            </a:r>
            <a:r>
              <a:rPr lang="en-US" sz="2000" dirty="0" smtClean="0"/>
              <a:t>                              </a:t>
            </a:r>
            <a:r>
              <a:rPr lang="en-US" sz="2000" dirty="0" err="1" smtClean="0"/>
              <a:t>Hogeschool</a:t>
            </a:r>
            <a:r>
              <a:rPr lang="en-US" sz="2000" dirty="0" smtClean="0"/>
              <a:t> </a:t>
            </a:r>
            <a:r>
              <a:rPr lang="en-US" sz="2000" dirty="0"/>
              <a:t>Antwerp – The Netherlands</a:t>
            </a:r>
          </a:p>
          <a:p>
            <a:pPr lvl="0"/>
            <a:r>
              <a:rPr lang="en-US" sz="2000" dirty="0"/>
              <a:t>                                           </a:t>
            </a:r>
            <a:r>
              <a:rPr lang="en-US" sz="2000" dirty="0" smtClean="0"/>
              <a:t>                               Institute </a:t>
            </a:r>
            <a:r>
              <a:rPr lang="en-US" sz="2000" dirty="0"/>
              <a:t>for social Research – Croatia</a:t>
            </a:r>
          </a:p>
          <a:p>
            <a:pPr lvl="0"/>
            <a:r>
              <a:rPr lang="en-US" sz="2000" dirty="0"/>
              <a:t>                                            </a:t>
            </a:r>
            <a:r>
              <a:rPr lang="en-US" sz="2000" dirty="0" smtClean="0"/>
              <a:t>                              </a:t>
            </a:r>
            <a:r>
              <a:rPr lang="en-US" sz="2000" dirty="0"/>
              <a:t>Toulouse Jean-</a:t>
            </a:r>
            <a:r>
              <a:rPr lang="en-US" sz="2000" dirty="0" err="1"/>
              <a:t>Jaurès</a:t>
            </a:r>
            <a:r>
              <a:rPr lang="en-US" sz="2000" dirty="0"/>
              <a:t> University – France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2000" dirty="0"/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                                    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6350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xmlns="" id="{8F3CF990-ACB8-443A-BB74-D36EC8A00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00B98862-BEE1-44FB-A335-A1B9106B4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xmlns="" id="{65F94F98-3A57-49AA-838E-91AAF600B6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xmlns="" id="{7185CF21-0594-48C0-9F3E-254D6BCE9D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A0B5529D-5CAA-4BF2-B5C9-34705E7661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e 57">
            <a:extLst>
              <a:ext uri="{FF2B5EF4-FFF2-40B4-BE49-F238E27FC236}">
                <a16:creationId xmlns:a16="http://schemas.microsoft.com/office/drawing/2014/main" xmlns="" id="{332A6F87-AC28-4AA8-B8A6-AEBC67BD0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20780" y="601742"/>
            <a:ext cx="85504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/>
              <a:t>Aims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3323184" y="6306746"/>
            <a:ext cx="895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</a:rPr>
              <a:t>Expert meeting on higher education in youth work, Helsinki, Finland, 20 – 23 September 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357349" y="10087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278459" y="1698635"/>
            <a:ext cx="1063834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en-US" sz="2000" dirty="0"/>
              <a:t>Develop and promote knowledge and a shared understanding of professional youth and community work education and training </a:t>
            </a:r>
            <a:r>
              <a:rPr lang="en-US" sz="2000" dirty="0" smtClean="0"/>
              <a:t>In HE across Europe.</a:t>
            </a:r>
            <a:endParaRPr lang="en-US" sz="2000" dirty="0"/>
          </a:p>
          <a:p>
            <a:pPr lvl="0"/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Undertake, encourage and support research on and within youth and community work </a:t>
            </a:r>
            <a:r>
              <a:rPr lang="en-US" sz="2000" dirty="0" smtClean="0"/>
              <a:t>education in HE.</a:t>
            </a:r>
            <a:endParaRPr lang="en-US" sz="2000" dirty="0"/>
          </a:p>
          <a:p>
            <a:endParaRPr lang="fr-FR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000" dirty="0"/>
              <a:t>Identify approaches to, and share good practices</a:t>
            </a:r>
            <a:r>
              <a:rPr lang="en-US" sz="2000" dirty="0"/>
              <a:t> in youth and community work education and </a:t>
            </a:r>
            <a:r>
              <a:rPr lang="en-US" sz="2000" dirty="0" smtClean="0"/>
              <a:t>training in HE.</a:t>
            </a:r>
            <a:endParaRPr lang="en-US" sz="2000" dirty="0"/>
          </a:p>
          <a:p>
            <a:endParaRPr lang="fr-FR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Foster cooperation between members </a:t>
            </a:r>
            <a:r>
              <a:rPr lang="en-US" sz="2000" dirty="0" smtClean="0"/>
              <a:t>to enhance the quality of HE education and training of youth and community workers ( joint degrees, pedagogical cooperation, teaching and </a:t>
            </a:r>
            <a:r>
              <a:rPr lang="en-US" sz="2000" smtClean="0"/>
              <a:t>training exchanges…) </a:t>
            </a:r>
            <a:r>
              <a:rPr lang="en-US" sz="2000" dirty="0" smtClean="0"/>
              <a:t>.</a:t>
            </a:r>
            <a:endParaRPr lang="fr-FR" sz="20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419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xmlns="" id="{8F3CF990-ACB8-443A-BB74-D36EC8A00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00B98862-BEE1-44FB-A335-A1B9106B4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xmlns="" id="{65F94F98-3A57-49AA-838E-91AAF600B6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xmlns="" id="{7185CF21-0594-48C0-9F3E-254D6BCE9D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A0B5529D-5CAA-4BF2-B5C9-34705E7661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e 57">
            <a:extLst>
              <a:ext uri="{FF2B5EF4-FFF2-40B4-BE49-F238E27FC236}">
                <a16:creationId xmlns:a16="http://schemas.microsoft.com/office/drawing/2014/main" xmlns="" id="{332A6F87-AC28-4AA8-B8A6-AEBC67BD0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20780" y="855791"/>
            <a:ext cx="85504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/>
              <a:t>Activities</a:t>
            </a:r>
            <a:r>
              <a:rPr lang="fr-FR" sz="4400" dirty="0"/>
              <a:t> and </a:t>
            </a:r>
            <a:r>
              <a:rPr lang="fr-FR" sz="4400" dirty="0" err="1"/>
              <a:t>Projects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3323184" y="6306746"/>
            <a:ext cx="895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</a:rPr>
              <a:t>Expert meeting on higher education in youth work, Helsinki, Finland, 20 – 23 September 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357349" y="10087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278459" y="1810465"/>
            <a:ext cx="1063834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Training mobilities </a:t>
            </a:r>
            <a:r>
              <a:rPr lang="en-US" sz="1600" dirty="0"/>
              <a:t>(Malta, </a:t>
            </a:r>
            <a:r>
              <a:rPr lang="en-US" sz="1600" dirty="0" err="1"/>
              <a:t>Humak</a:t>
            </a:r>
            <a:r>
              <a:rPr lang="en-US" sz="1600" dirty="0"/>
              <a:t>, Antwerp, Girona)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EUTAG meeting sessions at conferences and events </a:t>
            </a:r>
            <a:r>
              <a:rPr lang="en-US" sz="1600" dirty="0"/>
              <a:t>(Including Paris international conference – 2013, Plymouth International conference 2016, 3</a:t>
            </a:r>
            <a:r>
              <a:rPr lang="en-US" sz="1600" baseline="30000" dirty="0"/>
              <a:t>rd</a:t>
            </a:r>
            <a:r>
              <a:rPr lang="en-US" sz="1600" dirty="0"/>
              <a:t> European Youth Work Convention)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Online seminars </a:t>
            </a:r>
            <a:r>
              <a:rPr lang="en-US" sz="1600" dirty="0"/>
              <a:t>(December 2020, February-April 2021</a:t>
            </a:r>
            <a:r>
              <a:rPr lang="en-US" sz="1600" dirty="0" smtClean="0"/>
              <a:t>) </a:t>
            </a:r>
            <a:r>
              <a:rPr lang="en-US" sz="2000" dirty="0"/>
              <a:t>and newsletters</a:t>
            </a:r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ERASMUS+ </a:t>
            </a:r>
            <a:r>
              <a:rPr lang="en-US" sz="2000" dirty="0" smtClean="0"/>
              <a:t>applications</a:t>
            </a:r>
            <a:endParaRPr lang="en-US" sz="2000" dirty="0"/>
          </a:p>
          <a:p>
            <a:endParaRPr lang="en-US" sz="16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000" dirty="0"/>
              <a:t>Preparation of research </a:t>
            </a:r>
            <a:r>
              <a:rPr lang="en-US" sz="2000" dirty="0" smtClean="0"/>
              <a:t>project  </a:t>
            </a:r>
            <a:r>
              <a:rPr lang="en-US" sz="1600" dirty="0" smtClean="0"/>
              <a:t>(2019-2020 - pilot questionnaire for mapping </a:t>
            </a:r>
            <a:r>
              <a:rPr lang="en-US" sz="1600" dirty="0"/>
              <a:t>of HE Training </a:t>
            </a:r>
            <a:r>
              <a:rPr lang="en-US" sz="1600" dirty="0" err="1"/>
              <a:t>Programmes</a:t>
            </a:r>
            <a:r>
              <a:rPr lang="en-US" sz="1600" dirty="0"/>
              <a:t>/Curricula in Youth Work)</a:t>
            </a:r>
            <a:endParaRPr lang="fr-FR" sz="2000" dirty="0"/>
          </a:p>
          <a:p>
            <a:endParaRPr lang="fr-FR" sz="20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32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xmlns="" id="{8F3CF990-ACB8-443A-BB74-D36EC8A00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00B98862-BEE1-44FB-A335-A1B9106B4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xmlns="" id="{65F94F98-3A57-49AA-838E-91AAF600B6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xmlns="" id="{7185CF21-0594-48C0-9F3E-254D6BCE9D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A0B5529D-5CAA-4BF2-B5C9-34705E7661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e 57">
            <a:extLst>
              <a:ext uri="{FF2B5EF4-FFF2-40B4-BE49-F238E27FC236}">
                <a16:creationId xmlns:a16="http://schemas.microsoft.com/office/drawing/2014/main" xmlns="" id="{332A6F87-AC28-4AA8-B8A6-AEBC67BD0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20780" y="855791"/>
            <a:ext cx="85504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/>
              <a:t>Challenges and </a:t>
            </a:r>
            <a:r>
              <a:rPr lang="fr-FR" sz="4400" dirty="0" err="1"/>
              <a:t>Opportunities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3323184" y="6306746"/>
            <a:ext cx="895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</a:rPr>
              <a:t>Expert meeting on higher education in youth work, Helsinki, Finland, 20 – 23 September 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357349" y="10087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1278459" y="1810465"/>
            <a:ext cx="10638347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n-US" sz="2000" dirty="0"/>
          </a:p>
          <a:p>
            <a:r>
              <a:rPr lang="en-US" sz="2000" b="1" dirty="0"/>
              <a:t>Challenges:</a:t>
            </a:r>
          </a:p>
          <a:p>
            <a:endParaRPr lang="fr-FR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Mobilizing relevant resources </a:t>
            </a:r>
            <a:r>
              <a:rPr lang="en-US" sz="2000" dirty="0"/>
              <a:t>for network </a:t>
            </a:r>
            <a:r>
              <a:rPr lang="en-US" sz="2000" dirty="0" smtClean="0"/>
              <a:t>development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Setting priorities</a:t>
            </a:r>
          </a:p>
          <a:p>
            <a:endParaRPr lang="en-US" sz="2000" dirty="0"/>
          </a:p>
          <a:p>
            <a:r>
              <a:rPr lang="en-US" sz="2000" b="1" dirty="0"/>
              <a:t>Opportunities:</a:t>
            </a:r>
          </a:p>
          <a:p>
            <a:endParaRPr lang="fr-FR" sz="2000" b="1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/>
              <a:t>Committed Management Group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 smtClean="0"/>
              <a:t>Interest </a:t>
            </a:r>
            <a:r>
              <a:rPr lang="en-US" sz="2000" dirty="0"/>
              <a:t>from and </a:t>
            </a:r>
            <a:r>
              <a:rPr lang="en-US" sz="2000" dirty="0" smtClean="0"/>
              <a:t>contact </a:t>
            </a:r>
            <a:r>
              <a:rPr lang="en-US" sz="2000" dirty="0"/>
              <a:t>with approximately </a:t>
            </a:r>
            <a:r>
              <a:rPr lang="en-US" sz="2000" dirty="0" smtClean="0"/>
              <a:t>70 </a:t>
            </a:r>
            <a:r>
              <a:rPr lang="en-US" sz="2000" dirty="0"/>
              <a:t>members </a:t>
            </a:r>
            <a:r>
              <a:rPr lang="en-US" sz="2000" dirty="0" smtClean="0"/>
              <a:t>from </a:t>
            </a:r>
            <a:r>
              <a:rPr lang="en-US" sz="2000" dirty="0"/>
              <a:t>57 </a:t>
            </a:r>
            <a:r>
              <a:rPr lang="en-US" sz="2000" dirty="0" err="1"/>
              <a:t>organisations</a:t>
            </a:r>
            <a:endParaRPr lang="fr-FR" sz="2000" dirty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/>
              <a:t>Members – a mix of people who are researchers, HE lecturers and </a:t>
            </a:r>
            <a:r>
              <a:rPr lang="en-US" sz="2000" dirty="0" smtClean="0"/>
              <a:t>trainers. </a:t>
            </a:r>
            <a:r>
              <a:rPr lang="en-US" sz="2000" dirty="0"/>
              <a:t>All connected with the field (youth workers, policy makers, students</a:t>
            </a:r>
            <a:r>
              <a:rPr lang="en-US" sz="2000" dirty="0" smtClean="0"/>
              <a:t>…)</a:t>
            </a:r>
            <a:endParaRPr lang="fr-FR" sz="2000" dirty="0"/>
          </a:p>
          <a:p>
            <a:r>
              <a:rPr lang="en-US" sz="2000" b="1" dirty="0"/>
              <a:t> </a:t>
            </a:r>
            <a:endParaRPr lang="fr-FR" sz="2000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sz="2000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575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xmlns="" id="{8F3CF990-ACB8-443A-BB74-D36EC8A00B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xmlns="" id="{00B98862-BEE1-44FB-A335-A1B9106B44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orme libre : Forme 49">
            <a:extLst>
              <a:ext uri="{FF2B5EF4-FFF2-40B4-BE49-F238E27FC236}">
                <a16:creationId xmlns:a16="http://schemas.microsoft.com/office/drawing/2014/main" xmlns="" id="{65F94F98-3A57-49AA-838E-91AAF600B6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Image 51">
            <a:extLst>
              <a:ext uri="{FF2B5EF4-FFF2-40B4-BE49-F238E27FC236}">
                <a16:creationId xmlns:a16="http://schemas.microsoft.com/office/drawing/2014/main" xmlns="" id="{7185CF21-0594-48C0-9F3E-254D6BCE9D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xmlns="" id="{A0B5529D-5CAA-4BF2-B5C9-34705E7661F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e 57">
            <a:extLst>
              <a:ext uri="{FF2B5EF4-FFF2-40B4-BE49-F238E27FC236}">
                <a16:creationId xmlns:a16="http://schemas.microsoft.com/office/drawing/2014/main" xmlns="" id="{332A6F87-AC28-4AA8-B8A6-AEBC67BD0D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820780" y="855791"/>
            <a:ext cx="85504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 err="1" smtClean="0"/>
              <a:t>What</a:t>
            </a:r>
            <a:r>
              <a:rPr lang="fr-FR" sz="4400" dirty="0" smtClean="0"/>
              <a:t> </a:t>
            </a:r>
            <a:r>
              <a:rPr lang="fr-FR" sz="4400" dirty="0" err="1" smtClean="0"/>
              <a:t>Next</a:t>
            </a:r>
            <a:r>
              <a:rPr lang="fr-FR" sz="4400" dirty="0" smtClean="0"/>
              <a:t>?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3323184" y="6306746"/>
            <a:ext cx="8955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+mj-lt"/>
              </a:rPr>
              <a:t>Expert meeting on higher education in youth work, Helsinki, Finland, 20 – 23 September 2022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357349" y="100879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pic>
        <p:nvPicPr>
          <p:cNvPr id="1028" name="Picture 4" descr="Webinar Training on the Council of Europe Toolkit 'Linguistic Support for  Adult Refugees' - Better Education for Better Democracie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33" y="1667906"/>
            <a:ext cx="4887379" cy="2747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4556757" y="4668351"/>
            <a:ext cx="4081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Online </a:t>
            </a:r>
            <a:r>
              <a:rPr lang="fr-FR" sz="2400" dirty="0" err="1"/>
              <a:t>seminar</a:t>
            </a:r>
            <a:r>
              <a:rPr lang="fr-FR" sz="2400" dirty="0"/>
              <a:t> SRING </a:t>
            </a:r>
            <a:r>
              <a:rPr lang="fr-FR" sz="2400" dirty="0" smtClean="0"/>
              <a:t>2023!</a:t>
            </a:r>
            <a:endParaRPr lang="fr-FR" sz="2400" dirty="0"/>
          </a:p>
        </p:txBody>
      </p:sp>
      <p:sp>
        <p:nvSpPr>
          <p:cNvPr id="3" name="ZoneTexte 2"/>
          <p:cNvSpPr txBox="1"/>
          <p:nvPr/>
        </p:nvSpPr>
        <p:spPr>
          <a:xfrm>
            <a:off x="8770312" y="4834045"/>
            <a:ext cx="493204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 err="1" smtClean="0"/>
              <a:t>Thank</a:t>
            </a:r>
            <a:r>
              <a:rPr lang="fr-FR" sz="4800" b="1" dirty="0" smtClean="0"/>
              <a:t> You!</a:t>
            </a:r>
          </a:p>
          <a:p>
            <a:r>
              <a:rPr lang="fr-FR" sz="2000" dirty="0"/>
              <a:t>marc.carletti@univ-tlse2.fr</a:t>
            </a:r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37465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386</Words>
  <Application>Microsoft Office PowerPoint</Application>
  <PresentationFormat>Grand écran</PresentationFormat>
  <Paragraphs>71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 CARLETTI</dc:creator>
  <cp:lastModifiedBy>Marc CARLETTI</cp:lastModifiedBy>
  <cp:revision>22</cp:revision>
  <dcterms:created xsi:type="dcterms:W3CDTF">2022-09-19T12:41:23Z</dcterms:created>
  <dcterms:modified xsi:type="dcterms:W3CDTF">2022-09-23T05:49:59Z</dcterms:modified>
</cp:coreProperties>
</file>