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06" r:id="rId5"/>
    <p:sldId id="328" r:id="rId6"/>
    <p:sldId id="326" r:id="rId7"/>
    <p:sldId id="262" r:id="rId8"/>
    <p:sldId id="332" r:id="rId9"/>
    <p:sldId id="330" r:id="rId10"/>
    <p:sldId id="325" r:id="rId11"/>
    <p:sldId id="331" r:id="rId12"/>
    <p:sldId id="333" r:id="rId13"/>
    <p:sldId id="329" r:id="rId14"/>
    <p:sldId id="319" r:id="rId15"/>
    <p:sldId id="308" r:id="rId1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199B26-024B-E437-0D05-0D5ADBF60F00}" name="Katrin Olt" initials="KO" userId="S::katrin.olt@hm.ee::42f21aec-b063-47bf-a9e7-c0ac3605df8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B0C2"/>
    <a:srgbClr val="006DB5"/>
    <a:srgbClr val="485160"/>
    <a:srgbClr val="D9D9D9"/>
    <a:srgbClr val="A1D9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5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4D4A3-D1B5-4CA0-A145-4DED892A6E97}" type="datetimeFigureOut">
              <a:rPr lang="et-EE" smtClean="0"/>
              <a:t>22.09.2022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996DF-84FF-43A4-9643-9AE356ABF5B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590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E6BC0-97F5-4438-ACBF-4885E58BB790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37712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996DF-84FF-43A4-9643-9AE356ABF5B5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33014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996DF-84FF-43A4-9643-9AE356ABF5B5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32817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996DF-84FF-43A4-9643-9AE356ABF5B5}" type="slidenum">
              <a:rPr lang="et-EE" smtClean="0"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15829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996DF-84FF-43A4-9643-9AE356ABF5B5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73727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996DF-84FF-43A4-9643-9AE356ABF5B5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57966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1800" dirty="0" err="1">
                <a:effectLst/>
                <a:latin typeface="Arial" panose="020B0604020202020204" pitchFamily="34" charset="0"/>
              </a:rPr>
              <a:t>Our</a:t>
            </a:r>
            <a:r>
              <a:rPr lang="et-EE" sz="1800" dirty="0">
                <a:effectLst/>
                <a:latin typeface="Arial" panose="020B0604020202020204" pitchFamily="34" charset="0"/>
              </a:rPr>
              <a:t>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administrative</a:t>
            </a:r>
            <a:r>
              <a:rPr lang="et-EE" sz="1800" dirty="0">
                <a:effectLst/>
                <a:latin typeface="Arial" panose="020B0604020202020204" pitchFamily="34" charset="0"/>
              </a:rPr>
              <a:t>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agreement</a:t>
            </a:r>
            <a:r>
              <a:rPr lang="et-EE" sz="1800" dirty="0">
                <a:effectLst/>
                <a:latin typeface="Arial" panose="020B0604020202020204" pitchFamily="34" charset="0"/>
              </a:rPr>
              <a:t>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system</a:t>
            </a:r>
            <a:r>
              <a:rPr lang="et-EE" sz="1800" dirty="0">
                <a:effectLst/>
                <a:latin typeface="Arial" panose="020B0604020202020204" pitchFamily="34" charset="0"/>
              </a:rPr>
              <a:t>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is</a:t>
            </a:r>
            <a:r>
              <a:rPr lang="et-EE" sz="1800" dirty="0">
                <a:effectLst/>
                <a:latin typeface="Arial" panose="020B0604020202020204" pitchFamily="34" charset="0"/>
              </a:rPr>
              <a:t>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built</a:t>
            </a:r>
            <a:r>
              <a:rPr lang="et-EE" sz="1800" dirty="0">
                <a:effectLst/>
                <a:latin typeface="Arial" panose="020B0604020202020204" pitchFamily="34" charset="0"/>
              </a:rPr>
              <a:t> on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the</a:t>
            </a:r>
            <a:r>
              <a:rPr lang="et-EE" sz="1800" dirty="0">
                <a:effectLst/>
                <a:latin typeface="Arial" panose="020B0604020202020204" pitchFamily="34" charset="0"/>
              </a:rPr>
              <a:t>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example</a:t>
            </a:r>
            <a:r>
              <a:rPr lang="et-EE" sz="1800" dirty="0">
                <a:effectLst/>
                <a:latin typeface="Arial" panose="020B0604020202020204" pitchFamily="34" charset="0"/>
              </a:rPr>
              <a:t> of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Finland</a:t>
            </a:r>
            <a:r>
              <a:rPr lang="et-EE" sz="1800" dirty="0">
                <a:effectLst/>
                <a:latin typeface="Arial" panose="020B0604020202020204" pitchFamily="34" charset="0"/>
              </a:rPr>
              <a:t>. The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agreements</a:t>
            </a:r>
            <a:r>
              <a:rPr lang="et-EE" sz="1800" dirty="0">
                <a:effectLst/>
                <a:latin typeface="Arial" panose="020B0604020202020204" pitchFamily="34" charset="0"/>
              </a:rPr>
              <a:t> are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concluded</a:t>
            </a:r>
            <a:r>
              <a:rPr lang="et-EE" sz="1800" dirty="0">
                <a:effectLst/>
                <a:latin typeface="Arial" panose="020B0604020202020204" pitchFamily="34" charset="0"/>
              </a:rPr>
              <a:t>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for</a:t>
            </a:r>
            <a:r>
              <a:rPr lang="et-EE" sz="1800" dirty="0">
                <a:effectLst/>
                <a:latin typeface="Arial" panose="020B0604020202020204" pitchFamily="34" charset="0"/>
              </a:rPr>
              <a:t>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the</a:t>
            </a:r>
            <a:r>
              <a:rPr lang="et-EE" sz="1800" dirty="0">
                <a:effectLst/>
                <a:latin typeface="Arial" panose="020B0604020202020204" pitchFamily="34" charset="0"/>
              </a:rPr>
              <a:t> 3-year periood. </a:t>
            </a:r>
            <a:r>
              <a:rPr lang="en-US" sz="1800" dirty="0">
                <a:effectLst/>
                <a:latin typeface="Arial" panose="020B0604020202020204" pitchFamily="34" charset="0"/>
              </a:rPr>
              <a:t>This is followed by a report by the universities.</a:t>
            </a:r>
            <a:endParaRPr lang="et-EE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996DF-84FF-43A4-9643-9AE356ABF5B5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64291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</a:rPr>
              <a:t>Responding to </a:t>
            </a:r>
            <a:r>
              <a:rPr lang="en-US" sz="1800" dirty="0" err="1">
                <a:effectLst/>
                <a:latin typeface="Arial" panose="020B0604020202020204" pitchFamily="34" charset="0"/>
              </a:rPr>
              <a:t>labo</a:t>
            </a:r>
            <a:r>
              <a:rPr lang="et-EE" sz="1800" dirty="0">
                <a:effectLst/>
                <a:latin typeface="Arial" panose="020B0604020202020204" pitchFamily="34" charset="0"/>
              </a:rPr>
              <a:t>u</a:t>
            </a:r>
            <a:r>
              <a:rPr lang="en-US" sz="1800" dirty="0">
                <a:effectLst/>
                <a:latin typeface="Arial" panose="020B0604020202020204" pitchFamily="34" charset="0"/>
              </a:rPr>
              <a:t>r market needs is the autonomy of universities</a:t>
            </a:r>
            <a:r>
              <a:rPr lang="et-EE" sz="1800" dirty="0">
                <a:effectLst/>
                <a:latin typeface="Arial" panose="020B0604020202020204" pitchFamily="34" charset="0"/>
              </a:rPr>
              <a:t>. The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universities</a:t>
            </a:r>
            <a:r>
              <a:rPr lang="et-EE" sz="1800" dirty="0">
                <a:effectLst/>
                <a:latin typeface="Arial" panose="020B0604020202020204" pitchFamily="34" charset="0"/>
              </a:rPr>
              <a:t> are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faster</a:t>
            </a:r>
            <a:r>
              <a:rPr lang="et-EE" sz="1800" dirty="0">
                <a:effectLst/>
                <a:latin typeface="Arial" panose="020B0604020202020204" pitchFamily="34" charset="0"/>
              </a:rPr>
              <a:t>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to</a:t>
            </a:r>
            <a:r>
              <a:rPr lang="et-EE" sz="1800" dirty="0">
                <a:effectLst/>
                <a:latin typeface="Arial" panose="020B0604020202020204" pitchFamily="34" charset="0"/>
              </a:rPr>
              <a:t>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react</a:t>
            </a:r>
            <a:r>
              <a:rPr lang="et-EE" sz="1800" dirty="0">
                <a:effectLst/>
                <a:latin typeface="Arial" panose="020B0604020202020204" pitchFamily="34" charset="0"/>
              </a:rPr>
              <a:t>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than</a:t>
            </a:r>
            <a:r>
              <a:rPr lang="et-EE" sz="1800" dirty="0">
                <a:effectLst/>
                <a:latin typeface="Arial" panose="020B0604020202020204" pitchFamily="34" charset="0"/>
              </a:rPr>
              <a:t>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the</a:t>
            </a:r>
            <a:r>
              <a:rPr lang="et-EE" sz="1800" dirty="0">
                <a:effectLst/>
                <a:latin typeface="Arial" panose="020B0604020202020204" pitchFamily="34" charset="0"/>
              </a:rPr>
              <a:t>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ministry</a:t>
            </a:r>
            <a:r>
              <a:rPr lang="et-EE" sz="1800" dirty="0"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996DF-84FF-43A4-9643-9AE356ABF5B5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27316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 ministry is not so much engaged in the quality development of </a:t>
            </a:r>
            <a:r>
              <a:rPr lang="et-EE" sz="18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education as in supporting research and development activities - mainly the  capacity of youth work </a:t>
            </a:r>
            <a:r>
              <a:rPr lang="et-EE" sz="18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but to some extent also you</a:t>
            </a:r>
            <a:r>
              <a:rPr lang="et-EE" sz="18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8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t-E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t-E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18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800" dirty="0" err="1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800" dirty="0" err="1">
                <a:latin typeface="Arial" panose="020B0604020202020204" pitchFamily="34" charset="0"/>
                <a:cs typeface="Arial" panose="020B0604020202020204" pitchFamily="34" charset="0"/>
              </a:rPr>
              <a:t>scholarship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t-EE" sz="18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t-EE" sz="18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lang="et-EE" sz="18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8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t-EE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800" dirty="0" err="1">
                <a:latin typeface="Arial" panose="020B0604020202020204" pitchFamily="34" charset="0"/>
                <a:cs typeface="Arial" panose="020B0604020202020204" pitchFamily="34" charset="0"/>
              </a:rPr>
              <a:t>Master’s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 programme in </a:t>
            </a:r>
            <a:r>
              <a:rPr lang="et-EE" sz="1800" dirty="0" err="1">
                <a:latin typeface="Arial" panose="020B0604020202020204" pitchFamily="34" charset="0"/>
                <a:cs typeface="Arial" panose="020B0604020202020204" pitchFamily="34" charset="0"/>
              </a:rPr>
              <a:t>youth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8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t-EE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996DF-84FF-43A4-9643-9AE356ABF5B5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27117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614792" cy="4284663"/>
          </a:xfrm>
        </p:spPr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</a:rPr>
              <a:t>20 students with supervisors </a:t>
            </a:r>
            <a:r>
              <a:rPr lang="et-EE" sz="1800" dirty="0">
                <a:effectLst/>
                <a:latin typeface="Arial" panose="020B0604020202020204" pitchFamily="34" charset="0"/>
              </a:rPr>
              <a:t>are </a:t>
            </a:r>
            <a:r>
              <a:rPr lang="en-US" sz="1800" dirty="0">
                <a:effectLst/>
                <a:latin typeface="Arial" panose="020B0604020202020204" pitchFamily="34" charset="0"/>
              </a:rPr>
              <a:t>brought together, giving them access to awesome researchers they wouldn't otherwise meet. Workshop sessions are held during the camp, where </a:t>
            </a:r>
            <a:r>
              <a:rPr lang="et-EE" sz="1800" dirty="0">
                <a:effectLst/>
                <a:latin typeface="Arial" panose="020B0604020202020204" pitchFamily="34" charset="0"/>
              </a:rPr>
              <a:t>M</a:t>
            </a:r>
            <a:r>
              <a:rPr lang="en-US" sz="1800" dirty="0">
                <a:effectLst/>
                <a:latin typeface="Arial" panose="020B0604020202020204" pitchFamily="34" charset="0"/>
              </a:rPr>
              <a:t>aster's students can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discuss</a:t>
            </a:r>
            <a:r>
              <a:rPr lang="et-EE" sz="1800" dirty="0">
                <a:effectLst/>
                <a:latin typeface="Arial" panose="020B0604020202020204" pitchFamily="34" charset="0"/>
              </a:rPr>
              <a:t>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things</a:t>
            </a:r>
            <a:r>
              <a:rPr lang="en-US" sz="1800" dirty="0">
                <a:effectLst/>
                <a:latin typeface="Arial" panose="020B0604020202020204" pitchFamily="34" charset="0"/>
              </a:rPr>
              <a:t> with other supervisors from other universities, which is also the point, because the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ir</a:t>
            </a:r>
            <a:r>
              <a:rPr lang="et-EE" sz="1800" dirty="0">
                <a:effectLst/>
                <a:latin typeface="Arial" panose="020B0604020202020204" pitchFamily="34" charset="0"/>
              </a:rPr>
              <a:t>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own</a:t>
            </a:r>
            <a:r>
              <a:rPr lang="et-EE" sz="1800" dirty="0">
                <a:effectLst/>
                <a:latin typeface="Arial" panose="020B0604020202020204" pitchFamily="34" charset="0"/>
              </a:rPr>
              <a:t>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supervisors</a:t>
            </a:r>
            <a:r>
              <a:rPr lang="et-EE" sz="1800" dirty="0">
                <a:effectLst/>
                <a:latin typeface="Arial" panose="020B0604020202020204" pitchFamily="34" charset="0"/>
              </a:rPr>
              <a:t> are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accessible</a:t>
            </a:r>
            <a:r>
              <a:rPr lang="et-EE" sz="1800" dirty="0">
                <a:effectLst/>
                <a:latin typeface="Arial" panose="020B0604020202020204" pitchFamily="34" charset="0"/>
              </a:rPr>
              <a:t>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anyway</a:t>
            </a:r>
            <a:r>
              <a:rPr lang="en-US" sz="1800" dirty="0">
                <a:effectLst/>
                <a:latin typeface="Arial" panose="020B0604020202020204" pitchFamily="34" charset="0"/>
              </a:rPr>
              <a:t>.</a:t>
            </a:r>
            <a:r>
              <a:rPr lang="et-EE" sz="1800" dirty="0">
                <a:effectLst/>
                <a:latin typeface="Arial" panose="020B0604020202020204" pitchFamily="34" charset="0"/>
              </a:rPr>
              <a:t>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Participants</a:t>
            </a:r>
            <a:r>
              <a:rPr lang="en-US" sz="1800" dirty="0">
                <a:effectLst/>
                <a:latin typeface="Arial" panose="020B0604020202020204" pitchFamily="34" charset="0"/>
              </a:rPr>
              <a:t> can also be from other disciplines, because the condition for participation is that the </a:t>
            </a:r>
            <a:r>
              <a:rPr lang="et-EE" sz="1800" dirty="0">
                <a:effectLst/>
                <a:latin typeface="Arial" panose="020B0604020202020204" pitchFamily="34" charset="0"/>
              </a:rPr>
              <a:t>M</a:t>
            </a:r>
            <a:r>
              <a:rPr lang="en-US" sz="1800" dirty="0">
                <a:effectLst/>
                <a:latin typeface="Arial" panose="020B0604020202020204" pitchFamily="34" charset="0"/>
              </a:rPr>
              <a:t>aster's theses are about young people or youth work. </a:t>
            </a:r>
            <a:r>
              <a:rPr lang="et-EE" sz="1800" dirty="0">
                <a:effectLst/>
                <a:latin typeface="Arial" panose="020B0604020202020204" pitchFamily="34" charset="0"/>
              </a:rPr>
              <a:t>The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cost</a:t>
            </a:r>
            <a:r>
              <a:rPr lang="et-EE" sz="1800" dirty="0">
                <a:effectLst/>
                <a:latin typeface="Arial" panose="020B0604020202020204" pitchFamily="34" charset="0"/>
              </a:rPr>
              <a:t> of a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camp</a:t>
            </a:r>
            <a:r>
              <a:rPr lang="en-US" sz="1800" dirty="0">
                <a:effectLst/>
                <a:latin typeface="Arial" panose="020B0604020202020204" pitchFamily="34" charset="0"/>
              </a:rPr>
              <a:t>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is</a:t>
            </a:r>
            <a:r>
              <a:rPr lang="et-EE" sz="1800" dirty="0">
                <a:effectLst/>
                <a:latin typeface="Arial" panose="020B0604020202020204" pitchFamily="34" charset="0"/>
              </a:rPr>
              <a:t> of</a:t>
            </a:r>
            <a:r>
              <a:rPr lang="en-US" sz="1800" dirty="0">
                <a:effectLst/>
                <a:latin typeface="Arial" panose="020B0604020202020204" pitchFamily="34" charset="0"/>
              </a:rPr>
              <a:t> 15,000 euros. </a:t>
            </a:r>
            <a:r>
              <a:rPr lang="et-EE" sz="1800" dirty="0">
                <a:effectLst/>
                <a:latin typeface="Arial" panose="020B0604020202020204" pitchFamily="34" charset="0"/>
              </a:rPr>
              <a:t>T</a:t>
            </a:r>
            <a:r>
              <a:rPr lang="en-US" sz="1800" dirty="0">
                <a:effectLst/>
                <a:latin typeface="Arial" panose="020B0604020202020204" pitchFamily="34" charset="0"/>
              </a:rPr>
              <a:t>he </a:t>
            </a:r>
            <a:r>
              <a:rPr lang="en-US" sz="1800" dirty="0" err="1">
                <a:effectLst/>
                <a:latin typeface="Arial" panose="020B0604020202020204" pitchFamily="34" charset="0"/>
              </a:rPr>
              <a:t>organi</a:t>
            </a:r>
            <a:r>
              <a:rPr lang="et-EE" sz="1800" dirty="0">
                <a:effectLst/>
                <a:latin typeface="Arial" panose="020B0604020202020204" pitchFamily="34" charset="0"/>
              </a:rPr>
              <a:t>s</a:t>
            </a:r>
            <a:r>
              <a:rPr lang="en-US" sz="1800" dirty="0" err="1">
                <a:effectLst/>
                <a:latin typeface="Arial" panose="020B0604020202020204" pitchFamily="34" charset="0"/>
              </a:rPr>
              <a:t>ation</a:t>
            </a:r>
            <a:r>
              <a:rPr lang="en-US" sz="1800" dirty="0">
                <a:effectLst/>
                <a:latin typeface="Arial" panose="020B0604020202020204" pitchFamily="34" charset="0"/>
              </a:rPr>
              <a:t> of the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camps</a:t>
            </a:r>
            <a:r>
              <a:rPr lang="en-US" sz="1800" dirty="0">
                <a:effectLst/>
                <a:latin typeface="Arial" panose="020B0604020202020204" pitchFamily="34" charset="0"/>
              </a:rPr>
              <a:t> will be outsourced to the University of Tartu.</a:t>
            </a:r>
            <a:br>
              <a:rPr lang="et-EE" sz="1800" dirty="0">
                <a:effectLst/>
                <a:latin typeface="Arial" panose="020B0604020202020204" pitchFamily="34" charset="0"/>
              </a:rPr>
            </a:br>
            <a:endParaRPr lang="et-EE" sz="800" dirty="0">
              <a:effectLst/>
              <a:latin typeface="Arial" panose="020B0604020202020204" pitchFamily="34" charset="0"/>
            </a:endParaRPr>
          </a:p>
          <a:p>
            <a:r>
              <a:rPr lang="et-EE" sz="1800" dirty="0">
                <a:effectLst/>
                <a:latin typeface="Arial" panose="020B0604020202020204" pitchFamily="34" charset="0"/>
              </a:rPr>
              <a:t>A</a:t>
            </a:r>
            <a:r>
              <a:rPr lang="en-US" sz="1800" dirty="0">
                <a:effectLst/>
                <a:latin typeface="Arial" panose="020B0604020202020204" pitchFamily="34" charset="0"/>
              </a:rPr>
              <a:t> book on the methodology of youth and youth work research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is</a:t>
            </a:r>
            <a:r>
              <a:rPr lang="et-EE" sz="1800" dirty="0">
                <a:effectLst/>
                <a:latin typeface="Arial" panose="020B0604020202020204" pitchFamily="34" charset="0"/>
              </a:rPr>
              <a:t>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to</a:t>
            </a:r>
            <a:r>
              <a:rPr lang="et-EE" sz="1800" dirty="0">
                <a:effectLst/>
                <a:latin typeface="Arial" panose="020B0604020202020204" pitchFamily="34" charset="0"/>
              </a:rPr>
              <a:t>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be</a:t>
            </a:r>
            <a:r>
              <a:rPr lang="et-EE" sz="1800" dirty="0">
                <a:effectLst/>
                <a:latin typeface="Arial" panose="020B0604020202020204" pitchFamily="34" charset="0"/>
              </a:rPr>
              <a:t>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published</a:t>
            </a:r>
            <a:r>
              <a:rPr lang="et-EE" sz="1800" dirty="0">
                <a:effectLst/>
                <a:latin typeface="Arial" panose="020B0604020202020204" pitchFamily="34" charset="0"/>
              </a:rPr>
              <a:t> and</a:t>
            </a:r>
            <a:r>
              <a:rPr lang="en-US" sz="1800" dirty="0">
                <a:effectLst/>
                <a:latin typeface="Arial" panose="020B0604020202020204" pitchFamily="34" charset="0"/>
              </a:rPr>
              <a:t> an international seminar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to</a:t>
            </a:r>
            <a:r>
              <a:rPr lang="et-EE" sz="1800" dirty="0">
                <a:effectLst/>
                <a:latin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</a:rPr>
              <a:t>be held to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launch</a:t>
            </a:r>
            <a:r>
              <a:rPr lang="en-US" sz="1800" dirty="0">
                <a:effectLst/>
                <a:latin typeface="Arial" panose="020B0604020202020204" pitchFamily="34" charset="0"/>
              </a:rPr>
              <a:t> the book. </a:t>
            </a:r>
            <a:endParaRPr lang="et-EE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996DF-84FF-43A4-9643-9AE356ABF5B5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31141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954310"/>
          </a:xfrm>
        </p:spPr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</a:rPr>
              <a:t>The aim of the project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Task-U</a:t>
            </a:r>
            <a:r>
              <a:rPr lang="et-EE" sz="1800" dirty="0">
                <a:effectLst/>
                <a:latin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</a:rPr>
              <a:t>is to help the local level to empower young people who have been socially excluded,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usi</a:t>
            </a:r>
            <a:r>
              <a:rPr lang="en-US" sz="1800" dirty="0">
                <a:effectLst/>
                <a:latin typeface="Arial" panose="020B0604020202020204" pitchFamily="34" charset="0"/>
              </a:rPr>
              <a:t>ng a model that describes how youth workers can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build</a:t>
            </a:r>
            <a:r>
              <a:rPr lang="en-US" sz="1800" dirty="0">
                <a:effectLst/>
                <a:latin typeface="Arial" panose="020B0604020202020204" pitchFamily="34" charset="0"/>
              </a:rPr>
              <a:t> trust with young people</a:t>
            </a:r>
            <a:r>
              <a:rPr lang="et-EE" sz="1800" dirty="0">
                <a:effectLst/>
                <a:latin typeface="Arial" panose="020B0604020202020204" pitchFamily="34" charset="0"/>
              </a:rPr>
              <a:t>:</a:t>
            </a:r>
          </a:p>
          <a:p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</a:t>
            </a:r>
            <a:r>
              <a:rPr lang="en-US" sz="1800" dirty="0">
                <a:effectLst/>
                <a:latin typeface="Arial" panose="020B0604020202020204" pitchFamily="34" charset="0"/>
              </a:rPr>
              <a:t>rust, 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en-US" sz="1800" dirty="0">
                <a:effectLst/>
                <a:latin typeface="Arial" panose="020B0604020202020204" pitchFamily="34" charset="0"/>
              </a:rPr>
              <a:t>gency, 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</a:t>
            </a:r>
            <a:r>
              <a:rPr lang="en-US" sz="1800" dirty="0">
                <a:effectLst/>
                <a:latin typeface="Arial" panose="020B0604020202020204" pitchFamily="34" charset="0"/>
              </a:rPr>
              <a:t>ocial </a:t>
            </a:r>
            <a:r>
              <a:rPr lang="et-EE" sz="1800" dirty="0">
                <a:effectLst/>
                <a:latin typeface="Arial" panose="020B0604020202020204" pitchFamily="34" charset="0"/>
              </a:rPr>
              <a:t>p</a:t>
            </a:r>
            <a:r>
              <a:rPr lang="en-US" sz="1800" dirty="0" err="1">
                <a:effectLst/>
                <a:latin typeface="Arial" panose="020B0604020202020204" pitchFamily="34" charset="0"/>
              </a:rPr>
              <a:t>articipation</a:t>
            </a:r>
            <a:r>
              <a:rPr lang="en-US" sz="1800" dirty="0">
                <a:effectLst/>
                <a:latin typeface="Arial" panose="020B0604020202020204" pitchFamily="34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sz="1800" dirty="0">
                <a:effectLst/>
                <a:latin typeface="Arial" panose="020B0604020202020204" pitchFamily="34" charset="0"/>
              </a:rPr>
              <a:t>nowledge &amp; </a:t>
            </a:r>
            <a:r>
              <a:rPr lang="et-EE" sz="1800" dirty="0">
                <a:latin typeface="Arial" panose="020B0604020202020204" pitchFamily="34" charset="0"/>
              </a:rPr>
              <a:t>s</a:t>
            </a:r>
            <a:r>
              <a:rPr lang="en-US" sz="1800" dirty="0">
                <a:effectLst/>
                <a:latin typeface="Arial" panose="020B0604020202020204" pitchFamily="34" charset="0"/>
              </a:rPr>
              <a:t>kills for </a:t>
            </a:r>
            <a:r>
              <a:rPr lang="et-EE" sz="1800" dirty="0">
                <a:latin typeface="Arial" panose="020B0604020202020204" pitchFamily="34" charset="0"/>
              </a:rPr>
              <a:t>e</a:t>
            </a:r>
            <a:r>
              <a:rPr lang="en-US" sz="1800" dirty="0" err="1">
                <a:effectLst/>
                <a:latin typeface="Arial" panose="020B0604020202020204" pitchFamily="34" charset="0"/>
              </a:rPr>
              <a:t>mpl</a:t>
            </a:r>
            <a:r>
              <a:rPr lang="et-EE" sz="1800" dirty="0">
                <a:effectLst/>
                <a:latin typeface="Arial" panose="020B0604020202020204" pitchFamily="34" charset="0"/>
              </a:rPr>
              <a:t>o</a:t>
            </a:r>
            <a:r>
              <a:rPr lang="en-US" sz="1800" dirty="0">
                <a:effectLst/>
                <a:latin typeface="Arial" panose="020B0604020202020204" pitchFamily="34" charset="0"/>
              </a:rPr>
              <a:t>y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ability</a:t>
            </a:r>
            <a:r>
              <a:rPr lang="en-US" sz="1800" dirty="0">
                <a:effectLst/>
                <a:latin typeface="Arial" panose="020B0604020202020204" pitchFamily="34" charset="0"/>
              </a:rPr>
              <a:t>, Yo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u</a:t>
            </a:r>
            <a:r>
              <a:rPr lang="en-US" sz="1800" dirty="0">
                <a:effectLst/>
                <a:latin typeface="Arial" panose="020B0604020202020204" pitchFamily="34" charset="0"/>
              </a:rPr>
              <a:t>th</a:t>
            </a:r>
            <a:br>
              <a:rPr lang="et-EE" sz="1800" dirty="0">
                <a:effectLst/>
                <a:latin typeface="Arial" panose="020B0604020202020204" pitchFamily="34" charset="0"/>
              </a:rPr>
            </a:br>
            <a:br>
              <a:rPr lang="et-EE" sz="1800" dirty="0">
                <a:effectLst/>
                <a:latin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</a:rPr>
              <a:t>Additional </a:t>
            </a:r>
            <a:r>
              <a:rPr lang="en-US" sz="1800" dirty="0" err="1">
                <a:effectLst/>
                <a:latin typeface="Arial" panose="020B0604020202020204" pitchFamily="34" charset="0"/>
              </a:rPr>
              <a:t>analy</a:t>
            </a:r>
            <a:r>
              <a:rPr lang="et-EE" sz="1800" dirty="0">
                <a:effectLst/>
                <a:latin typeface="Arial" panose="020B0604020202020204" pitchFamily="34" charset="0"/>
              </a:rPr>
              <a:t>s</a:t>
            </a:r>
            <a:r>
              <a:rPr lang="en-US" sz="1800" dirty="0">
                <a:effectLst/>
                <a:latin typeface="Arial" panose="020B0604020202020204" pitchFamily="34" charset="0"/>
              </a:rPr>
              <a:t>es have been performed to refine the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second</a:t>
            </a:r>
            <a:r>
              <a:rPr lang="et-EE" sz="1800" dirty="0">
                <a:effectLst/>
                <a:latin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</a:rPr>
              <a:t>model. During the project, 8 reports on youth participation have been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submitted</a:t>
            </a:r>
            <a:r>
              <a:rPr lang="et-EE" sz="1800" dirty="0">
                <a:effectLst/>
                <a:latin typeface="Arial" panose="020B0604020202020204" pitchFamily="34" charset="0"/>
              </a:rPr>
              <a:t>. In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October</a:t>
            </a:r>
            <a:r>
              <a:rPr lang="et-EE" sz="1800" dirty="0">
                <a:effectLst/>
                <a:latin typeface="Arial" panose="020B0604020202020204" pitchFamily="34" charset="0"/>
              </a:rPr>
              <a:t>,</a:t>
            </a:r>
            <a:r>
              <a:rPr lang="en-US" sz="1800" dirty="0">
                <a:effectLst/>
                <a:latin typeface="Arial" panose="020B0604020202020204" pitchFamily="34" charset="0"/>
              </a:rPr>
              <a:t> group discussions for 16-22</a:t>
            </a:r>
            <a:r>
              <a:rPr lang="et-EE" sz="1800" dirty="0">
                <a:effectLst/>
                <a:latin typeface="Arial" panose="020B0604020202020204" pitchFamily="34" charset="0"/>
              </a:rPr>
              <a:t>-</a:t>
            </a:r>
            <a:r>
              <a:rPr lang="en-US" sz="1800" dirty="0">
                <a:effectLst/>
                <a:latin typeface="Arial" panose="020B0604020202020204" pitchFamily="34" charset="0"/>
              </a:rPr>
              <a:t>year</a:t>
            </a:r>
            <a:r>
              <a:rPr lang="et-EE" sz="1800" dirty="0">
                <a:effectLst/>
                <a:latin typeface="Arial" panose="020B0604020202020204" pitchFamily="34" charset="0"/>
              </a:rPr>
              <a:t>-</a:t>
            </a:r>
            <a:r>
              <a:rPr lang="en-US" sz="1800" dirty="0" err="1">
                <a:effectLst/>
                <a:latin typeface="Arial" panose="020B0604020202020204" pitchFamily="34" charset="0"/>
              </a:rPr>
              <a:t>olds</a:t>
            </a:r>
            <a:r>
              <a:rPr lang="en-US" sz="1800" dirty="0">
                <a:effectLst/>
                <a:latin typeface="Arial" panose="020B0604020202020204" pitchFamily="34" charset="0"/>
              </a:rPr>
              <a:t>, so-called imitation games, will take place. Several materials have been published about the project, but they are all in Estonian.</a:t>
            </a:r>
            <a:endParaRPr lang="et-EE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996DF-84FF-43A4-9643-9AE356ABF5B5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40514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1800" dirty="0">
                <a:latin typeface="Arial" panose="020B0604020202020204" pitchFamily="34" charset="0"/>
              </a:rPr>
              <a:t>As part of </a:t>
            </a:r>
            <a:r>
              <a:rPr lang="et-EE" sz="1800" dirty="0" err="1">
                <a:latin typeface="Arial" panose="020B0604020202020204" pitchFamily="34" charset="0"/>
              </a:rPr>
              <a:t>the</a:t>
            </a:r>
            <a:r>
              <a:rPr lang="et-EE" sz="1800" dirty="0">
                <a:latin typeface="Arial" panose="020B0604020202020204" pitchFamily="34" charset="0"/>
              </a:rPr>
              <a:t> </a:t>
            </a:r>
            <a:r>
              <a:rPr lang="et-EE" sz="1800" dirty="0" err="1">
                <a:latin typeface="Arial" panose="020B0604020202020204" pitchFamily="34" charset="0"/>
              </a:rPr>
              <a:t>project</a:t>
            </a:r>
            <a:r>
              <a:rPr lang="et-EE" sz="1800" dirty="0">
                <a:latin typeface="Arial" panose="020B0604020202020204" pitchFamily="34" charset="0"/>
              </a:rPr>
              <a:t> </a:t>
            </a:r>
            <a:r>
              <a:rPr lang="et-EE" sz="1800" dirty="0" err="1">
                <a:latin typeface="Arial" panose="020B0604020202020204" pitchFamily="34" charset="0"/>
              </a:rPr>
              <a:t>N-telg</a:t>
            </a:r>
            <a:r>
              <a:rPr lang="et-EE" sz="1800" dirty="0">
                <a:latin typeface="Arial" panose="020B0604020202020204" pitchFamily="34" charset="0"/>
              </a:rPr>
              <a:t>, a</a:t>
            </a:r>
            <a:r>
              <a:rPr lang="en-US" sz="1800" dirty="0">
                <a:effectLst/>
                <a:latin typeface="Arial" panose="020B0604020202020204" pitchFamily="34" charset="0"/>
              </a:rPr>
              <a:t> lab was launched</a:t>
            </a:r>
            <a:r>
              <a:rPr lang="et-EE" sz="1800" dirty="0">
                <a:effectLst/>
                <a:latin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</a:rPr>
              <a:t>to find out the perceptions of young people and you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th</a:t>
            </a:r>
            <a:r>
              <a:rPr lang="et-EE" sz="1800" dirty="0">
                <a:effectLst/>
                <a:latin typeface="Arial" panose="020B0604020202020204" pitchFamily="34" charset="0"/>
              </a:rPr>
              <a:t>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workers</a:t>
            </a:r>
            <a:r>
              <a:rPr lang="en-US" sz="1800" dirty="0">
                <a:effectLst/>
                <a:latin typeface="Arial" panose="020B0604020202020204" pitchFamily="34" charset="0"/>
              </a:rPr>
              <a:t> regarding the </a:t>
            </a:r>
            <a:r>
              <a:rPr lang="et-EE" sz="1800" dirty="0" err="1">
                <a:effectLst/>
                <a:latin typeface="Arial" panose="020B0604020202020204" pitchFamily="34" charset="0"/>
              </a:rPr>
              <a:t>relevance</a:t>
            </a:r>
            <a:r>
              <a:rPr lang="en-US" sz="1800" dirty="0">
                <a:effectLst/>
                <a:latin typeface="Arial" panose="020B0604020202020204" pitchFamily="34" charset="0"/>
              </a:rPr>
              <a:t> of a value-based approach. </a:t>
            </a:r>
            <a:endParaRPr lang="et-EE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996DF-84FF-43A4-9643-9AE356ABF5B5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69502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22/09/2022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752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4457" y="-1"/>
            <a:ext cx="4151086" cy="5936343"/>
          </a:xfrm>
          <a:custGeom>
            <a:avLst/>
            <a:gdLst>
              <a:gd name="connsiteX0" fmla="*/ 0 w 4151086"/>
              <a:gd name="connsiteY0" fmla="*/ 0 h 5936343"/>
              <a:gd name="connsiteX1" fmla="*/ 4151086 w 4151086"/>
              <a:gd name="connsiteY1" fmla="*/ 0 h 5936343"/>
              <a:gd name="connsiteX2" fmla="*/ 4151086 w 4151086"/>
              <a:gd name="connsiteY2" fmla="*/ 5936343 h 5936343"/>
              <a:gd name="connsiteX3" fmla="*/ 0 w 4151086"/>
              <a:gd name="connsiteY3" fmla="*/ 5936343 h 593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1086" h="5936343">
                <a:moveTo>
                  <a:pt x="0" y="0"/>
                </a:moveTo>
                <a:lnTo>
                  <a:pt x="4151086" y="0"/>
                </a:lnTo>
                <a:lnTo>
                  <a:pt x="4151086" y="5936343"/>
                </a:lnTo>
                <a:lnTo>
                  <a:pt x="0" y="59363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51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572778" y="734097"/>
            <a:ext cx="4619223" cy="5383369"/>
          </a:xfrm>
          <a:custGeom>
            <a:avLst/>
            <a:gdLst>
              <a:gd name="connsiteX0" fmla="*/ 0 w 4619223"/>
              <a:gd name="connsiteY0" fmla="*/ 0 h 5383369"/>
              <a:gd name="connsiteX1" fmla="*/ 4619223 w 4619223"/>
              <a:gd name="connsiteY1" fmla="*/ 0 h 5383369"/>
              <a:gd name="connsiteX2" fmla="*/ 4619223 w 4619223"/>
              <a:gd name="connsiteY2" fmla="*/ 5383369 h 5383369"/>
              <a:gd name="connsiteX3" fmla="*/ 0 w 4619223"/>
              <a:gd name="connsiteY3" fmla="*/ 5383369 h 538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223" h="5383369">
                <a:moveTo>
                  <a:pt x="0" y="0"/>
                </a:moveTo>
                <a:lnTo>
                  <a:pt x="4619223" y="0"/>
                </a:lnTo>
                <a:lnTo>
                  <a:pt x="4619223" y="5383369"/>
                </a:lnTo>
                <a:lnTo>
                  <a:pt x="0" y="53833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6587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" y="1"/>
            <a:ext cx="2963417" cy="3437566"/>
          </a:xfrm>
          <a:custGeom>
            <a:avLst/>
            <a:gdLst>
              <a:gd name="connsiteX0" fmla="*/ 1481708 w 2963417"/>
              <a:gd name="connsiteY0" fmla="*/ 0 h 3437566"/>
              <a:gd name="connsiteX1" fmla="*/ 2963417 w 2963417"/>
              <a:gd name="connsiteY1" fmla="*/ 740855 h 3437566"/>
              <a:gd name="connsiteX2" fmla="*/ 2963417 w 2963417"/>
              <a:gd name="connsiteY2" fmla="*/ 2696711 h 3437566"/>
              <a:gd name="connsiteX3" fmla="*/ 1481708 w 2963417"/>
              <a:gd name="connsiteY3" fmla="*/ 3437566 h 3437566"/>
              <a:gd name="connsiteX4" fmla="*/ 0 w 2963417"/>
              <a:gd name="connsiteY4" fmla="*/ 2696711 h 3437566"/>
              <a:gd name="connsiteX5" fmla="*/ 0 w 2963417"/>
              <a:gd name="connsiteY5" fmla="*/ 740855 h 343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3417" h="3437566">
                <a:moveTo>
                  <a:pt x="1481708" y="0"/>
                </a:moveTo>
                <a:lnTo>
                  <a:pt x="2963417" y="740855"/>
                </a:lnTo>
                <a:lnTo>
                  <a:pt x="2963417" y="2696711"/>
                </a:lnTo>
                <a:lnTo>
                  <a:pt x="1481708" y="3437566"/>
                </a:lnTo>
                <a:lnTo>
                  <a:pt x="0" y="2696711"/>
                </a:lnTo>
                <a:lnTo>
                  <a:pt x="0" y="7408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-1205935" y="2980368"/>
            <a:ext cx="2963417" cy="3437566"/>
          </a:xfrm>
          <a:custGeom>
            <a:avLst/>
            <a:gdLst>
              <a:gd name="connsiteX0" fmla="*/ 1481708 w 2963417"/>
              <a:gd name="connsiteY0" fmla="*/ 0 h 3437566"/>
              <a:gd name="connsiteX1" fmla="*/ 2963417 w 2963417"/>
              <a:gd name="connsiteY1" fmla="*/ 740855 h 3437566"/>
              <a:gd name="connsiteX2" fmla="*/ 2963417 w 2963417"/>
              <a:gd name="connsiteY2" fmla="*/ 2696711 h 3437566"/>
              <a:gd name="connsiteX3" fmla="*/ 1481708 w 2963417"/>
              <a:gd name="connsiteY3" fmla="*/ 3437566 h 3437566"/>
              <a:gd name="connsiteX4" fmla="*/ 0 w 2963417"/>
              <a:gd name="connsiteY4" fmla="*/ 2696711 h 3437566"/>
              <a:gd name="connsiteX5" fmla="*/ 0 w 2963417"/>
              <a:gd name="connsiteY5" fmla="*/ 740855 h 343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3417" h="3437566">
                <a:moveTo>
                  <a:pt x="1481708" y="0"/>
                </a:moveTo>
                <a:lnTo>
                  <a:pt x="2963417" y="740855"/>
                </a:lnTo>
                <a:lnTo>
                  <a:pt x="2963417" y="2696711"/>
                </a:lnTo>
                <a:lnTo>
                  <a:pt x="1481708" y="3437566"/>
                </a:lnTo>
                <a:lnTo>
                  <a:pt x="0" y="2696711"/>
                </a:lnTo>
                <a:lnTo>
                  <a:pt x="0" y="7408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1857832" y="2627088"/>
            <a:ext cx="2963417" cy="3437566"/>
          </a:xfrm>
          <a:custGeom>
            <a:avLst/>
            <a:gdLst>
              <a:gd name="connsiteX0" fmla="*/ 1481708 w 2963417"/>
              <a:gd name="connsiteY0" fmla="*/ 0 h 3437566"/>
              <a:gd name="connsiteX1" fmla="*/ 2963417 w 2963417"/>
              <a:gd name="connsiteY1" fmla="*/ 740855 h 3437566"/>
              <a:gd name="connsiteX2" fmla="*/ 2963417 w 2963417"/>
              <a:gd name="connsiteY2" fmla="*/ 2696711 h 3437566"/>
              <a:gd name="connsiteX3" fmla="*/ 1481708 w 2963417"/>
              <a:gd name="connsiteY3" fmla="*/ 3437566 h 3437566"/>
              <a:gd name="connsiteX4" fmla="*/ 0 w 2963417"/>
              <a:gd name="connsiteY4" fmla="*/ 2696711 h 3437566"/>
              <a:gd name="connsiteX5" fmla="*/ 0 w 2963417"/>
              <a:gd name="connsiteY5" fmla="*/ 740855 h 343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3417" h="3437566">
                <a:moveTo>
                  <a:pt x="1481708" y="0"/>
                </a:moveTo>
                <a:lnTo>
                  <a:pt x="2963417" y="740855"/>
                </a:lnTo>
                <a:lnTo>
                  <a:pt x="2963417" y="2696711"/>
                </a:lnTo>
                <a:lnTo>
                  <a:pt x="1481708" y="3437566"/>
                </a:lnTo>
                <a:lnTo>
                  <a:pt x="0" y="2696711"/>
                </a:lnTo>
                <a:lnTo>
                  <a:pt x="0" y="7408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4236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125028" cy="6858000"/>
          </a:xfrm>
          <a:custGeom>
            <a:avLst/>
            <a:gdLst>
              <a:gd name="connsiteX0" fmla="*/ 0 w 6125028"/>
              <a:gd name="connsiteY0" fmla="*/ 0 h 6858000"/>
              <a:gd name="connsiteX1" fmla="*/ 6125028 w 6125028"/>
              <a:gd name="connsiteY1" fmla="*/ 0 h 6858000"/>
              <a:gd name="connsiteX2" fmla="*/ 4949371 w 6125028"/>
              <a:gd name="connsiteY2" fmla="*/ 6858000 h 6858000"/>
              <a:gd name="connsiteX3" fmla="*/ 0 w 612502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5028" h="6858000">
                <a:moveTo>
                  <a:pt x="0" y="0"/>
                </a:moveTo>
                <a:lnTo>
                  <a:pt x="6125028" y="0"/>
                </a:lnTo>
                <a:lnTo>
                  <a:pt x="494937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136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262743" y="2104571"/>
            <a:ext cx="3860800" cy="2438400"/>
          </a:xfrm>
          <a:custGeom>
            <a:avLst/>
            <a:gdLst>
              <a:gd name="connsiteX0" fmla="*/ 0 w 3860800"/>
              <a:gd name="connsiteY0" fmla="*/ 0 h 2438400"/>
              <a:gd name="connsiteX1" fmla="*/ 3860800 w 3860800"/>
              <a:gd name="connsiteY1" fmla="*/ 0 h 2438400"/>
              <a:gd name="connsiteX2" fmla="*/ 3860800 w 3860800"/>
              <a:gd name="connsiteY2" fmla="*/ 2438400 h 2438400"/>
              <a:gd name="connsiteX3" fmla="*/ 0 w 38608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800" h="2438400">
                <a:moveTo>
                  <a:pt x="0" y="0"/>
                </a:moveTo>
                <a:lnTo>
                  <a:pt x="3860800" y="0"/>
                </a:lnTo>
                <a:lnTo>
                  <a:pt x="3860800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951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374743" y="1596571"/>
            <a:ext cx="2481943" cy="3323772"/>
          </a:xfrm>
          <a:custGeom>
            <a:avLst/>
            <a:gdLst>
              <a:gd name="connsiteX0" fmla="*/ 0 w 2481943"/>
              <a:gd name="connsiteY0" fmla="*/ 0 h 3323772"/>
              <a:gd name="connsiteX1" fmla="*/ 2481943 w 2481943"/>
              <a:gd name="connsiteY1" fmla="*/ 0 h 3323772"/>
              <a:gd name="connsiteX2" fmla="*/ 2481943 w 2481943"/>
              <a:gd name="connsiteY2" fmla="*/ 3323772 h 3323772"/>
              <a:gd name="connsiteX3" fmla="*/ 0 w 2481943"/>
              <a:gd name="connsiteY3" fmla="*/ 3323772 h 332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943" h="3323772">
                <a:moveTo>
                  <a:pt x="0" y="0"/>
                </a:moveTo>
                <a:lnTo>
                  <a:pt x="2481943" y="0"/>
                </a:lnTo>
                <a:lnTo>
                  <a:pt x="2481943" y="3323772"/>
                </a:lnTo>
                <a:lnTo>
                  <a:pt x="0" y="33237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3712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616700" y="1155700"/>
            <a:ext cx="2628900" cy="4521200"/>
          </a:xfrm>
          <a:custGeom>
            <a:avLst/>
            <a:gdLst>
              <a:gd name="connsiteX0" fmla="*/ 0 w 2628900"/>
              <a:gd name="connsiteY0" fmla="*/ 0 h 4521200"/>
              <a:gd name="connsiteX1" fmla="*/ 2628900 w 2628900"/>
              <a:gd name="connsiteY1" fmla="*/ 0 h 4521200"/>
              <a:gd name="connsiteX2" fmla="*/ 2628900 w 2628900"/>
              <a:gd name="connsiteY2" fmla="*/ 4521200 h 4521200"/>
              <a:gd name="connsiteX3" fmla="*/ 0 w 2628900"/>
              <a:gd name="connsiteY3" fmla="*/ 4521200 h 452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4521200">
                <a:moveTo>
                  <a:pt x="0" y="0"/>
                </a:moveTo>
                <a:lnTo>
                  <a:pt x="2628900" y="0"/>
                </a:lnTo>
                <a:lnTo>
                  <a:pt x="2628900" y="4521200"/>
                </a:lnTo>
                <a:lnTo>
                  <a:pt x="0" y="4521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6311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81100" y="1238250"/>
            <a:ext cx="2990850" cy="3943350"/>
          </a:xfrm>
          <a:custGeom>
            <a:avLst/>
            <a:gdLst>
              <a:gd name="connsiteX0" fmla="*/ 0 w 2990850"/>
              <a:gd name="connsiteY0" fmla="*/ 0 h 3943350"/>
              <a:gd name="connsiteX1" fmla="*/ 2990850 w 2990850"/>
              <a:gd name="connsiteY1" fmla="*/ 0 h 3943350"/>
              <a:gd name="connsiteX2" fmla="*/ 2990850 w 2990850"/>
              <a:gd name="connsiteY2" fmla="*/ 3943350 h 3943350"/>
              <a:gd name="connsiteX3" fmla="*/ 0 w 2990850"/>
              <a:gd name="connsiteY3" fmla="*/ 3943350 h 394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0850" h="3943350">
                <a:moveTo>
                  <a:pt x="0" y="0"/>
                </a:moveTo>
                <a:lnTo>
                  <a:pt x="2990850" y="0"/>
                </a:lnTo>
                <a:lnTo>
                  <a:pt x="2990850" y="3943350"/>
                </a:lnTo>
                <a:lnTo>
                  <a:pt x="0" y="39433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3212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31887" cy="6869392"/>
          </a:xfrm>
          <a:custGeom>
            <a:avLst/>
            <a:gdLst>
              <a:gd name="connsiteX0" fmla="*/ 0 w 4231887"/>
              <a:gd name="connsiteY0" fmla="*/ 0 h 6869392"/>
              <a:gd name="connsiteX1" fmla="*/ 4231887 w 4231887"/>
              <a:gd name="connsiteY1" fmla="*/ 0 h 6869392"/>
              <a:gd name="connsiteX2" fmla="*/ 2230434 w 4231887"/>
              <a:gd name="connsiteY2" fmla="*/ 3392293 h 6869392"/>
              <a:gd name="connsiteX3" fmla="*/ 2841047 w 4231887"/>
              <a:gd name="connsiteY3" fmla="*/ 3392293 h 6869392"/>
              <a:gd name="connsiteX4" fmla="*/ 814151 w 4231887"/>
              <a:gd name="connsiteY4" fmla="*/ 6869392 h 6869392"/>
              <a:gd name="connsiteX5" fmla="*/ 0 w 4231887"/>
              <a:gd name="connsiteY5" fmla="*/ 6869392 h 68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1887" h="6869392">
                <a:moveTo>
                  <a:pt x="0" y="0"/>
                </a:moveTo>
                <a:lnTo>
                  <a:pt x="4231887" y="0"/>
                </a:lnTo>
                <a:lnTo>
                  <a:pt x="2230434" y="3392293"/>
                </a:lnTo>
                <a:lnTo>
                  <a:pt x="2841047" y="3392293"/>
                </a:lnTo>
                <a:lnTo>
                  <a:pt x="814151" y="6869392"/>
                </a:lnTo>
                <a:lnTo>
                  <a:pt x="0" y="68693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0182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 flipH="1">
            <a:off x="7960113" y="0"/>
            <a:ext cx="4231887" cy="6869392"/>
          </a:xfrm>
          <a:custGeom>
            <a:avLst/>
            <a:gdLst>
              <a:gd name="connsiteX0" fmla="*/ 0 w 4231887"/>
              <a:gd name="connsiteY0" fmla="*/ 0 h 6869392"/>
              <a:gd name="connsiteX1" fmla="*/ 4231887 w 4231887"/>
              <a:gd name="connsiteY1" fmla="*/ 0 h 6869392"/>
              <a:gd name="connsiteX2" fmla="*/ 2230434 w 4231887"/>
              <a:gd name="connsiteY2" fmla="*/ 3392293 h 6869392"/>
              <a:gd name="connsiteX3" fmla="*/ 2841047 w 4231887"/>
              <a:gd name="connsiteY3" fmla="*/ 3392293 h 6869392"/>
              <a:gd name="connsiteX4" fmla="*/ 814151 w 4231887"/>
              <a:gd name="connsiteY4" fmla="*/ 6869392 h 6869392"/>
              <a:gd name="connsiteX5" fmla="*/ 0 w 4231887"/>
              <a:gd name="connsiteY5" fmla="*/ 6869392 h 68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1887" h="6869392">
                <a:moveTo>
                  <a:pt x="0" y="0"/>
                </a:moveTo>
                <a:lnTo>
                  <a:pt x="4231887" y="0"/>
                </a:lnTo>
                <a:lnTo>
                  <a:pt x="2230434" y="3392293"/>
                </a:lnTo>
                <a:lnTo>
                  <a:pt x="2841047" y="3392293"/>
                </a:lnTo>
                <a:lnTo>
                  <a:pt x="814151" y="6869392"/>
                </a:lnTo>
                <a:lnTo>
                  <a:pt x="0" y="68693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981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315198" y="0"/>
            <a:ext cx="9876803" cy="6864350"/>
          </a:xfrm>
          <a:custGeom>
            <a:avLst/>
            <a:gdLst>
              <a:gd name="connsiteX0" fmla="*/ 3905250 w 9876803"/>
              <a:gd name="connsiteY0" fmla="*/ 0 h 6864350"/>
              <a:gd name="connsiteX1" fmla="*/ 9876803 w 9876803"/>
              <a:gd name="connsiteY1" fmla="*/ 0 h 6864350"/>
              <a:gd name="connsiteX2" fmla="*/ 9876803 w 9876803"/>
              <a:gd name="connsiteY2" fmla="*/ 6858000 h 6864350"/>
              <a:gd name="connsiteX3" fmla="*/ 0 w 9876803"/>
              <a:gd name="connsiteY3" fmla="*/ 6864350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76803" h="6864350">
                <a:moveTo>
                  <a:pt x="3905250" y="0"/>
                </a:moveTo>
                <a:lnTo>
                  <a:pt x="9876803" y="0"/>
                </a:lnTo>
                <a:lnTo>
                  <a:pt x="9876803" y="6858000"/>
                </a:lnTo>
                <a:lnTo>
                  <a:pt x="0" y="68643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8013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51324" y="1"/>
            <a:ext cx="7943996" cy="6858000"/>
          </a:xfrm>
          <a:custGeom>
            <a:avLst/>
            <a:gdLst>
              <a:gd name="connsiteX0" fmla="*/ 3976274 w 7943996"/>
              <a:gd name="connsiteY0" fmla="*/ 0 h 6858000"/>
              <a:gd name="connsiteX1" fmla="*/ 7943996 w 7943996"/>
              <a:gd name="connsiteY1" fmla="*/ 0 h 6858000"/>
              <a:gd name="connsiteX2" fmla="*/ 7943996 w 7943996"/>
              <a:gd name="connsiteY2" fmla="*/ 3437551 h 6858000"/>
              <a:gd name="connsiteX3" fmla="*/ 5951584 w 7943996"/>
              <a:gd name="connsiteY3" fmla="*/ 6858000 h 6858000"/>
              <a:gd name="connsiteX4" fmla="*/ 0 w 794399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3996" h="6858000">
                <a:moveTo>
                  <a:pt x="3976274" y="0"/>
                </a:moveTo>
                <a:lnTo>
                  <a:pt x="7943996" y="0"/>
                </a:lnTo>
                <a:lnTo>
                  <a:pt x="7943996" y="3437551"/>
                </a:lnTo>
                <a:lnTo>
                  <a:pt x="595158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4435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606862" y="0"/>
            <a:ext cx="5585138" cy="6870062"/>
          </a:xfrm>
          <a:custGeom>
            <a:avLst/>
            <a:gdLst>
              <a:gd name="connsiteX0" fmla="*/ 0 w 5585138"/>
              <a:gd name="connsiteY0" fmla="*/ 0 h 6870062"/>
              <a:gd name="connsiteX1" fmla="*/ 5585138 w 5585138"/>
              <a:gd name="connsiteY1" fmla="*/ 0 h 6870062"/>
              <a:gd name="connsiteX2" fmla="*/ 5585138 w 5585138"/>
              <a:gd name="connsiteY2" fmla="*/ 6870062 h 6870062"/>
              <a:gd name="connsiteX3" fmla="*/ 3931868 w 5585138"/>
              <a:gd name="connsiteY3" fmla="*/ 6870062 h 687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5138" h="6870062">
                <a:moveTo>
                  <a:pt x="0" y="0"/>
                </a:moveTo>
                <a:lnTo>
                  <a:pt x="5585138" y="0"/>
                </a:lnTo>
                <a:lnTo>
                  <a:pt x="5585138" y="6870062"/>
                </a:lnTo>
                <a:lnTo>
                  <a:pt x="3931868" y="68700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351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/>
          <p:cNvSpPr>
            <a:spLocks noGrp="1"/>
          </p:cNvSpPr>
          <p:nvPr>
            <p:ph type="pic" sz="quarter" idx="10"/>
          </p:nvPr>
        </p:nvSpPr>
        <p:spPr>
          <a:xfrm>
            <a:off x="2621030" y="1167580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1"/>
          </p:nvPr>
        </p:nvSpPr>
        <p:spPr>
          <a:xfrm>
            <a:off x="4385382" y="1167580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2"/>
          </p:nvPr>
        </p:nvSpPr>
        <p:spPr>
          <a:xfrm>
            <a:off x="6209347" y="1167580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3"/>
          </p:nvPr>
        </p:nvSpPr>
        <p:spPr>
          <a:xfrm>
            <a:off x="7967828" y="1167580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1745007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5"/>
          </p:nvPr>
        </p:nvSpPr>
        <p:spPr>
          <a:xfrm>
            <a:off x="3534554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6"/>
          </p:nvPr>
        </p:nvSpPr>
        <p:spPr>
          <a:xfrm>
            <a:off x="5325777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17"/>
          </p:nvPr>
        </p:nvSpPr>
        <p:spPr>
          <a:xfrm>
            <a:off x="7103564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8"/>
          </p:nvPr>
        </p:nvSpPr>
        <p:spPr>
          <a:xfrm>
            <a:off x="8894787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19"/>
          </p:nvPr>
        </p:nvSpPr>
        <p:spPr>
          <a:xfrm>
            <a:off x="2610155" y="3997712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20"/>
          </p:nvPr>
        </p:nvSpPr>
        <p:spPr>
          <a:xfrm>
            <a:off x="4387942" y="3997712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21"/>
          </p:nvPr>
        </p:nvSpPr>
        <p:spPr>
          <a:xfrm>
            <a:off x="6222012" y="3997712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2"/>
          </p:nvPr>
        </p:nvSpPr>
        <p:spPr>
          <a:xfrm>
            <a:off x="7985740" y="3997712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560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267450" y="0"/>
            <a:ext cx="5924550" cy="6858000"/>
          </a:xfrm>
          <a:custGeom>
            <a:avLst/>
            <a:gdLst>
              <a:gd name="connsiteX0" fmla="*/ 2743200 w 5924550"/>
              <a:gd name="connsiteY0" fmla="*/ 0 h 6858000"/>
              <a:gd name="connsiteX1" fmla="*/ 5924550 w 5924550"/>
              <a:gd name="connsiteY1" fmla="*/ 0 h 6858000"/>
              <a:gd name="connsiteX2" fmla="*/ 5924550 w 5924550"/>
              <a:gd name="connsiteY2" fmla="*/ 6858000 h 6858000"/>
              <a:gd name="connsiteX3" fmla="*/ 0 w 59245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4550" h="6858000">
                <a:moveTo>
                  <a:pt x="2743200" y="0"/>
                </a:moveTo>
                <a:lnTo>
                  <a:pt x="5924550" y="0"/>
                </a:lnTo>
                <a:lnTo>
                  <a:pt x="59245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9928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409371" y="2592100"/>
            <a:ext cx="4484914" cy="2960914"/>
          </a:xfrm>
          <a:custGeom>
            <a:avLst/>
            <a:gdLst>
              <a:gd name="connsiteX0" fmla="*/ 0 w 4484914"/>
              <a:gd name="connsiteY0" fmla="*/ 0 h 2960914"/>
              <a:gd name="connsiteX1" fmla="*/ 4484914 w 4484914"/>
              <a:gd name="connsiteY1" fmla="*/ 0 h 2960914"/>
              <a:gd name="connsiteX2" fmla="*/ 4484914 w 4484914"/>
              <a:gd name="connsiteY2" fmla="*/ 2960914 h 2960914"/>
              <a:gd name="connsiteX3" fmla="*/ 0 w 4484914"/>
              <a:gd name="connsiteY3" fmla="*/ 2960914 h 296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4914" h="2960914">
                <a:moveTo>
                  <a:pt x="0" y="0"/>
                </a:moveTo>
                <a:lnTo>
                  <a:pt x="4484914" y="0"/>
                </a:lnTo>
                <a:lnTo>
                  <a:pt x="4484914" y="2960914"/>
                </a:lnTo>
                <a:lnTo>
                  <a:pt x="0" y="29609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3938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08875" cy="6858000"/>
          </a:xfrm>
          <a:custGeom>
            <a:avLst/>
            <a:gdLst>
              <a:gd name="connsiteX0" fmla="*/ 1635183 w 6308875"/>
              <a:gd name="connsiteY0" fmla="*/ 0 h 6858000"/>
              <a:gd name="connsiteX1" fmla="*/ 6308875 w 6308875"/>
              <a:gd name="connsiteY1" fmla="*/ 0 h 6858000"/>
              <a:gd name="connsiteX2" fmla="*/ 2513788 w 6308875"/>
              <a:gd name="connsiteY2" fmla="*/ 6858000 h 6858000"/>
              <a:gd name="connsiteX3" fmla="*/ 0 w 6308875"/>
              <a:gd name="connsiteY3" fmla="*/ 6858000 h 6858000"/>
              <a:gd name="connsiteX4" fmla="*/ 0 w 6308875"/>
              <a:gd name="connsiteY4" fmla="*/ 28798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8875" h="6858000">
                <a:moveTo>
                  <a:pt x="1635183" y="0"/>
                </a:moveTo>
                <a:lnTo>
                  <a:pt x="6308875" y="0"/>
                </a:lnTo>
                <a:lnTo>
                  <a:pt x="2513788" y="6858000"/>
                </a:lnTo>
                <a:lnTo>
                  <a:pt x="0" y="6858000"/>
                </a:lnTo>
                <a:lnTo>
                  <a:pt x="0" y="28798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1074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 flipH="1">
            <a:off x="5883125" y="0"/>
            <a:ext cx="6308875" cy="6858000"/>
          </a:xfrm>
          <a:custGeom>
            <a:avLst/>
            <a:gdLst>
              <a:gd name="connsiteX0" fmla="*/ 1635183 w 6308875"/>
              <a:gd name="connsiteY0" fmla="*/ 0 h 6858000"/>
              <a:gd name="connsiteX1" fmla="*/ 6308875 w 6308875"/>
              <a:gd name="connsiteY1" fmla="*/ 0 h 6858000"/>
              <a:gd name="connsiteX2" fmla="*/ 2513788 w 6308875"/>
              <a:gd name="connsiteY2" fmla="*/ 6858000 h 6858000"/>
              <a:gd name="connsiteX3" fmla="*/ 0 w 6308875"/>
              <a:gd name="connsiteY3" fmla="*/ 6858000 h 6858000"/>
              <a:gd name="connsiteX4" fmla="*/ 0 w 6308875"/>
              <a:gd name="connsiteY4" fmla="*/ 28798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8875" h="6858000">
                <a:moveTo>
                  <a:pt x="1635183" y="0"/>
                </a:moveTo>
                <a:lnTo>
                  <a:pt x="6308875" y="0"/>
                </a:lnTo>
                <a:lnTo>
                  <a:pt x="2513788" y="6858000"/>
                </a:lnTo>
                <a:lnTo>
                  <a:pt x="0" y="6858000"/>
                </a:lnTo>
                <a:lnTo>
                  <a:pt x="0" y="28798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2396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5037" y="2203963"/>
            <a:ext cx="6138808" cy="2604341"/>
          </a:xfrm>
          <a:custGeom>
            <a:avLst/>
            <a:gdLst>
              <a:gd name="connsiteX0" fmla="*/ 1400655 w 6138808"/>
              <a:gd name="connsiteY0" fmla="*/ 0 h 2604341"/>
              <a:gd name="connsiteX1" fmla="*/ 6138808 w 6138808"/>
              <a:gd name="connsiteY1" fmla="*/ 0 h 2604341"/>
              <a:gd name="connsiteX2" fmla="*/ 6138808 w 6138808"/>
              <a:gd name="connsiteY2" fmla="*/ 2604341 h 2604341"/>
              <a:gd name="connsiteX3" fmla="*/ 0 w 6138808"/>
              <a:gd name="connsiteY3" fmla="*/ 2604341 h 260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808" h="2604341">
                <a:moveTo>
                  <a:pt x="1400655" y="0"/>
                </a:moveTo>
                <a:lnTo>
                  <a:pt x="6138808" y="0"/>
                </a:lnTo>
                <a:lnTo>
                  <a:pt x="6138808" y="2604341"/>
                </a:lnTo>
                <a:lnTo>
                  <a:pt x="0" y="26043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6751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32637" y="1383511"/>
            <a:ext cx="3107663" cy="1963738"/>
          </a:xfrm>
          <a:custGeom>
            <a:avLst/>
            <a:gdLst>
              <a:gd name="connsiteX0" fmla="*/ 0 w 3107663"/>
              <a:gd name="connsiteY0" fmla="*/ 0 h 1963738"/>
              <a:gd name="connsiteX1" fmla="*/ 3107663 w 3107663"/>
              <a:gd name="connsiteY1" fmla="*/ 0 h 1963738"/>
              <a:gd name="connsiteX2" fmla="*/ 3107663 w 3107663"/>
              <a:gd name="connsiteY2" fmla="*/ 1963738 h 1963738"/>
              <a:gd name="connsiteX3" fmla="*/ 0 w 3107663"/>
              <a:gd name="connsiteY3" fmla="*/ 1963738 h 19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663" h="1963738">
                <a:moveTo>
                  <a:pt x="0" y="0"/>
                </a:moveTo>
                <a:lnTo>
                  <a:pt x="3107663" y="0"/>
                </a:lnTo>
                <a:lnTo>
                  <a:pt x="3107663" y="1963738"/>
                </a:lnTo>
                <a:lnTo>
                  <a:pt x="0" y="19637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5150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1525588"/>
            <a:ext cx="6026765" cy="3600204"/>
          </a:xfrm>
          <a:custGeom>
            <a:avLst/>
            <a:gdLst>
              <a:gd name="connsiteX0" fmla="*/ 0 w 6026765"/>
              <a:gd name="connsiteY0" fmla="*/ 0 h 3600204"/>
              <a:gd name="connsiteX1" fmla="*/ 6026765 w 6026765"/>
              <a:gd name="connsiteY1" fmla="*/ 0 h 3600204"/>
              <a:gd name="connsiteX2" fmla="*/ 3806378 w 6026765"/>
              <a:gd name="connsiteY2" fmla="*/ 3600204 h 3600204"/>
              <a:gd name="connsiteX3" fmla="*/ 0 w 6026765"/>
              <a:gd name="connsiteY3" fmla="*/ 3600204 h 360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6765" h="3600204">
                <a:moveTo>
                  <a:pt x="0" y="0"/>
                </a:moveTo>
                <a:lnTo>
                  <a:pt x="6026765" y="0"/>
                </a:lnTo>
                <a:lnTo>
                  <a:pt x="3806378" y="3600204"/>
                </a:lnTo>
                <a:lnTo>
                  <a:pt x="0" y="360020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559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22/09/2022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48331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591788" y="664029"/>
            <a:ext cx="3346530" cy="1765093"/>
          </a:xfrm>
          <a:custGeom>
            <a:avLst/>
            <a:gdLst>
              <a:gd name="connsiteX0" fmla="*/ 0 w 3346530"/>
              <a:gd name="connsiteY0" fmla="*/ 0 h 1765093"/>
              <a:gd name="connsiteX1" fmla="*/ 3346530 w 3346530"/>
              <a:gd name="connsiteY1" fmla="*/ 0 h 1765093"/>
              <a:gd name="connsiteX2" fmla="*/ 3346530 w 3346530"/>
              <a:gd name="connsiteY2" fmla="*/ 1765093 h 1765093"/>
              <a:gd name="connsiteX3" fmla="*/ 0 w 3346530"/>
              <a:gd name="connsiteY3" fmla="*/ 1765093 h 1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6530" h="1765093">
                <a:moveTo>
                  <a:pt x="0" y="0"/>
                </a:moveTo>
                <a:lnTo>
                  <a:pt x="3346530" y="0"/>
                </a:lnTo>
                <a:lnTo>
                  <a:pt x="3346530" y="1765093"/>
                </a:lnTo>
                <a:lnTo>
                  <a:pt x="0" y="17650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1173841" y="2520945"/>
            <a:ext cx="3346530" cy="1765093"/>
          </a:xfrm>
          <a:custGeom>
            <a:avLst/>
            <a:gdLst>
              <a:gd name="connsiteX0" fmla="*/ 0 w 3346530"/>
              <a:gd name="connsiteY0" fmla="*/ 0 h 1765093"/>
              <a:gd name="connsiteX1" fmla="*/ 3346530 w 3346530"/>
              <a:gd name="connsiteY1" fmla="*/ 0 h 1765093"/>
              <a:gd name="connsiteX2" fmla="*/ 3346530 w 3346530"/>
              <a:gd name="connsiteY2" fmla="*/ 1765093 h 1765093"/>
              <a:gd name="connsiteX3" fmla="*/ 0 w 3346530"/>
              <a:gd name="connsiteY3" fmla="*/ 1765093 h 1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6530" h="1765093">
                <a:moveTo>
                  <a:pt x="0" y="0"/>
                </a:moveTo>
                <a:lnTo>
                  <a:pt x="3346530" y="0"/>
                </a:lnTo>
                <a:lnTo>
                  <a:pt x="3346530" y="1765093"/>
                </a:lnTo>
                <a:lnTo>
                  <a:pt x="0" y="17650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8009740" y="2520945"/>
            <a:ext cx="3346530" cy="1765093"/>
          </a:xfrm>
          <a:custGeom>
            <a:avLst/>
            <a:gdLst>
              <a:gd name="connsiteX0" fmla="*/ 0 w 3346530"/>
              <a:gd name="connsiteY0" fmla="*/ 0 h 1765093"/>
              <a:gd name="connsiteX1" fmla="*/ 3346530 w 3346530"/>
              <a:gd name="connsiteY1" fmla="*/ 0 h 1765093"/>
              <a:gd name="connsiteX2" fmla="*/ 3346530 w 3346530"/>
              <a:gd name="connsiteY2" fmla="*/ 1765093 h 1765093"/>
              <a:gd name="connsiteX3" fmla="*/ 0 w 3346530"/>
              <a:gd name="connsiteY3" fmla="*/ 1765093 h 1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6530" h="1765093">
                <a:moveTo>
                  <a:pt x="0" y="0"/>
                </a:moveTo>
                <a:lnTo>
                  <a:pt x="3346530" y="0"/>
                </a:lnTo>
                <a:lnTo>
                  <a:pt x="3346530" y="1765093"/>
                </a:lnTo>
                <a:lnTo>
                  <a:pt x="0" y="17650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4591788" y="4403931"/>
            <a:ext cx="3346530" cy="1765093"/>
          </a:xfrm>
          <a:custGeom>
            <a:avLst/>
            <a:gdLst>
              <a:gd name="connsiteX0" fmla="*/ 0 w 3346530"/>
              <a:gd name="connsiteY0" fmla="*/ 0 h 1765093"/>
              <a:gd name="connsiteX1" fmla="*/ 3346530 w 3346530"/>
              <a:gd name="connsiteY1" fmla="*/ 0 h 1765093"/>
              <a:gd name="connsiteX2" fmla="*/ 3346530 w 3346530"/>
              <a:gd name="connsiteY2" fmla="*/ 1765093 h 1765093"/>
              <a:gd name="connsiteX3" fmla="*/ 0 w 3346530"/>
              <a:gd name="connsiteY3" fmla="*/ 1765093 h 1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6530" h="1765093">
                <a:moveTo>
                  <a:pt x="0" y="0"/>
                </a:moveTo>
                <a:lnTo>
                  <a:pt x="3346530" y="0"/>
                </a:lnTo>
                <a:lnTo>
                  <a:pt x="3346530" y="1765093"/>
                </a:lnTo>
                <a:lnTo>
                  <a:pt x="0" y="17650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285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19149" cy="6857992"/>
          </a:xfrm>
          <a:custGeom>
            <a:avLst/>
            <a:gdLst>
              <a:gd name="connsiteX0" fmla="*/ 1653266 w 6319149"/>
              <a:gd name="connsiteY0" fmla="*/ 0 h 6857992"/>
              <a:gd name="connsiteX1" fmla="*/ 6319149 w 6319149"/>
              <a:gd name="connsiteY1" fmla="*/ 0 h 6857992"/>
              <a:gd name="connsiteX2" fmla="*/ 2437037 w 6319149"/>
              <a:gd name="connsiteY2" fmla="*/ 6857992 h 6857992"/>
              <a:gd name="connsiteX3" fmla="*/ 0 w 6319149"/>
              <a:gd name="connsiteY3" fmla="*/ 6857992 h 6857992"/>
              <a:gd name="connsiteX4" fmla="*/ 0 w 6319149"/>
              <a:gd name="connsiteY4" fmla="*/ 2816676 h 685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9149" h="6857992">
                <a:moveTo>
                  <a:pt x="1653266" y="0"/>
                </a:moveTo>
                <a:lnTo>
                  <a:pt x="6319149" y="0"/>
                </a:lnTo>
                <a:lnTo>
                  <a:pt x="2437037" y="6857992"/>
                </a:lnTo>
                <a:lnTo>
                  <a:pt x="0" y="6857992"/>
                </a:lnTo>
                <a:lnTo>
                  <a:pt x="0" y="28166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3163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6200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132152" y="-7543"/>
            <a:ext cx="6059848" cy="6865543"/>
          </a:xfrm>
          <a:custGeom>
            <a:avLst/>
            <a:gdLst>
              <a:gd name="connsiteX0" fmla="*/ 3848475 w 6059848"/>
              <a:gd name="connsiteY0" fmla="*/ 0 h 6865543"/>
              <a:gd name="connsiteX1" fmla="*/ 6059848 w 6059848"/>
              <a:gd name="connsiteY1" fmla="*/ 0 h 6865543"/>
              <a:gd name="connsiteX2" fmla="*/ 6059848 w 6059848"/>
              <a:gd name="connsiteY2" fmla="*/ 6865543 h 6865543"/>
              <a:gd name="connsiteX3" fmla="*/ 0 w 6059848"/>
              <a:gd name="connsiteY3" fmla="*/ 6865543 h 686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9848" h="6865543">
                <a:moveTo>
                  <a:pt x="3848475" y="0"/>
                </a:moveTo>
                <a:lnTo>
                  <a:pt x="6059848" y="0"/>
                </a:lnTo>
                <a:lnTo>
                  <a:pt x="6059848" y="6865543"/>
                </a:lnTo>
                <a:lnTo>
                  <a:pt x="0" y="68655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2888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433272" cy="5944172"/>
          </a:xfrm>
          <a:custGeom>
            <a:avLst/>
            <a:gdLst>
              <a:gd name="connsiteX0" fmla="*/ 0 w 3433272"/>
              <a:gd name="connsiteY0" fmla="*/ 0 h 5944172"/>
              <a:gd name="connsiteX1" fmla="*/ 3433272 w 3433272"/>
              <a:gd name="connsiteY1" fmla="*/ 0 h 5944172"/>
              <a:gd name="connsiteX2" fmla="*/ 0 w 3433272"/>
              <a:gd name="connsiteY2" fmla="*/ 5944172 h 594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3272" h="5944172">
                <a:moveTo>
                  <a:pt x="0" y="0"/>
                </a:moveTo>
                <a:lnTo>
                  <a:pt x="3433272" y="0"/>
                </a:lnTo>
                <a:lnTo>
                  <a:pt x="0" y="59441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358743" y="1376112"/>
            <a:ext cx="3797053" cy="2373155"/>
          </a:xfrm>
          <a:custGeom>
            <a:avLst/>
            <a:gdLst>
              <a:gd name="connsiteX0" fmla="*/ 0 w 3797053"/>
              <a:gd name="connsiteY0" fmla="*/ 0 h 2373155"/>
              <a:gd name="connsiteX1" fmla="*/ 3797053 w 3797053"/>
              <a:gd name="connsiteY1" fmla="*/ 0 h 2373155"/>
              <a:gd name="connsiteX2" fmla="*/ 3797053 w 3797053"/>
              <a:gd name="connsiteY2" fmla="*/ 2373155 h 2373155"/>
              <a:gd name="connsiteX3" fmla="*/ 0 w 3797053"/>
              <a:gd name="connsiteY3" fmla="*/ 2373155 h 237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053" h="2373155">
                <a:moveTo>
                  <a:pt x="0" y="0"/>
                </a:moveTo>
                <a:lnTo>
                  <a:pt x="3797053" y="0"/>
                </a:lnTo>
                <a:lnTo>
                  <a:pt x="3797053" y="2373155"/>
                </a:lnTo>
                <a:lnTo>
                  <a:pt x="0" y="23731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05328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22/09/2022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61135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22/09/2022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70274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22/09/2022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99390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22/09/2022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40677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29101" y="1"/>
            <a:ext cx="7962900" cy="6857999"/>
          </a:xfrm>
          <a:custGeom>
            <a:avLst/>
            <a:gdLst>
              <a:gd name="connsiteX0" fmla="*/ 6621151 w 7962900"/>
              <a:gd name="connsiteY0" fmla="*/ 0 h 6857999"/>
              <a:gd name="connsiteX1" fmla="*/ 7962900 w 7962900"/>
              <a:gd name="connsiteY1" fmla="*/ 0 h 6857999"/>
              <a:gd name="connsiteX2" fmla="*/ 7962900 w 7962900"/>
              <a:gd name="connsiteY2" fmla="*/ 6857999 h 6857999"/>
              <a:gd name="connsiteX3" fmla="*/ 0 w 7962900"/>
              <a:gd name="connsiteY3" fmla="*/ 6857999 h 6857999"/>
              <a:gd name="connsiteX4" fmla="*/ 3932080 w 7962900"/>
              <a:gd name="connsiteY4" fmla="*/ 617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2900" h="6857999">
                <a:moveTo>
                  <a:pt x="6621151" y="0"/>
                </a:moveTo>
                <a:lnTo>
                  <a:pt x="7962900" y="0"/>
                </a:lnTo>
                <a:lnTo>
                  <a:pt x="7962900" y="6857999"/>
                </a:lnTo>
                <a:lnTo>
                  <a:pt x="0" y="6857999"/>
                </a:lnTo>
                <a:lnTo>
                  <a:pt x="3932080" y="61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978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22/09/2022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92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22/09/2022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032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22/09/2022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776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22/09/2022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830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22/09/2022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078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49944" y="595086"/>
            <a:ext cx="5036457" cy="3236686"/>
          </a:xfrm>
          <a:custGeom>
            <a:avLst/>
            <a:gdLst>
              <a:gd name="connsiteX0" fmla="*/ 0 w 5036457"/>
              <a:gd name="connsiteY0" fmla="*/ 0 h 3236686"/>
              <a:gd name="connsiteX1" fmla="*/ 5036457 w 5036457"/>
              <a:gd name="connsiteY1" fmla="*/ 0 h 3236686"/>
              <a:gd name="connsiteX2" fmla="*/ 5036457 w 5036457"/>
              <a:gd name="connsiteY2" fmla="*/ 3236686 h 3236686"/>
              <a:gd name="connsiteX3" fmla="*/ 0 w 5036457"/>
              <a:gd name="connsiteY3" fmla="*/ 3236686 h 323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6457" h="3236686">
                <a:moveTo>
                  <a:pt x="0" y="0"/>
                </a:moveTo>
                <a:lnTo>
                  <a:pt x="5036457" y="0"/>
                </a:lnTo>
                <a:lnTo>
                  <a:pt x="5036457" y="3236686"/>
                </a:lnTo>
                <a:lnTo>
                  <a:pt x="0" y="32366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49944" y="4041832"/>
            <a:ext cx="3106057" cy="1996112"/>
          </a:xfrm>
          <a:custGeom>
            <a:avLst/>
            <a:gdLst>
              <a:gd name="connsiteX0" fmla="*/ 0 w 3106057"/>
              <a:gd name="connsiteY0" fmla="*/ 0 h 1996112"/>
              <a:gd name="connsiteX1" fmla="*/ 3106057 w 3106057"/>
              <a:gd name="connsiteY1" fmla="*/ 0 h 1996112"/>
              <a:gd name="connsiteX2" fmla="*/ 3106057 w 3106057"/>
              <a:gd name="connsiteY2" fmla="*/ 1996112 h 1996112"/>
              <a:gd name="connsiteX3" fmla="*/ 0 w 3106057"/>
              <a:gd name="connsiteY3" fmla="*/ 1996112 h 199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057" h="1996112">
                <a:moveTo>
                  <a:pt x="0" y="0"/>
                </a:moveTo>
                <a:lnTo>
                  <a:pt x="3106057" y="0"/>
                </a:lnTo>
                <a:lnTo>
                  <a:pt x="3106057" y="1996112"/>
                </a:lnTo>
                <a:lnTo>
                  <a:pt x="0" y="19961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937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628AD-D26E-498C-B19E-0744A134F0D4}" type="datetimeFigureOut">
              <a:rPr lang="id-ID" smtClean="0"/>
              <a:t>22/09/2022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4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87" r:id="rId9"/>
    <p:sldLayoutId id="2147483686" r:id="rId10"/>
    <p:sldLayoutId id="2147483685" r:id="rId11"/>
    <p:sldLayoutId id="2147483684" r:id="rId12"/>
    <p:sldLayoutId id="2147483683" r:id="rId13"/>
    <p:sldLayoutId id="2147483682" r:id="rId14"/>
    <p:sldLayoutId id="2147483681" r:id="rId15"/>
    <p:sldLayoutId id="2147483680" r:id="rId16"/>
    <p:sldLayoutId id="2147483679" r:id="rId17"/>
    <p:sldLayoutId id="2147483676" r:id="rId18"/>
    <p:sldLayoutId id="2147483678" r:id="rId19"/>
    <p:sldLayoutId id="2147483675" r:id="rId20"/>
    <p:sldLayoutId id="2147483674" r:id="rId21"/>
    <p:sldLayoutId id="2147483673" r:id="rId22"/>
    <p:sldLayoutId id="2147483672" r:id="rId23"/>
    <p:sldLayoutId id="2147483671" r:id="rId24"/>
    <p:sldLayoutId id="2147483670" r:id="rId25"/>
    <p:sldLayoutId id="2147483677" r:id="rId26"/>
    <p:sldLayoutId id="2147483669" r:id="rId27"/>
    <p:sldLayoutId id="2147483667" r:id="rId28"/>
    <p:sldLayoutId id="2147483666" r:id="rId29"/>
    <p:sldLayoutId id="2147483665" r:id="rId30"/>
    <p:sldLayoutId id="2147483664" r:id="rId31"/>
    <p:sldLayoutId id="2147483663" r:id="rId32"/>
    <p:sldLayoutId id="2147483662" r:id="rId33"/>
    <p:sldLayoutId id="2147483661" r:id="rId34"/>
    <p:sldLayoutId id="2147483656" r:id="rId35"/>
    <p:sldLayoutId id="2147483657" r:id="rId36"/>
    <p:sldLayoutId id="2147483658" r:id="rId37"/>
    <p:sldLayoutId id="2147483659" r:id="rId38"/>
    <p:sldLayoutId id="2147483668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 r="2047"/>
          <a:stretch>
            <a:fillRect/>
          </a:stretch>
        </p:blipFill>
        <p:spPr/>
      </p:pic>
      <p:sp>
        <p:nvSpPr>
          <p:cNvPr id="8" name="Freeform 5"/>
          <p:cNvSpPr>
            <a:spLocks/>
          </p:cNvSpPr>
          <p:nvPr/>
        </p:nvSpPr>
        <p:spPr bwMode="auto">
          <a:xfrm>
            <a:off x="0" y="12700"/>
            <a:ext cx="6220447" cy="6858000"/>
          </a:xfrm>
          <a:custGeom>
            <a:avLst/>
            <a:gdLst>
              <a:gd name="T0" fmla="*/ 0 w 722"/>
              <a:gd name="T1" fmla="*/ 0 h 796"/>
              <a:gd name="T2" fmla="*/ 722 w 722"/>
              <a:gd name="T3" fmla="*/ 0 h 796"/>
              <a:gd name="T4" fmla="*/ 273 w 722"/>
              <a:gd name="T5" fmla="*/ 796 h 796"/>
              <a:gd name="T6" fmla="*/ 0 w 722"/>
              <a:gd name="T7" fmla="*/ 796 h 796"/>
              <a:gd name="T8" fmla="*/ 0 w 72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2" h="796">
                <a:moveTo>
                  <a:pt x="0" y="0"/>
                </a:moveTo>
                <a:lnTo>
                  <a:pt x="722" y="0"/>
                </a:lnTo>
                <a:lnTo>
                  <a:pt x="273" y="796"/>
                </a:lnTo>
                <a:lnTo>
                  <a:pt x="0" y="79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0" y="3429000"/>
            <a:ext cx="4299176" cy="3429000"/>
          </a:xfrm>
          <a:custGeom>
            <a:avLst/>
            <a:gdLst>
              <a:gd name="T0" fmla="*/ 499 w 499"/>
              <a:gd name="T1" fmla="*/ 0 h 398"/>
              <a:gd name="T2" fmla="*/ 226 w 499"/>
              <a:gd name="T3" fmla="*/ 0 h 398"/>
              <a:gd name="T4" fmla="*/ 0 w 499"/>
              <a:gd name="T5" fmla="*/ 398 h 398"/>
              <a:gd name="T6" fmla="*/ 273 w 499"/>
              <a:gd name="T7" fmla="*/ 398 h 398"/>
              <a:gd name="T8" fmla="*/ 499 w 499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9" h="398">
                <a:moveTo>
                  <a:pt x="499" y="0"/>
                </a:moveTo>
                <a:lnTo>
                  <a:pt x="226" y="0"/>
                </a:lnTo>
                <a:lnTo>
                  <a:pt x="0" y="398"/>
                </a:lnTo>
                <a:lnTo>
                  <a:pt x="273" y="398"/>
                </a:lnTo>
                <a:lnTo>
                  <a:pt x="499" y="0"/>
                </a:lnTo>
                <a:close/>
              </a:path>
            </a:pathLst>
          </a:custGeom>
          <a:solidFill>
            <a:schemeClr val="bg1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4229955" y="-6350"/>
            <a:ext cx="2619136" cy="3429000"/>
          </a:xfrm>
          <a:custGeom>
            <a:avLst/>
            <a:gdLst>
              <a:gd name="T0" fmla="*/ 0 w 304"/>
              <a:gd name="T1" fmla="*/ 398 h 398"/>
              <a:gd name="T2" fmla="*/ 74 w 304"/>
              <a:gd name="T3" fmla="*/ 398 h 398"/>
              <a:gd name="T4" fmla="*/ 304 w 304"/>
              <a:gd name="T5" fmla="*/ 0 h 398"/>
              <a:gd name="T6" fmla="*/ 223 w 304"/>
              <a:gd name="T7" fmla="*/ 0 h 398"/>
              <a:gd name="T8" fmla="*/ 0 w 304"/>
              <a:gd name="T9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4" h="398">
                <a:moveTo>
                  <a:pt x="0" y="398"/>
                </a:moveTo>
                <a:lnTo>
                  <a:pt x="74" y="398"/>
                </a:lnTo>
                <a:lnTo>
                  <a:pt x="304" y="0"/>
                </a:lnTo>
                <a:lnTo>
                  <a:pt x="223" y="0"/>
                </a:lnTo>
                <a:lnTo>
                  <a:pt x="0" y="398"/>
                </a:lnTo>
                <a:close/>
              </a:path>
            </a:pathLst>
          </a:custGeom>
          <a:solidFill>
            <a:srgbClr val="006DB5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10356879" y="3713311"/>
            <a:ext cx="1835121" cy="3144689"/>
          </a:xfrm>
          <a:custGeom>
            <a:avLst/>
            <a:gdLst>
              <a:gd name="T0" fmla="*/ 213 w 213"/>
              <a:gd name="T1" fmla="*/ 0 h 365"/>
              <a:gd name="T2" fmla="*/ 0 w 213"/>
              <a:gd name="T3" fmla="*/ 365 h 365"/>
              <a:gd name="T4" fmla="*/ 213 w 213"/>
              <a:gd name="T5" fmla="*/ 365 h 365"/>
              <a:gd name="T6" fmla="*/ 213 w 213"/>
              <a:gd name="T7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3" h="365">
                <a:moveTo>
                  <a:pt x="213" y="0"/>
                </a:moveTo>
                <a:lnTo>
                  <a:pt x="0" y="365"/>
                </a:lnTo>
                <a:lnTo>
                  <a:pt x="213" y="365"/>
                </a:lnTo>
                <a:lnTo>
                  <a:pt x="213" y="0"/>
                </a:lnTo>
                <a:close/>
              </a:path>
            </a:pathLst>
          </a:custGeom>
          <a:solidFill>
            <a:srgbClr val="485160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TextBox 18"/>
          <p:cNvSpPr txBox="1"/>
          <p:nvPr/>
        </p:nvSpPr>
        <p:spPr>
          <a:xfrm>
            <a:off x="547823" y="1186871"/>
            <a:ext cx="4395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err="1">
                <a:solidFill>
                  <a:srgbClr val="006DB5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How</a:t>
            </a:r>
            <a:r>
              <a:rPr lang="et-EE" sz="3200" dirty="0">
                <a:solidFill>
                  <a:srgbClr val="006DB5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t-EE" sz="3200" dirty="0" err="1">
                <a:solidFill>
                  <a:srgbClr val="006DB5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we</a:t>
            </a:r>
            <a:r>
              <a:rPr lang="et-EE" sz="3200" dirty="0">
                <a:solidFill>
                  <a:srgbClr val="006DB5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t-EE" sz="3200" dirty="0" err="1">
                <a:solidFill>
                  <a:srgbClr val="006DB5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cooperate</a:t>
            </a:r>
            <a:r>
              <a:rPr lang="et-EE" sz="3200" dirty="0">
                <a:solidFill>
                  <a:srgbClr val="006DB5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t-EE" sz="3200" dirty="0" err="1">
                <a:solidFill>
                  <a:srgbClr val="006DB5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with</a:t>
            </a:r>
            <a:r>
              <a:rPr lang="et-EE" sz="3200" dirty="0">
                <a:solidFill>
                  <a:srgbClr val="006DB5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t-EE" sz="3200" dirty="0" err="1">
                <a:solidFill>
                  <a:srgbClr val="006DB5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universities</a:t>
            </a:r>
            <a:endParaRPr lang="et-EE" sz="3200" dirty="0">
              <a:solidFill>
                <a:srgbClr val="006DB5"/>
              </a:solidFill>
              <a:latin typeface="Calibri" panose="020F0502020204030204" pitchFamily="34" charset="0"/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87542" y="2436949"/>
            <a:ext cx="43542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7823" y="2609809"/>
            <a:ext cx="3545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>
                <a:solidFill>
                  <a:srgbClr val="006DB5"/>
                </a:solidFill>
                <a:latin typeface="Calibri" panose="020F0502020204030204" pitchFamily="34" charset="0"/>
                <a:ea typeface="Lato Heavy" panose="020F0502020204030203" pitchFamily="34" charset="0"/>
                <a:cs typeface="Calibri" panose="020F0502020204030204" pitchFamily="34" charset="0"/>
              </a:rPr>
              <a:t>Katrin Olt, </a:t>
            </a:r>
            <a:r>
              <a:rPr lang="et-EE" dirty="0" err="1">
                <a:solidFill>
                  <a:srgbClr val="006DB5"/>
                </a:solidFill>
                <a:latin typeface="Calibri" panose="020F0502020204030204" pitchFamily="34" charset="0"/>
                <a:ea typeface="Lato Heavy" panose="020F0502020204030203" pitchFamily="34" charset="0"/>
                <a:cs typeface="Calibri" panose="020F0502020204030204" pitchFamily="34" charset="0"/>
              </a:rPr>
              <a:t>Chief</a:t>
            </a:r>
            <a:r>
              <a:rPr lang="et-EE" dirty="0">
                <a:solidFill>
                  <a:srgbClr val="006DB5"/>
                </a:solidFill>
                <a:latin typeface="Calibri" panose="020F0502020204030204" pitchFamily="34" charset="0"/>
                <a:ea typeface="Lato Heavy" panose="020F0502020204030203" pitchFamily="34" charset="0"/>
                <a:cs typeface="Calibri" panose="020F0502020204030204" pitchFamily="34" charset="0"/>
              </a:rPr>
              <a:t> Expert</a:t>
            </a:r>
            <a:endParaRPr lang="id-ID" dirty="0">
              <a:solidFill>
                <a:srgbClr val="006DB5"/>
              </a:solidFill>
              <a:latin typeface="Calibri" panose="020F0502020204030204" pitchFamily="34" charset="0"/>
              <a:ea typeface="Lato Heavy" panose="020F0502020204030203" pitchFamily="34" charset="0"/>
              <a:cs typeface="Calibri" panose="020F0502020204030204" pitchFamily="34" charset="0"/>
            </a:endParaRPr>
          </a:p>
          <a:p>
            <a:r>
              <a:rPr lang="et-EE" dirty="0" err="1">
                <a:solidFill>
                  <a:srgbClr val="006DB5"/>
                </a:solidFill>
                <a:latin typeface="Calibri" panose="020F0502020204030204" pitchFamily="34" charset="0"/>
                <a:ea typeface="Lato Heavy" panose="020F0502020204030203" pitchFamily="34" charset="0"/>
                <a:cs typeface="Calibri" panose="020F0502020204030204" pitchFamily="34" charset="0"/>
              </a:rPr>
              <a:t>Youth</a:t>
            </a:r>
            <a:r>
              <a:rPr lang="et-EE" dirty="0">
                <a:solidFill>
                  <a:srgbClr val="006DB5"/>
                </a:solidFill>
                <a:latin typeface="Calibri" panose="020F0502020204030204" pitchFamily="34" charset="0"/>
                <a:ea typeface="Lato Heavy" panose="020F0502020204030203" pitchFamily="34" charset="0"/>
                <a:cs typeface="Calibri" panose="020F0502020204030204" pitchFamily="34" charset="0"/>
              </a:rPr>
              <a:t> and Talent </a:t>
            </a:r>
            <a:r>
              <a:rPr lang="et-EE" dirty="0" err="1">
                <a:solidFill>
                  <a:srgbClr val="006DB5"/>
                </a:solidFill>
                <a:latin typeface="Calibri" panose="020F0502020204030204" pitchFamily="34" charset="0"/>
                <a:ea typeface="Lato Heavy" panose="020F0502020204030203" pitchFamily="34" charset="0"/>
                <a:cs typeface="Calibri" panose="020F0502020204030204" pitchFamily="34" charset="0"/>
              </a:rPr>
              <a:t>Policy</a:t>
            </a:r>
            <a:r>
              <a:rPr lang="et-EE" dirty="0">
                <a:solidFill>
                  <a:srgbClr val="006DB5"/>
                </a:solidFill>
                <a:latin typeface="Calibri" panose="020F0502020204030204" pitchFamily="34" charset="0"/>
                <a:ea typeface="Lato Heavy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t-EE" dirty="0" err="1">
                <a:solidFill>
                  <a:srgbClr val="006DB5"/>
                </a:solidFill>
                <a:latin typeface="Calibri" panose="020F0502020204030204" pitchFamily="34" charset="0"/>
                <a:ea typeface="Lato Heavy" panose="020F0502020204030203" pitchFamily="34" charset="0"/>
                <a:cs typeface="Calibri" panose="020F0502020204030204" pitchFamily="34" charset="0"/>
              </a:rPr>
              <a:t>Department</a:t>
            </a:r>
            <a:endParaRPr lang="et-EE" dirty="0">
              <a:solidFill>
                <a:srgbClr val="006DB5"/>
              </a:solidFill>
              <a:latin typeface="Calibri" panose="020F0502020204030204" pitchFamily="34" charset="0"/>
              <a:ea typeface="Lato Heavy" panose="020F0502020204030203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603AF180-97A9-6986-FE02-F1AC869CFF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61" y="5771009"/>
            <a:ext cx="2461288" cy="98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43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51469" y="1666574"/>
            <a:ext cx="2715682" cy="1661417"/>
          </a:xfrm>
          <a:prstGeom prst="rect">
            <a:avLst/>
          </a:prstGeom>
          <a:solidFill>
            <a:srgbClr val="006D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951469" y="4121614"/>
            <a:ext cx="2715682" cy="1134478"/>
          </a:xfrm>
          <a:prstGeom prst="rect">
            <a:avLst/>
          </a:prstGeom>
          <a:solidFill>
            <a:srgbClr val="006D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13" name="Rectangle 12"/>
          <p:cNvSpPr/>
          <p:nvPr/>
        </p:nvSpPr>
        <p:spPr>
          <a:xfrm>
            <a:off x="9133818" y="1666574"/>
            <a:ext cx="2533331" cy="1661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Long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notice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upcoming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tenders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due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faculty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overload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allow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plan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better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advance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so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likely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participate</a:t>
            </a:r>
            <a:endParaRPr lang="et-EE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5950" y="3134780"/>
            <a:ext cx="3000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What</a:t>
            </a:r>
            <a:r>
              <a:rPr lang="et-EE" sz="3600" dirty="0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else</a:t>
            </a:r>
            <a:r>
              <a:rPr lang="et-EE" sz="3600" dirty="0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can</a:t>
            </a:r>
            <a:r>
              <a:rPr lang="et-EE" sz="3600" dirty="0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we</a:t>
            </a:r>
            <a:r>
              <a:rPr lang="et-EE" sz="3600" dirty="0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do </a:t>
            </a:r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or</a:t>
            </a:r>
            <a:r>
              <a:rPr lang="et-EE" sz="3600" dirty="0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have </a:t>
            </a:r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we</a:t>
            </a:r>
            <a:r>
              <a:rPr lang="et-EE" sz="3600" dirty="0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done</a:t>
            </a:r>
            <a:r>
              <a:rPr lang="et-EE" sz="3600" dirty="0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?</a:t>
            </a:r>
            <a:endParaRPr lang="id-ID" sz="3600" dirty="0">
              <a:solidFill>
                <a:srgbClr val="485160"/>
              </a:solidFill>
              <a:latin typeface="Calibri" panose="020F0502020204030204" pitchFamily="34" charset="0"/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ldi kohatäide 19">
            <a:extLst>
              <a:ext uri="{FF2B5EF4-FFF2-40B4-BE49-F238E27FC236}">
                <a16:creationId xmlns:a16="http://schemas.microsoft.com/office/drawing/2014/main" id="{25C67393-A5C5-4FF1-9E22-720F2C9A20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" r="2919"/>
          <a:stretch/>
        </p:blipFill>
        <p:spPr>
          <a:xfrm>
            <a:off x="0" y="1525588"/>
            <a:ext cx="6026765" cy="3600204"/>
          </a:xfrm>
        </p:spPr>
      </p:pic>
      <p:sp>
        <p:nvSpPr>
          <p:cNvPr id="19" name="Rectangle 14">
            <a:extLst>
              <a:ext uri="{FF2B5EF4-FFF2-40B4-BE49-F238E27FC236}">
                <a16:creationId xmlns:a16="http://schemas.microsoft.com/office/drawing/2014/main" id="{AFB829E8-02B6-4220-8378-E6EF67E160E5}"/>
              </a:ext>
            </a:extLst>
          </p:cNvPr>
          <p:cNvSpPr/>
          <p:nvPr/>
        </p:nvSpPr>
        <p:spPr>
          <a:xfrm>
            <a:off x="9133818" y="4121614"/>
            <a:ext cx="2533331" cy="1134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Emphasis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impact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youth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goals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national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youth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sector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plan</a:t>
            </a:r>
            <a:endParaRPr lang="et-EE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96A1C860-A750-4EF7-3148-4EC1A25A4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1469" y="3404404"/>
            <a:ext cx="2719052" cy="640797"/>
          </a:xfrm>
          <a:prstGeom prst="rect">
            <a:avLst/>
          </a:prstGeom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id="{CA4C90A8-9F61-85CC-8EE7-23D3146672F1}"/>
              </a:ext>
            </a:extLst>
          </p:cNvPr>
          <p:cNvSpPr/>
          <p:nvPr/>
        </p:nvSpPr>
        <p:spPr>
          <a:xfrm>
            <a:off x="9083375" y="3404404"/>
            <a:ext cx="2533331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Surveys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studies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analyses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formulation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principles</a:t>
            </a:r>
            <a:endParaRPr lang="et-EE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851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51469" y="1666574"/>
            <a:ext cx="2715682" cy="1397947"/>
          </a:xfrm>
          <a:prstGeom prst="rect">
            <a:avLst/>
          </a:prstGeom>
          <a:solidFill>
            <a:srgbClr val="006D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9133818" y="1666574"/>
            <a:ext cx="2633765" cy="1397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Creation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concept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training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steering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committee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having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representatives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HEIs</a:t>
            </a:r>
            <a:endParaRPr lang="et-EE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91175" y="3134241"/>
            <a:ext cx="3076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Other</a:t>
            </a:r>
            <a:r>
              <a:rPr lang="et-EE" sz="3600" dirty="0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future</a:t>
            </a:r>
            <a:r>
              <a:rPr lang="et-EE" sz="3600" dirty="0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activities</a:t>
            </a:r>
            <a:endParaRPr lang="id-ID" sz="3600" dirty="0">
              <a:solidFill>
                <a:srgbClr val="485160"/>
              </a:solidFill>
              <a:latin typeface="Calibri" panose="020F0502020204030204" pitchFamily="34" charset="0"/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ldi kohatäide 19">
            <a:extLst>
              <a:ext uri="{FF2B5EF4-FFF2-40B4-BE49-F238E27FC236}">
                <a16:creationId xmlns:a16="http://schemas.microsoft.com/office/drawing/2014/main" id="{25C67393-A5C5-4FF1-9E22-720F2C9A20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6" b="5186"/>
          <a:stretch/>
        </p:blipFill>
        <p:spPr>
          <a:xfrm>
            <a:off x="0" y="1525588"/>
            <a:ext cx="6026765" cy="3600204"/>
          </a:xfrm>
        </p:spPr>
      </p:pic>
      <p:pic>
        <p:nvPicPr>
          <p:cNvPr id="6" name="Pilt 5">
            <a:extLst>
              <a:ext uri="{FF2B5EF4-FFF2-40B4-BE49-F238E27FC236}">
                <a16:creationId xmlns:a16="http://schemas.microsoft.com/office/drawing/2014/main" id="{84B08B0B-9F04-47B1-9438-E330112B9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1469" y="3134242"/>
            <a:ext cx="2715678" cy="1991550"/>
          </a:xfrm>
          <a:prstGeom prst="rect">
            <a:avLst/>
          </a:prstGeom>
        </p:spPr>
      </p:pic>
      <p:sp>
        <p:nvSpPr>
          <p:cNvPr id="22" name="Rectangle 14">
            <a:extLst>
              <a:ext uri="{FF2B5EF4-FFF2-40B4-BE49-F238E27FC236}">
                <a16:creationId xmlns:a16="http://schemas.microsoft.com/office/drawing/2014/main" id="{46796F78-0288-4589-883F-2CBF8514AFE7}"/>
              </a:ext>
            </a:extLst>
          </p:cNvPr>
          <p:cNvSpPr/>
          <p:nvPr/>
        </p:nvSpPr>
        <p:spPr>
          <a:xfrm>
            <a:off x="9133818" y="3134241"/>
            <a:ext cx="2533329" cy="1924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Providing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trainings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youth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workers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leaders of youth work institutions and youth </a:t>
            </a:r>
            <a:r>
              <a:rPr lang="en-US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organi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ations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and p</a:t>
            </a:r>
            <a:r>
              <a:rPr lang="en-US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ublication</a:t>
            </a: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textbooks and training materials in cooperation with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HEIs</a:t>
            </a:r>
            <a:endParaRPr lang="et-EE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433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34857" y="-14514"/>
            <a:ext cx="1886857" cy="6872514"/>
          </a:xfrm>
          <a:custGeom>
            <a:avLst/>
            <a:gdLst>
              <a:gd name="connsiteX0" fmla="*/ 0 w 1190172"/>
              <a:gd name="connsiteY0" fmla="*/ 0 h 6858000"/>
              <a:gd name="connsiteX1" fmla="*/ 1190172 w 1190172"/>
              <a:gd name="connsiteY1" fmla="*/ 0 h 6858000"/>
              <a:gd name="connsiteX2" fmla="*/ 1190172 w 1190172"/>
              <a:gd name="connsiteY2" fmla="*/ 6858000 h 6858000"/>
              <a:gd name="connsiteX3" fmla="*/ 0 w 1190172"/>
              <a:gd name="connsiteY3" fmla="*/ 6858000 h 6858000"/>
              <a:gd name="connsiteX4" fmla="*/ 0 w 1190172"/>
              <a:gd name="connsiteY4" fmla="*/ 0 h 6858000"/>
              <a:gd name="connsiteX0" fmla="*/ 0 w 1886857"/>
              <a:gd name="connsiteY0" fmla="*/ 14514 h 6872514"/>
              <a:gd name="connsiteX1" fmla="*/ 1886857 w 1886857"/>
              <a:gd name="connsiteY1" fmla="*/ 0 h 6872514"/>
              <a:gd name="connsiteX2" fmla="*/ 1190172 w 1886857"/>
              <a:gd name="connsiteY2" fmla="*/ 6872514 h 6872514"/>
              <a:gd name="connsiteX3" fmla="*/ 0 w 1886857"/>
              <a:gd name="connsiteY3" fmla="*/ 6872514 h 6872514"/>
              <a:gd name="connsiteX4" fmla="*/ 0 w 1886857"/>
              <a:gd name="connsiteY4" fmla="*/ 14514 h 6872514"/>
              <a:gd name="connsiteX0" fmla="*/ 0 w 1886857"/>
              <a:gd name="connsiteY0" fmla="*/ 14514 h 6872514"/>
              <a:gd name="connsiteX1" fmla="*/ 1886857 w 1886857"/>
              <a:gd name="connsiteY1" fmla="*/ 0 h 6872514"/>
              <a:gd name="connsiteX2" fmla="*/ 827315 w 1886857"/>
              <a:gd name="connsiteY2" fmla="*/ 6872514 h 6872514"/>
              <a:gd name="connsiteX3" fmla="*/ 0 w 1886857"/>
              <a:gd name="connsiteY3" fmla="*/ 6872514 h 6872514"/>
              <a:gd name="connsiteX4" fmla="*/ 0 w 1886857"/>
              <a:gd name="connsiteY4" fmla="*/ 14514 h 687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6857" h="6872514">
                <a:moveTo>
                  <a:pt x="0" y="14514"/>
                </a:moveTo>
                <a:lnTo>
                  <a:pt x="1886857" y="0"/>
                </a:lnTo>
                <a:lnTo>
                  <a:pt x="827315" y="6872514"/>
                </a:lnTo>
                <a:lnTo>
                  <a:pt x="0" y="6872514"/>
                </a:lnTo>
                <a:lnTo>
                  <a:pt x="0" y="14514"/>
                </a:lnTo>
                <a:close/>
              </a:path>
            </a:pathLst>
          </a:custGeom>
          <a:solidFill>
            <a:srgbClr val="006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7931214" y="1586728"/>
            <a:ext cx="27831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4400" dirty="0" err="1">
                <a:solidFill>
                  <a:srgbClr val="006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</a:t>
            </a:r>
            <a:r>
              <a:rPr lang="et-EE" sz="4400" dirty="0">
                <a:solidFill>
                  <a:srgbClr val="006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t-EE" sz="4400" dirty="0" err="1">
                <a:solidFill>
                  <a:srgbClr val="006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</a:t>
            </a:r>
            <a:endParaRPr lang="id-ID" sz="4400" dirty="0">
              <a:solidFill>
                <a:srgbClr val="006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flipH="1">
            <a:off x="9286417" y="2362201"/>
            <a:ext cx="2905583" cy="4495800"/>
            <a:chOff x="-1" y="2362201"/>
            <a:chExt cx="2905583" cy="4495800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-1" y="2362201"/>
              <a:ext cx="2424594" cy="3720327"/>
            </a:xfrm>
            <a:custGeom>
              <a:avLst/>
              <a:gdLst>
                <a:gd name="T0" fmla="*/ 0 w 247"/>
                <a:gd name="T1" fmla="*/ 0 h 379"/>
                <a:gd name="T2" fmla="*/ 247 w 247"/>
                <a:gd name="T3" fmla="*/ 379 h 379"/>
                <a:gd name="T4" fmla="*/ 189 w 247"/>
                <a:gd name="T5" fmla="*/ 379 h 379"/>
                <a:gd name="T6" fmla="*/ 0 w 247"/>
                <a:gd name="T7" fmla="*/ 72 h 379"/>
                <a:gd name="T8" fmla="*/ 0 w 247"/>
                <a:gd name="T9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379">
                  <a:moveTo>
                    <a:pt x="0" y="0"/>
                  </a:moveTo>
                  <a:lnTo>
                    <a:pt x="247" y="379"/>
                  </a:lnTo>
                  <a:lnTo>
                    <a:pt x="189" y="379"/>
                  </a:lnTo>
                  <a:lnTo>
                    <a:pt x="0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5160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-1" y="5473920"/>
              <a:ext cx="2905583" cy="1384081"/>
            </a:xfrm>
            <a:custGeom>
              <a:avLst/>
              <a:gdLst>
                <a:gd name="T0" fmla="*/ 0 w 296"/>
                <a:gd name="T1" fmla="*/ 0 h 141"/>
                <a:gd name="T2" fmla="*/ 150 w 296"/>
                <a:gd name="T3" fmla="*/ 0 h 141"/>
                <a:gd name="T4" fmla="*/ 189 w 296"/>
                <a:gd name="T5" fmla="*/ 62 h 141"/>
                <a:gd name="T6" fmla="*/ 247 w 296"/>
                <a:gd name="T7" fmla="*/ 62 h 141"/>
                <a:gd name="T8" fmla="*/ 296 w 296"/>
                <a:gd name="T9" fmla="*/ 141 h 141"/>
                <a:gd name="T10" fmla="*/ 0 w 296"/>
                <a:gd name="T11" fmla="*/ 141 h 141"/>
                <a:gd name="T12" fmla="*/ 0 w 296"/>
                <a:gd name="T1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" h="141">
                  <a:moveTo>
                    <a:pt x="0" y="0"/>
                  </a:moveTo>
                  <a:lnTo>
                    <a:pt x="150" y="0"/>
                  </a:lnTo>
                  <a:lnTo>
                    <a:pt x="189" y="62"/>
                  </a:lnTo>
                  <a:lnTo>
                    <a:pt x="247" y="62"/>
                  </a:lnTo>
                  <a:lnTo>
                    <a:pt x="296" y="141"/>
                  </a:lnTo>
                  <a:lnTo>
                    <a:pt x="0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5" t="8" r="1683" b="-8"/>
          <a:stretch/>
        </p:blipFill>
        <p:spPr/>
      </p:pic>
      <p:sp>
        <p:nvSpPr>
          <p:cNvPr id="13" name="Form"/>
          <p:cNvSpPr/>
          <p:nvPr/>
        </p:nvSpPr>
        <p:spPr>
          <a:xfrm>
            <a:off x="6653461" y="4500624"/>
            <a:ext cx="304802" cy="304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4" h="21600" extrusionOk="0">
                <a:moveTo>
                  <a:pt x="9842" y="0"/>
                </a:moveTo>
                <a:cubicBezTo>
                  <a:pt x="7317" y="0"/>
                  <a:pt x="4791" y="1052"/>
                  <a:pt x="2875" y="3156"/>
                </a:cubicBezTo>
                <a:cubicBezTo>
                  <a:pt x="-958" y="7364"/>
                  <a:pt x="-958" y="14248"/>
                  <a:pt x="2875" y="18455"/>
                </a:cubicBezTo>
                <a:cubicBezTo>
                  <a:pt x="4808" y="20541"/>
                  <a:pt x="7309" y="21600"/>
                  <a:pt x="9842" y="21600"/>
                </a:cubicBezTo>
                <a:cubicBezTo>
                  <a:pt x="12375" y="21600"/>
                  <a:pt x="14876" y="20541"/>
                  <a:pt x="16809" y="18455"/>
                </a:cubicBezTo>
                <a:cubicBezTo>
                  <a:pt x="20642" y="14248"/>
                  <a:pt x="20642" y="7364"/>
                  <a:pt x="16809" y="3156"/>
                </a:cubicBezTo>
                <a:cubicBezTo>
                  <a:pt x="14893" y="1052"/>
                  <a:pt x="12367" y="0"/>
                  <a:pt x="9842" y="0"/>
                </a:cubicBezTo>
                <a:close/>
                <a:moveTo>
                  <a:pt x="9842" y="995"/>
                </a:moveTo>
                <a:cubicBezTo>
                  <a:pt x="12142" y="995"/>
                  <a:pt x="14410" y="1951"/>
                  <a:pt x="16143" y="3853"/>
                </a:cubicBezTo>
                <a:cubicBezTo>
                  <a:pt x="19609" y="7659"/>
                  <a:pt x="19609" y="13872"/>
                  <a:pt x="16143" y="17678"/>
                </a:cubicBezTo>
                <a:cubicBezTo>
                  <a:pt x="12677" y="21483"/>
                  <a:pt x="7007" y="21483"/>
                  <a:pt x="3541" y="17678"/>
                </a:cubicBezTo>
                <a:cubicBezTo>
                  <a:pt x="75" y="13873"/>
                  <a:pt x="75" y="7659"/>
                  <a:pt x="3541" y="3853"/>
                </a:cubicBezTo>
                <a:cubicBezTo>
                  <a:pt x="5274" y="1951"/>
                  <a:pt x="7542" y="995"/>
                  <a:pt x="9842" y="995"/>
                </a:cubicBezTo>
                <a:close/>
                <a:moveTo>
                  <a:pt x="10863" y="5489"/>
                </a:moveTo>
                <a:cubicBezTo>
                  <a:pt x="9430" y="5489"/>
                  <a:pt x="8863" y="6079"/>
                  <a:pt x="8863" y="7433"/>
                </a:cubicBezTo>
                <a:cubicBezTo>
                  <a:pt x="8863" y="8603"/>
                  <a:pt x="8863" y="9079"/>
                  <a:pt x="8863" y="9079"/>
                </a:cubicBezTo>
                <a:lnTo>
                  <a:pt x="7665" y="9079"/>
                </a:lnTo>
                <a:lnTo>
                  <a:pt x="7665" y="10909"/>
                </a:lnTo>
                <a:lnTo>
                  <a:pt x="8863" y="10909"/>
                </a:lnTo>
                <a:lnTo>
                  <a:pt x="8863" y="15986"/>
                </a:lnTo>
                <a:lnTo>
                  <a:pt x="10602" y="15986"/>
                </a:lnTo>
                <a:lnTo>
                  <a:pt x="10602" y="10863"/>
                </a:lnTo>
                <a:lnTo>
                  <a:pt x="12102" y="10863"/>
                </a:lnTo>
                <a:lnTo>
                  <a:pt x="12196" y="9079"/>
                </a:lnTo>
                <a:lnTo>
                  <a:pt x="10602" y="9079"/>
                </a:lnTo>
                <a:cubicBezTo>
                  <a:pt x="10602" y="9079"/>
                  <a:pt x="10602" y="8162"/>
                  <a:pt x="10602" y="7833"/>
                </a:cubicBezTo>
                <a:cubicBezTo>
                  <a:pt x="10602" y="7394"/>
                  <a:pt x="10767" y="7250"/>
                  <a:pt x="11133" y="7250"/>
                </a:cubicBezTo>
                <a:cubicBezTo>
                  <a:pt x="11433" y="7250"/>
                  <a:pt x="12196" y="7250"/>
                  <a:pt x="12196" y="7250"/>
                </a:cubicBezTo>
                <a:lnTo>
                  <a:pt x="12196" y="5489"/>
                </a:lnTo>
                <a:cubicBezTo>
                  <a:pt x="12196" y="5489"/>
                  <a:pt x="11096" y="5489"/>
                  <a:pt x="10863" y="548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4" name="Form"/>
          <p:cNvSpPr/>
          <p:nvPr/>
        </p:nvSpPr>
        <p:spPr>
          <a:xfrm>
            <a:off x="6653460" y="4897524"/>
            <a:ext cx="300503" cy="300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030" y="0"/>
                  <a:pt x="5257" y="1052"/>
                  <a:pt x="3154" y="3156"/>
                </a:cubicBezTo>
                <a:cubicBezTo>
                  <a:pt x="1051" y="5260"/>
                  <a:pt x="0" y="8033"/>
                  <a:pt x="0" y="10806"/>
                </a:cubicBezTo>
                <a:cubicBezTo>
                  <a:pt x="0" y="13579"/>
                  <a:pt x="1051" y="16352"/>
                  <a:pt x="3154" y="18455"/>
                </a:cubicBezTo>
                <a:cubicBezTo>
                  <a:pt x="5275" y="20541"/>
                  <a:pt x="8021" y="21600"/>
                  <a:pt x="10800" y="21600"/>
                </a:cubicBezTo>
                <a:cubicBezTo>
                  <a:pt x="13579" y="21600"/>
                  <a:pt x="16361" y="20541"/>
                  <a:pt x="18446" y="18455"/>
                </a:cubicBezTo>
                <a:cubicBezTo>
                  <a:pt x="20549" y="16352"/>
                  <a:pt x="21600" y="13579"/>
                  <a:pt x="21600" y="10806"/>
                </a:cubicBezTo>
                <a:cubicBezTo>
                  <a:pt x="21600" y="8033"/>
                  <a:pt x="20549" y="5260"/>
                  <a:pt x="18446" y="3156"/>
                </a:cubicBezTo>
                <a:cubicBezTo>
                  <a:pt x="16343" y="1052"/>
                  <a:pt x="13570" y="0"/>
                  <a:pt x="10800" y="0"/>
                </a:cubicBezTo>
                <a:close/>
                <a:moveTo>
                  <a:pt x="10800" y="995"/>
                </a:moveTo>
                <a:cubicBezTo>
                  <a:pt x="13323" y="995"/>
                  <a:pt x="15813" y="1951"/>
                  <a:pt x="17714" y="3853"/>
                </a:cubicBezTo>
                <a:cubicBezTo>
                  <a:pt x="21518" y="7659"/>
                  <a:pt x="21518" y="13872"/>
                  <a:pt x="17714" y="17678"/>
                </a:cubicBezTo>
                <a:cubicBezTo>
                  <a:pt x="13911" y="21483"/>
                  <a:pt x="7689" y="21483"/>
                  <a:pt x="3886" y="17678"/>
                </a:cubicBezTo>
                <a:cubicBezTo>
                  <a:pt x="82" y="13873"/>
                  <a:pt x="82" y="7659"/>
                  <a:pt x="3886" y="3853"/>
                </a:cubicBezTo>
                <a:cubicBezTo>
                  <a:pt x="5787" y="1951"/>
                  <a:pt x="8277" y="995"/>
                  <a:pt x="10800" y="995"/>
                </a:cubicBezTo>
                <a:close/>
                <a:moveTo>
                  <a:pt x="12777" y="6541"/>
                </a:moveTo>
                <a:cubicBezTo>
                  <a:pt x="12302" y="6504"/>
                  <a:pt x="11854" y="6605"/>
                  <a:pt x="11451" y="6861"/>
                </a:cubicBezTo>
                <a:cubicBezTo>
                  <a:pt x="11342" y="6934"/>
                  <a:pt x="11241" y="7014"/>
                  <a:pt x="11131" y="7124"/>
                </a:cubicBezTo>
                <a:cubicBezTo>
                  <a:pt x="11058" y="7197"/>
                  <a:pt x="11022" y="7234"/>
                  <a:pt x="10949" y="7307"/>
                </a:cubicBezTo>
                <a:cubicBezTo>
                  <a:pt x="10510" y="7819"/>
                  <a:pt x="10320" y="8546"/>
                  <a:pt x="10503" y="9205"/>
                </a:cubicBezTo>
                <a:cubicBezTo>
                  <a:pt x="10357" y="9205"/>
                  <a:pt x="10215" y="9207"/>
                  <a:pt x="10069" y="9171"/>
                </a:cubicBezTo>
                <a:cubicBezTo>
                  <a:pt x="9849" y="9134"/>
                  <a:pt x="9659" y="9093"/>
                  <a:pt x="9440" y="9056"/>
                </a:cubicBezTo>
                <a:cubicBezTo>
                  <a:pt x="8416" y="8837"/>
                  <a:pt x="7465" y="8324"/>
                  <a:pt x="6697" y="7593"/>
                </a:cubicBezTo>
                <a:cubicBezTo>
                  <a:pt x="6478" y="7373"/>
                  <a:pt x="6263" y="7163"/>
                  <a:pt x="6080" y="6907"/>
                </a:cubicBezTo>
                <a:cubicBezTo>
                  <a:pt x="5495" y="7931"/>
                  <a:pt x="5822" y="9283"/>
                  <a:pt x="6846" y="9868"/>
                </a:cubicBezTo>
                <a:cubicBezTo>
                  <a:pt x="6480" y="9795"/>
                  <a:pt x="6114" y="9683"/>
                  <a:pt x="5749" y="9536"/>
                </a:cubicBezTo>
                <a:cubicBezTo>
                  <a:pt x="5712" y="10598"/>
                  <a:pt x="6517" y="11586"/>
                  <a:pt x="7577" y="11732"/>
                </a:cubicBezTo>
                <a:cubicBezTo>
                  <a:pt x="7211" y="11769"/>
                  <a:pt x="6843" y="11769"/>
                  <a:pt x="6514" y="11732"/>
                </a:cubicBezTo>
                <a:cubicBezTo>
                  <a:pt x="6807" y="12574"/>
                  <a:pt x="7577" y="13193"/>
                  <a:pt x="8491" y="13230"/>
                </a:cubicBezTo>
                <a:cubicBezTo>
                  <a:pt x="7541" y="13815"/>
                  <a:pt x="6446" y="14145"/>
                  <a:pt x="5349" y="14145"/>
                </a:cubicBezTo>
                <a:cubicBezTo>
                  <a:pt x="6226" y="14693"/>
                  <a:pt x="7248" y="14986"/>
                  <a:pt x="8309" y="15059"/>
                </a:cubicBezTo>
                <a:cubicBezTo>
                  <a:pt x="9150" y="15096"/>
                  <a:pt x="10030" y="14952"/>
                  <a:pt x="10834" y="14659"/>
                </a:cubicBezTo>
                <a:cubicBezTo>
                  <a:pt x="11566" y="14366"/>
                  <a:pt x="12261" y="13925"/>
                  <a:pt x="12846" y="13413"/>
                </a:cubicBezTo>
                <a:cubicBezTo>
                  <a:pt x="13431" y="12864"/>
                  <a:pt x="13911" y="12212"/>
                  <a:pt x="14240" y="11480"/>
                </a:cubicBezTo>
                <a:cubicBezTo>
                  <a:pt x="14606" y="10749"/>
                  <a:pt x="14786" y="9907"/>
                  <a:pt x="14823" y="9102"/>
                </a:cubicBezTo>
                <a:cubicBezTo>
                  <a:pt x="14823" y="8992"/>
                  <a:pt x="14823" y="8880"/>
                  <a:pt x="14823" y="8770"/>
                </a:cubicBezTo>
                <a:cubicBezTo>
                  <a:pt x="14823" y="8734"/>
                  <a:pt x="14823" y="8658"/>
                  <a:pt x="14823" y="8622"/>
                </a:cubicBezTo>
                <a:cubicBezTo>
                  <a:pt x="15225" y="8402"/>
                  <a:pt x="15586" y="8032"/>
                  <a:pt x="15806" y="7593"/>
                </a:cubicBezTo>
                <a:cubicBezTo>
                  <a:pt x="15440" y="7739"/>
                  <a:pt x="15111" y="7851"/>
                  <a:pt x="14709" y="7924"/>
                </a:cubicBezTo>
                <a:cubicBezTo>
                  <a:pt x="14672" y="7924"/>
                  <a:pt x="14677" y="7924"/>
                  <a:pt x="14640" y="7924"/>
                </a:cubicBezTo>
                <a:cubicBezTo>
                  <a:pt x="14640" y="7924"/>
                  <a:pt x="14640" y="7926"/>
                  <a:pt x="14640" y="7890"/>
                </a:cubicBezTo>
                <a:cubicBezTo>
                  <a:pt x="14677" y="7890"/>
                  <a:pt x="14672" y="7856"/>
                  <a:pt x="14709" y="7856"/>
                </a:cubicBezTo>
                <a:cubicBezTo>
                  <a:pt x="15111" y="7599"/>
                  <a:pt x="15408" y="7199"/>
                  <a:pt x="15554" y="6724"/>
                </a:cubicBezTo>
                <a:cubicBezTo>
                  <a:pt x="15481" y="6760"/>
                  <a:pt x="15410" y="6790"/>
                  <a:pt x="15337" y="6826"/>
                </a:cubicBezTo>
                <a:cubicBezTo>
                  <a:pt x="14971" y="7009"/>
                  <a:pt x="14597" y="7117"/>
                  <a:pt x="14194" y="7227"/>
                </a:cubicBezTo>
                <a:cubicBezTo>
                  <a:pt x="13829" y="6824"/>
                  <a:pt x="13326" y="6577"/>
                  <a:pt x="12777" y="6541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5" name="Form"/>
          <p:cNvSpPr/>
          <p:nvPr/>
        </p:nvSpPr>
        <p:spPr>
          <a:xfrm>
            <a:off x="6653461" y="4156852"/>
            <a:ext cx="300503" cy="2515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9" h="21600" extrusionOk="0">
                <a:moveTo>
                  <a:pt x="2316" y="0"/>
                </a:moveTo>
                <a:cubicBezTo>
                  <a:pt x="2008" y="0"/>
                  <a:pt x="1737" y="323"/>
                  <a:pt x="1738" y="693"/>
                </a:cubicBezTo>
                <a:lnTo>
                  <a:pt x="1738" y="13564"/>
                </a:lnTo>
                <a:cubicBezTo>
                  <a:pt x="1605" y="13670"/>
                  <a:pt x="1479" y="13835"/>
                  <a:pt x="1435" y="13993"/>
                </a:cubicBezTo>
                <a:lnTo>
                  <a:pt x="16" y="20758"/>
                </a:lnTo>
                <a:cubicBezTo>
                  <a:pt x="-28" y="20970"/>
                  <a:pt x="24" y="21177"/>
                  <a:pt x="112" y="21336"/>
                </a:cubicBezTo>
                <a:cubicBezTo>
                  <a:pt x="201" y="21494"/>
                  <a:pt x="377" y="21600"/>
                  <a:pt x="553" y="21600"/>
                </a:cubicBezTo>
                <a:lnTo>
                  <a:pt x="20949" y="21600"/>
                </a:lnTo>
                <a:cubicBezTo>
                  <a:pt x="21126" y="21600"/>
                  <a:pt x="21302" y="21494"/>
                  <a:pt x="21390" y="21336"/>
                </a:cubicBezTo>
                <a:cubicBezTo>
                  <a:pt x="21478" y="21178"/>
                  <a:pt x="21572" y="20970"/>
                  <a:pt x="21528" y="20758"/>
                </a:cubicBezTo>
                <a:lnTo>
                  <a:pt x="20109" y="13993"/>
                </a:lnTo>
                <a:cubicBezTo>
                  <a:pt x="20065" y="13782"/>
                  <a:pt x="19939" y="13617"/>
                  <a:pt x="19806" y="13564"/>
                </a:cubicBezTo>
                <a:lnTo>
                  <a:pt x="19806" y="693"/>
                </a:lnTo>
                <a:cubicBezTo>
                  <a:pt x="19806" y="323"/>
                  <a:pt x="19536" y="0"/>
                  <a:pt x="19228" y="0"/>
                </a:cubicBezTo>
                <a:lnTo>
                  <a:pt x="2316" y="0"/>
                </a:lnTo>
                <a:close/>
                <a:moveTo>
                  <a:pt x="2839" y="1320"/>
                </a:moveTo>
                <a:lnTo>
                  <a:pt x="18663" y="1320"/>
                </a:lnTo>
                <a:lnTo>
                  <a:pt x="18663" y="13465"/>
                </a:lnTo>
                <a:lnTo>
                  <a:pt x="2839" y="13465"/>
                </a:lnTo>
                <a:lnTo>
                  <a:pt x="2839" y="1320"/>
                </a:lnTo>
                <a:close/>
                <a:moveTo>
                  <a:pt x="2399" y="14785"/>
                </a:moveTo>
                <a:lnTo>
                  <a:pt x="19104" y="14785"/>
                </a:lnTo>
                <a:lnTo>
                  <a:pt x="20247" y="20230"/>
                </a:lnTo>
                <a:lnTo>
                  <a:pt x="1256" y="20230"/>
                </a:lnTo>
                <a:lnTo>
                  <a:pt x="2399" y="14785"/>
                </a:lnTo>
                <a:close/>
                <a:moveTo>
                  <a:pt x="3225" y="15313"/>
                </a:moveTo>
                <a:cubicBezTo>
                  <a:pt x="2916" y="15313"/>
                  <a:pt x="2646" y="15637"/>
                  <a:pt x="2647" y="16006"/>
                </a:cubicBezTo>
                <a:cubicBezTo>
                  <a:pt x="2647" y="16376"/>
                  <a:pt x="2916" y="16683"/>
                  <a:pt x="3225" y="16683"/>
                </a:cubicBezTo>
                <a:lnTo>
                  <a:pt x="4051" y="16683"/>
                </a:lnTo>
                <a:cubicBezTo>
                  <a:pt x="4360" y="16683"/>
                  <a:pt x="4630" y="16376"/>
                  <a:pt x="4630" y="16006"/>
                </a:cubicBezTo>
                <a:cubicBezTo>
                  <a:pt x="4630" y="15636"/>
                  <a:pt x="4404" y="15313"/>
                  <a:pt x="4051" y="15313"/>
                </a:cubicBezTo>
                <a:lnTo>
                  <a:pt x="3225" y="15313"/>
                </a:lnTo>
                <a:close/>
                <a:moveTo>
                  <a:pt x="6310" y="15313"/>
                </a:moveTo>
                <a:cubicBezTo>
                  <a:pt x="6001" y="15313"/>
                  <a:pt x="5731" y="15637"/>
                  <a:pt x="5731" y="16006"/>
                </a:cubicBezTo>
                <a:cubicBezTo>
                  <a:pt x="5731" y="16376"/>
                  <a:pt x="6001" y="16683"/>
                  <a:pt x="6310" y="16683"/>
                </a:cubicBezTo>
                <a:lnTo>
                  <a:pt x="7136" y="16683"/>
                </a:lnTo>
                <a:cubicBezTo>
                  <a:pt x="7445" y="16683"/>
                  <a:pt x="7715" y="16376"/>
                  <a:pt x="7715" y="16006"/>
                </a:cubicBezTo>
                <a:cubicBezTo>
                  <a:pt x="7715" y="15636"/>
                  <a:pt x="7445" y="15313"/>
                  <a:pt x="7136" y="15313"/>
                </a:cubicBezTo>
                <a:lnTo>
                  <a:pt x="6310" y="15313"/>
                </a:lnTo>
                <a:close/>
                <a:moveTo>
                  <a:pt x="8954" y="15313"/>
                </a:moveTo>
                <a:cubicBezTo>
                  <a:pt x="8646" y="15313"/>
                  <a:pt x="8376" y="15637"/>
                  <a:pt x="8376" y="16006"/>
                </a:cubicBezTo>
                <a:cubicBezTo>
                  <a:pt x="8376" y="16376"/>
                  <a:pt x="8646" y="16683"/>
                  <a:pt x="8954" y="16683"/>
                </a:cubicBezTo>
                <a:lnTo>
                  <a:pt x="9780" y="16683"/>
                </a:lnTo>
                <a:cubicBezTo>
                  <a:pt x="10089" y="16683"/>
                  <a:pt x="10359" y="16376"/>
                  <a:pt x="10359" y="16006"/>
                </a:cubicBezTo>
                <a:cubicBezTo>
                  <a:pt x="10359" y="15636"/>
                  <a:pt x="10089" y="15313"/>
                  <a:pt x="9780" y="15313"/>
                </a:cubicBezTo>
                <a:lnTo>
                  <a:pt x="8954" y="15313"/>
                </a:lnTo>
                <a:close/>
                <a:moveTo>
                  <a:pt x="12039" y="15313"/>
                </a:moveTo>
                <a:cubicBezTo>
                  <a:pt x="11731" y="15313"/>
                  <a:pt x="11461" y="15637"/>
                  <a:pt x="11461" y="16006"/>
                </a:cubicBezTo>
                <a:cubicBezTo>
                  <a:pt x="11461" y="16376"/>
                  <a:pt x="11730" y="16683"/>
                  <a:pt x="12039" y="16683"/>
                </a:cubicBezTo>
                <a:lnTo>
                  <a:pt x="12865" y="16683"/>
                </a:lnTo>
                <a:cubicBezTo>
                  <a:pt x="13174" y="16683"/>
                  <a:pt x="13444" y="16376"/>
                  <a:pt x="13444" y="16006"/>
                </a:cubicBezTo>
                <a:cubicBezTo>
                  <a:pt x="13444" y="15636"/>
                  <a:pt x="13174" y="15313"/>
                  <a:pt x="12865" y="15313"/>
                </a:cubicBezTo>
                <a:lnTo>
                  <a:pt x="12039" y="15313"/>
                </a:lnTo>
                <a:close/>
                <a:moveTo>
                  <a:pt x="14683" y="15313"/>
                </a:moveTo>
                <a:cubicBezTo>
                  <a:pt x="14375" y="15313"/>
                  <a:pt x="14105" y="15637"/>
                  <a:pt x="14105" y="16006"/>
                </a:cubicBezTo>
                <a:cubicBezTo>
                  <a:pt x="14105" y="16376"/>
                  <a:pt x="14375" y="16683"/>
                  <a:pt x="14683" y="16683"/>
                </a:cubicBezTo>
                <a:lnTo>
                  <a:pt x="15510" y="16683"/>
                </a:lnTo>
                <a:cubicBezTo>
                  <a:pt x="15818" y="16683"/>
                  <a:pt x="16088" y="16376"/>
                  <a:pt x="16088" y="16006"/>
                </a:cubicBezTo>
                <a:cubicBezTo>
                  <a:pt x="16088" y="15636"/>
                  <a:pt x="15862" y="15313"/>
                  <a:pt x="15510" y="15313"/>
                </a:cubicBezTo>
                <a:lnTo>
                  <a:pt x="14683" y="15313"/>
                </a:lnTo>
                <a:close/>
                <a:moveTo>
                  <a:pt x="17768" y="15313"/>
                </a:moveTo>
                <a:cubicBezTo>
                  <a:pt x="17460" y="15313"/>
                  <a:pt x="17190" y="15637"/>
                  <a:pt x="17190" y="16006"/>
                </a:cubicBezTo>
                <a:cubicBezTo>
                  <a:pt x="17190" y="16376"/>
                  <a:pt x="17460" y="16683"/>
                  <a:pt x="17768" y="16683"/>
                </a:cubicBezTo>
                <a:lnTo>
                  <a:pt x="18594" y="16683"/>
                </a:lnTo>
                <a:cubicBezTo>
                  <a:pt x="18903" y="16683"/>
                  <a:pt x="19173" y="16376"/>
                  <a:pt x="19173" y="16006"/>
                </a:cubicBezTo>
                <a:cubicBezTo>
                  <a:pt x="19173" y="15636"/>
                  <a:pt x="18903" y="15313"/>
                  <a:pt x="18594" y="15313"/>
                </a:cubicBezTo>
                <a:lnTo>
                  <a:pt x="17768" y="15313"/>
                </a:lnTo>
                <a:close/>
                <a:moveTo>
                  <a:pt x="3225" y="17953"/>
                </a:moveTo>
                <a:cubicBezTo>
                  <a:pt x="2916" y="17953"/>
                  <a:pt x="2646" y="18277"/>
                  <a:pt x="2647" y="18646"/>
                </a:cubicBezTo>
                <a:cubicBezTo>
                  <a:pt x="2647" y="19016"/>
                  <a:pt x="2916" y="19323"/>
                  <a:pt x="3225" y="19323"/>
                </a:cubicBezTo>
                <a:lnTo>
                  <a:pt x="4051" y="19323"/>
                </a:lnTo>
                <a:cubicBezTo>
                  <a:pt x="4360" y="19323"/>
                  <a:pt x="4630" y="19016"/>
                  <a:pt x="4630" y="18646"/>
                </a:cubicBezTo>
                <a:cubicBezTo>
                  <a:pt x="4630" y="18277"/>
                  <a:pt x="4404" y="17953"/>
                  <a:pt x="4051" y="17953"/>
                </a:cubicBezTo>
                <a:lnTo>
                  <a:pt x="3225" y="17953"/>
                </a:lnTo>
                <a:close/>
                <a:moveTo>
                  <a:pt x="6310" y="17953"/>
                </a:moveTo>
                <a:cubicBezTo>
                  <a:pt x="6001" y="17953"/>
                  <a:pt x="5731" y="18277"/>
                  <a:pt x="5731" y="18646"/>
                </a:cubicBezTo>
                <a:cubicBezTo>
                  <a:pt x="5731" y="19016"/>
                  <a:pt x="6001" y="19323"/>
                  <a:pt x="6310" y="19323"/>
                </a:cubicBezTo>
                <a:lnTo>
                  <a:pt x="7136" y="19323"/>
                </a:lnTo>
                <a:cubicBezTo>
                  <a:pt x="7445" y="19323"/>
                  <a:pt x="7715" y="19016"/>
                  <a:pt x="7715" y="18646"/>
                </a:cubicBezTo>
                <a:cubicBezTo>
                  <a:pt x="7715" y="18277"/>
                  <a:pt x="7445" y="17953"/>
                  <a:pt x="7136" y="17953"/>
                </a:cubicBezTo>
                <a:lnTo>
                  <a:pt x="6310" y="17953"/>
                </a:lnTo>
                <a:close/>
                <a:moveTo>
                  <a:pt x="8954" y="17953"/>
                </a:moveTo>
                <a:cubicBezTo>
                  <a:pt x="8646" y="17953"/>
                  <a:pt x="8376" y="18277"/>
                  <a:pt x="8376" y="18646"/>
                </a:cubicBezTo>
                <a:cubicBezTo>
                  <a:pt x="8376" y="19016"/>
                  <a:pt x="8646" y="19323"/>
                  <a:pt x="8954" y="19323"/>
                </a:cubicBezTo>
                <a:lnTo>
                  <a:pt x="12480" y="19323"/>
                </a:lnTo>
                <a:cubicBezTo>
                  <a:pt x="12788" y="19323"/>
                  <a:pt x="13044" y="19016"/>
                  <a:pt x="13044" y="18646"/>
                </a:cubicBezTo>
                <a:cubicBezTo>
                  <a:pt x="13000" y="18277"/>
                  <a:pt x="12788" y="17953"/>
                  <a:pt x="12480" y="17953"/>
                </a:cubicBezTo>
                <a:lnTo>
                  <a:pt x="8954" y="17953"/>
                </a:lnTo>
                <a:close/>
                <a:moveTo>
                  <a:pt x="14683" y="17953"/>
                </a:moveTo>
                <a:cubicBezTo>
                  <a:pt x="14375" y="17953"/>
                  <a:pt x="14105" y="18277"/>
                  <a:pt x="14105" y="18646"/>
                </a:cubicBezTo>
                <a:cubicBezTo>
                  <a:pt x="14105" y="19016"/>
                  <a:pt x="14375" y="19323"/>
                  <a:pt x="14683" y="19323"/>
                </a:cubicBezTo>
                <a:lnTo>
                  <a:pt x="15510" y="19323"/>
                </a:lnTo>
                <a:cubicBezTo>
                  <a:pt x="15818" y="19323"/>
                  <a:pt x="16088" y="19016"/>
                  <a:pt x="16088" y="18646"/>
                </a:cubicBezTo>
                <a:cubicBezTo>
                  <a:pt x="16088" y="18277"/>
                  <a:pt x="15862" y="17953"/>
                  <a:pt x="15510" y="17953"/>
                </a:cubicBezTo>
                <a:lnTo>
                  <a:pt x="14683" y="17953"/>
                </a:lnTo>
                <a:close/>
                <a:moveTo>
                  <a:pt x="17768" y="17953"/>
                </a:moveTo>
                <a:cubicBezTo>
                  <a:pt x="17460" y="17953"/>
                  <a:pt x="17190" y="18277"/>
                  <a:pt x="17190" y="18646"/>
                </a:cubicBezTo>
                <a:cubicBezTo>
                  <a:pt x="17190" y="19016"/>
                  <a:pt x="17460" y="19323"/>
                  <a:pt x="17768" y="19323"/>
                </a:cubicBezTo>
                <a:lnTo>
                  <a:pt x="18594" y="19323"/>
                </a:lnTo>
                <a:cubicBezTo>
                  <a:pt x="18903" y="19323"/>
                  <a:pt x="19173" y="19016"/>
                  <a:pt x="19173" y="18646"/>
                </a:cubicBezTo>
                <a:cubicBezTo>
                  <a:pt x="19173" y="18277"/>
                  <a:pt x="18903" y="17953"/>
                  <a:pt x="18594" y="17953"/>
                </a:cubicBezTo>
                <a:lnTo>
                  <a:pt x="17768" y="17953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" name="Rectangle 20"/>
          <p:cNvSpPr/>
          <p:nvPr/>
        </p:nvSpPr>
        <p:spPr>
          <a:xfrm>
            <a:off x="6953963" y="4859314"/>
            <a:ext cx="17039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600" dirty="0">
                <a:solidFill>
                  <a:srgbClr val="4851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@haridusmin</a:t>
            </a:r>
            <a:endParaRPr lang="en-US" altLang="et-EE" sz="1600" dirty="0">
              <a:solidFill>
                <a:srgbClr val="48516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20"/>
          <p:cNvSpPr/>
          <p:nvPr/>
        </p:nvSpPr>
        <p:spPr>
          <a:xfrm>
            <a:off x="6953962" y="4074579"/>
            <a:ext cx="17039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600" dirty="0">
                <a:solidFill>
                  <a:srgbClr val="4851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hm.ee</a:t>
            </a:r>
            <a:endParaRPr lang="en-US" altLang="et-EE" sz="1600" dirty="0">
              <a:solidFill>
                <a:srgbClr val="485160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20"/>
          <p:cNvSpPr/>
          <p:nvPr/>
        </p:nvSpPr>
        <p:spPr>
          <a:xfrm>
            <a:off x="6970997" y="4466710"/>
            <a:ext cx="22884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600" dirty="0">
                <a:solidFill>
                  <a:srgbClr val="4851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@haridusministeerium</a:t>
            </a:r>
            <a:endParaRPr lang="en-US" altLang="et-EE" sz="1600" dirty="0">
              <a:solidFill>
                <a:srgbClr val="48516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44145" y="3589583"/>
            <a:ext cx="2295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dirty="0" err="1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Let’s</a:t>
            </a:r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keep in </a:t>
            </a:r>
            <a:r>
              <a:rPr lang="et-EE" sz="2000" dirty="0" err="1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touch</a:t>
            </a:r>
            <a:endParaRPr lang="id-ID" sz="2000" dirty="0">
              <a:solidFill>
                <a:srgbClr val="4851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9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51469" y="1666574"/>
            <a:ext cx="2715682" cy="3459218"/>
          </a:xfrm>
          <a:prstGeom prst="rect">
            <a:avLst/>
          </a:prstGeom>
          <a:solidFill>
            <a:srgbClr val="006D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9133818" y="1666574"/>
            <a:ext cx="2533331" cy="343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Pre-primary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general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endParaRPr lang="et-EE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Vocational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endParaRPr lang="et-EE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Higher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endParaRPr lang="et-EE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Adult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endParaRPr lang="et-EE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Language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policy</a:t>
            </a:r>
            <a:endParaRPr lang="et-EE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Youth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talent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policy</a:t>
            </a:r>
            <a:endParaRPr lang="et-EE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Educational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leadership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eachers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policy</a:t>
            </a:r>
            <a:endParaRPr lang="et-EE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05375" y="4358695"/>
            <a:ext cx="3686628" cy="482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id-ID" sz="900" i="0" dirty="0">
              <a:solidFill>
                <a:srgbClr val="48516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endParaRPr lang="id-ID" sz="900" i="0" dirty="0">
              <a:solidFill>
                <a:srgbClr val="48516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3158366"/>
            <a:ext cx="2981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Eight</a:t>
            </a:r>
            <a:r>
              <a:rPr lang="et-EE" sz="3600" dirty="0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pillars</a:t>
            </a:r>
            <a:r>
              <a:rPr lang="et-EE" sz="3600" dirty="0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of </a:t>
            </a:r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the</a:t>
            </a:r>
            <a:r>
              <a:rPr lang="et-EE" sz="3600" dirty="0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MoER</a:t>
            </a:r>
            <a:endParaRPr lang="id-ID" sz="3600" dirty="0">
              <a:solidFill>
                <a:srgbClr val="485160"/>
              </a:solidFill>
              <a:latin typeface="Calibri" panose="020F0502020204030204" pitchFamily="34" charset="0"/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ldi kohatäide 19">
            <a:extLst>
              <a:ext uri="{FF2B5EF4-FFF2-40B4-BE49-F238E27FC236}">
                <a16:creationId xmlns:a16="http://schemas.microsoft.com/office/drawing/2014/main" id="{25C67393-A5C5-4FF1-9E22-720F2C9A20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" r="2919"/>
          <a:stretch/>
        </p:blipFill>
        <p:spPr>
          <a:xfrm>
            <a:off x="0" y="1525588"/>
            <a:ext cx="6026765" cy="3600204"/>
          </a:xfrm>
        </p:spPr>
      </p:pic>
    </p:spTree>
    <p:extLst>
      <p:ext uri="{BB962C8B-B14F-4D97-AF65-F5344CB8AC3E}">
        <p14:creationId xmlns:p14="http://schemas.microsoft.com/office/powerpoint/2010/main" val="2093920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51469" y="1666575"/>
            <a:ext cx="2715682" cy="607538"/>
          </a:xfrm>
          <a:prstGeom prst="rect">
            <a:avLst/>
          </a:prstGeom>
          <a:solidFill>
            <a:srgbClr val="006D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9133818" y="1666574"/>
            <a:ext cx="2533331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600" dirty="0" err="1">
                <a:solidFill>
                  <a:schemeClr val="bg1"/>
                </a:solidFill>
                <a:latin typeface="Calibri" panose="020F0502020204030204" pitchFamily="34" charset="0"/>
              </a:rPr>
              <a:t>There</a:t>
            </a:r>
            <a:r>
              <a:rPr lang="et-EE" sz="16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t-EE" sz="1600" dirty="0">
                <a:solidFill>
                  <a:schemeClr val="bg1"/>
                </a:solidFill>
                <a:latin typeface="Calibri" panose="020F0502020204030204" pitchFamily="34" charset="0"/>
              </a:rPr>
              <a:t> no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vocational education in youth work</a:t>
            </a:r>
            <a:endParaRPr lang="et-EE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05375" y="4358695"/>
            <a:ext cx="3686628" cy="482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id-ID" sz="900" i="0" dirty="0">
              <a:solidFill>
                <a:srgbClr val="48516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endParaRPr lang="id-ID" sz="900" i="0" dirty="0">
              <a:solidFill>
                <a:srgbClr val="48516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7850" y="2965341"/>
            <a:ext cx="2914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Youth</a:t>
            </a:r>
            <a:r>
              <a:rPr lang="et-EE" sz="3600" dirty="0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work</a:t>
            </a:r>
            <a:r>
              <a:rPr lang="et-EE" sz="3600" dirty="0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education</a:t>
            </a:r>
            <a:r>
              <a:rPr lang="et-EE" sz="3600" dirty="0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and </a:t>
            </a:r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training</a:t>
            </a:r>
            <a:endParaRPr lang="id-ID" sz="3600" dirty="0">
              <a:solidFill>
                <a:srgbClr val="485160"/>
              </a:solidFill>
              <a:latin typeface="Calibri" panose="020F0502020204030204" pitchFamily="34" charset="0"/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ldi kohatäide 19">
            <a:extLst>
              <a:ext uri="{FF2B5EF4-FFF2-40B4-BE49-F238E27FC236}">
                <a16:creationId xmlns:a16="http://schemas.microsoft.com/office/drawing/2014/main" id="{25C67393-A5C5-4FF1-9E22-720F2C9A20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6" b="5186"/>
          <a:stretch/>
        </p:blipFill>
        <p:spPr>
          <a:xfrm>
            <a:off x="0" y="1525588"/>
            <a:ext cx="6026765" cy="3600204"/>
          </a:xfrm>
        </p:spPr>
      </p:pic>
      <p:pic>
        <p:nvPicPr>
          <p:cNvPr id="3" name="Pilt 2">
            <a:extLst>
              <a:ext uri="{FF2B5EF4-FFF2-40B4-BE49-F238E27FC236}">
                <a16:creationId xmlns:a16="http://schemas.microsoft.com/office/drawing/2014/main" id="{9711A342-FC4E-E314-3EE6-C3A6B8296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8097" y="2501684"/>
            <a:ext cx="2719052" cy="927315"/>
          </a:xfrm>
          <a:prstGeom prst="rect">
            <a:avLst/>
          </a:prstGeom>
        </p:spPr>
      </p:pic>
      <p:pic>
        <p:nvPicPr>
          <p:cNvPr id="4" name="Pilt 3">
            <a:extLst>
              <a:ext uri="{FF2B5EF4-FFF2-40B4-BE49-F238E27FC236}">
                <a16:creationId xmlns:a16="http://schemas.microsoft.com/office/drawing/2014/main" id="{2485F59E-A0CA-42B9-0AF0-53B53BB9E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4487" y="3600265"/>
            <a:ext cx="2719052" cy="1525527"/>
          </a:xfrm>
          <a:prstGeom prst="rect">
            <a:avLst/>
          </a:prstGeom>
        </p:spPr>
      </p:pic>
      <p:sp>
        <p:nvSpPr>
          <p:cNvPr id="5" name="Rectangle 12">
            <a:extLst>
              <a:ext uri="{FF2B5EF4-FFF2-40B4-BE49-F238E27FC236}">
                <a16:creationId xmlns:a16="http://schemas.microsoft.com/office/drawing/2014/main" id="{0A14F1BD-0DE9-DD00-4B30-08BAC9943673}"/>
              </a:ext>
            </a:extLst>
          </p:cNvPr>
          <p:cNvSpPr/>
          <p:nvPr/>
        </p:nvSpPr>
        <p:spPr>
          <a:xfrm>
            <a:off x="9140208" y="2529837"/>
            <a:ext cx="2533331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Youth work is taught in the Tallinn University and the University of Tartu</a:t>
            </a:r>
            <a:endParaRPr lang="et-EE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9B3AB679-22B8-4DB8-9176-257B66D63F07}"/>
              </a:ext>
            </a:extLst>
          </p:cNvPr>
          <p:cNvSpPr/>
          <p:nvPr/>
        </p:nvSpPr>
        <p:spPr>
          <a:xfrm>
            <a:off x="9140208" y="3659721"/>
            <a:ext cx="2479517" cy="1397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paths are connected to the</a:t>
            </a:r>
            <a:r>
              <a:rPr lang="et-E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HEIs</a:t>
            </a: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NGOs, local municipalities or the Education and Youth Board</a:t>
            </a:r>
            <a:endParaRPr lang="et-EE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314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51469" y="1525588"/>
            <a:ext cx="2715682" cy="860243"/>
          </a:xfrm>
          <a:prstGeom prst="rect">
            <a:avLst/>
          </a:prstGeom>
          <a:solidFill>
            <a:srgbClr val="006D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951469" y="3882327"/>
            <a:ext cx="2715682" cy="1254230"/>
          </a:xfrm>
          <a:prstGeom prst="rect">
            <a:avLst/>
          </a:prstGeom>
          <a:solidFill>
            <a:srgbClr val="006D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13" name="Rectangle 12"/>
          <p:cNvSpPr/>
          <p:nvPr/>
        </p:nvSpPr>
        <p:spPr>
          <a:xfrm>
            <a:off x="9133816" y="1651939"/>
            <a:ext cx="2610507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Roboto Light" panose="02000000000000000000" pitchFamily="2" charset="0"/>
              </a:rPr>
              <a:t>T</a:t>
            </a: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Roboto Light" panose="02000000000000000000" pitchFamily="2" charset="0"/>
              </a:rPr>
              <a:t>he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Roboto Light" panose="02000000000000000000" pitchFamily="2" charset="0"/>
              </a:rPr>
              <a:t>MoER</a:t>
            </a: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Roboto Light" panose="02000000000000000000" pitchFamily="2" charset="0"/>
              </a:rPr>
              <a:t> has administrative agreements with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Roboto Light" panose="02000000000000000000" pitchFamily="2" charset="0"/>
              </a:rPr>
              <a:t>HEIs</a:t>
            </a:r>
            <a:endParaRPr lang="et-EE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7374" y="3151646"/>
            <a:ext cx="2962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Levers</a:t>
            </a:r>
            <a:r>
              <a:rPr lang="et-EE" sz="3600" dirty="0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of </a:t>
            </a:r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the</a:t>
            </a:r>
            <a:r>
              <a:rPr lang="et-EE" sz="3600" dirty="0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MoER</a:t>
            </a:r>
            <a:r>
              <a:rPr lang="et-EE" sz="3600" dirty="0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(I)</a:t>
            </a:r>
            <a:endParaRPr lang="id-ID" sz="3600" dirty="0">
              <a:solidFill>
                <a:srgbClr val="485160"/>
              </a:solidFill>
              <a:latin typeface="Calibri" panose="020F0502020204030204" pitchFamily="34" charset="0"/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ldi kohatäide 19">
            <a:extLst>
              <a:ext uri="{FF2B5EF4-FFF2-40B4-BE49-F238E27FC236}">
                <a16:creationId xmlns:a16="http://schemas.microsoft.com/office/drawing/2014/main" id="{25C67393-A5C5-4FF1-9E22-720F2C9A20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7" b="5197"/>
          <a:stretch/>
        </p:blipFill>
        <p:spPr>
          <a:xfrm>
            <a:off x="0" y="1525588"/>
            <a:ext cx="6026765" cy="3600204"/>
          </a:xfrm>
        </p:spPr>
      </p:pic>
      <p:pic>
        <p:nvPicPr>
          <p:cNvPr id="2" name="Pilt 1">
            <a:extLst>
              <a:ext uri="{FF2B5EF4-FFF2-40B4-BE49-F238E27FC236}">
                <a16:creationId xmlns:a16="http://schemas.microsoft.com/office/drawing/2014/main" id="{2A0EBB61-C850-452B-9245-5BA53796C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1469" y="2506964"/>
            <a:ext cx="2719052" cy="1254230"/>
          </a:xfrm>
          <a:prstGeom prst="rect">
            <a:avLst/>
          </a:prstGeom>
        </p:spPr>
      </p:pic>
      <p:sp>
        <p:nvSpPr>
          <p:cNvPr id="18" name="Rectangle 14">
            <a:extLst>
              <a:ext uri="{FF2B5EF4-FFF2-40B4-BE49-F238E27FC236}">
                <a16:creationId xmlns:a16="http://schemas.microsoft.com/office/drawing/2014/main" id="{ADBF1A41-47C7-4067-8BA9-916EB94FE6DF}"/>
              </a:ext>
            </a:extLst>
          </p:cNvPr>
          <p:cNvSpPr/>
          <p:nvPr/>
        </p:nvSpPr>
        <p:spPr>
          <a:xfrm>
            <a:off x="9133816" y="2566840"/>
            <a:ext cx="2533331" cy="1134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skills that meet the current and future needs of the </a:t>
            </a:r>
            <a:r>
              <a:rPr lang="en-US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labo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 market 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must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ensured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through education</a:t>
            </a:r>
            <a:endParaRPr lang="et-EE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AFB829E8-02B6-4220-8378-E6EF67E160E5}"/>
              </a:ext>
            </a:extLst>
          </p:cNvPr>
          <p:cNvSpPr/>
          <p:nvPr/>
        </p:nvSpPr>
        <p:spPr>
          <a:xfrm>
            <a:off x="9133816" y="3942203"/>
            <a:ext cx="2533331" cy="1134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gather information about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labour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skill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needs,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there’s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OSKA, </a:t>
            </a: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monitoring and forecasting system</a:t>
            </a:r>
            <a:endParaRPr lang="et-EE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1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51469" y="1525588"/>
            <a:ext cx="2715682" cy="871007"/>
          </a:xfrm>
          <a:prstGeom prst="rect">
            <a:avLst/>
          </a:prstGeom>
          <a:solidFill>
            <a:srgbClr val="006D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951469" y="3751811"/>
            <a:ext cx="2715682" cy="881773"/>
          </a:xfrm>
          <a:prstGeom prst="rect">
            <a:avLst/>
          </a:prstGeom>
          <a:solidFill>
            <a:srgbClr val="006D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13" name="Rectangle 12"/>
          <p:cNvSpPr/>
          <p:nvPr/>
        </p:nvSpPr>
        <p:spPr>
          <a:xfrm>
            <a:off x="9133818" y="1525587"/>
            <a:ext cx="2533331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HEIs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must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follow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recommendations 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analyses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OSKA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00700" y="3151646"/>
            <a:ext cx="3028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Levers</a:t>
            </a:r>
            <a:r>
              <a:rPr lang="et-EE" sz="3600" dirty="0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of </a:t>
            </a:r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the</a:t>
            </a:r>
            <a:r>
              <a:rPr lang="et-EE" sz="3600" dirty="0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MoER</a:t>
            </a:r>
            <a:r>
              <a:rPr lang="et-EE" sz="3600" dirty="0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(II)</a:t>
            </a:r>
            <a:endParaRPr lang="id-ID" sz="3600" dirty="0">
              <a:solidFill>
                <a:srgbClr val="485160"/>
              </a:solidFill>
              <a:latin typeface="Calibri" panose="020F0502020204030204" pitchFamily="34" charset="0"/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ldi kohatäide 19">
            <a:extLst>
              <a:ext uri="{FF2B5EF4-FFF2-40B4-BE49-F238E27FC236}">
                <a16:creationId xmlns:a16="http://schemas.microsoft.com/office/drawing/2014/main" id="{25C67393-A5C5-4FF1-9E22-720F2C9A20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6" b="5186"/>
          <a:stretch/>
        </p:blipFill>
        <p:spPr>
          <a:xfrm>
            <a:off x="0" y="1525588"/>
            <a:ext cx="6026765" cy="3600204"/>
          </a:xfrm>
        </p:spPr>
      </p:pic>
      <p:pic>
        <p:nvPicPr>
          <p:cNvPr id="2" name="Pilt 1">
            <a:extLst>
              <a:ext uri="{FF2B5EF4-FFF2-40B4-BE49-F238E27FC236}">
                <a16:creationId xmlns:a16="http://schemas.microsoft.com/office/drawing/2014/main" id="{2A0EBB61-C850-452B-9245-5BA53796C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1469" y="2506964"/>
            <a:ext cx="2719052" cy="1145243"/>
          </a:xfrm>
          <a:prstGeom prst="rect">
            <a:avLst/>
          </a:prstGeom>
        </p:spPr>
      </p:pic>
      <p:sp>
        <p:nvSpPr>
          <p:cNvPr id="18" name="Rectangle 14">
            <a:extLst>
              <a:ext uri="{FF2B5EF4-FFF2-40B4-BE49-F238E27FC236}">
                <a16:creationId xmlns:a16="http://schemas.microsoft.com/office/drawing/2014/main" id="{ADBF1A41-47C7-4067-8BA9-916EB94FE6DF}"/>
              </a:ext>
            </a:extLst>
          </p:cNvPr>
          <p:cNvSpPr/>
          <p:nvPr/>
        </p:nvSpPr>
        <p:spPr>
          <a:xfrm>
            <a:off x="9133817" y="2506963"/>
            <a:ext cx="2533331" cy="1134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hether</a:t>
            </a: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recommendations have been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complied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is monitored every 2-3 years</a:t>
            </a:r>
            <a:endParaRPr lang="et-EE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AFB829E8-02B6-4220-8378-E6EF67E160E5}"/>
              </a:ext>
            </a:extLst>
          </p:cNvPr>
          <p:cNvSpPr/>
          <p:nvPr/>
        </p:nvSpPr>
        <p:spPr>
          <a:xfrm>
            <a:off x="9133817" y="3762576"/>
            <a:ext cx="2533331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HEIs</a:t>
            </a: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get observations through institutional accreditation</a:t>
            </a:r>
            <a:endParaRPr lang="et-EE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0EE1506D-DF88-B0C1-3CFA-607BBBCB5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8096" y="4733188"/>
            <a:ext cx="2719052" cy="883997"/>
          </a:xfrm>
          <a:prstGeom prst="rect">
            <a:avLst/>
          </a:prstGeom>
        </p:spPr>
      </p:pic>
      <p:sp>
        <p:nvSpPr>
          <p:cNvPr id="4" name="Rectangle 14">
            <a:extLst>
              <a:ext uri="{FF2B5EF4-FFF2-40B4-BE49-F238E27FC236}">
                <a16:creationId xmlns:a16="http://schemas.microsoft.com/office/drawing/2014/main" id="{F9614D1F-FFAF-DC09-A4E6-8D8E1F435CA0}"/>
              </a:ext>
            </a:extLst>
          </p:cNvPr>
          <p:cNvSpPr/>
          <p:nvPr/>
        </p:nvSpPr>
        <p:spPr>
          <a:xfrm>
            <a:off x="9133817" y="4746177"/>
            <a:ext cx="2629558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external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members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program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boards</a:t>
            </a: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may be representatives of the M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oER</a:t>
            </a:r>
            <a:endParaRPr lang="et-EE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1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51469" y="1666574"/>
            <a:ext cx="2715682" cy="3459218"/>
          </a:xfrm>
          <a:prstGeom prst="rect">
            <a:avLst/>
          </a:prstGeom>
          <a:solidFill>
            <a:srgbClr val="006D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9133820" y="1775066"/>
            <a:ext cx="2533331" cy="3242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regulation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currently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drafted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intended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HEI-s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payment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a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scholarship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awarded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Master’s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students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aming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improve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theses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relevant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youth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sector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prioritised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MoER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i.e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7-8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focuses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set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ministry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every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endParaRPr lang="et-EE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05375" y="4358695"/>
            <a:ext cx="3686628" cy="482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id-ID" sz="900" i="0" dirty="0">
              <a:solidFill>
                <a:srgbClr val="48516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endParaRPr lang="id-ID" sz="900" i="0" dirty="0">
              <a:solidFill>
                <a:srgbClr val="48516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2125" y="3086424"/>
            <a:ext cx="2924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Measures</a:t>
            </a:r>
            <a:r>
              <a:rPr lang="et-EE" sz="3600" dirty="0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from</a:t>
            </a:r>
            <a:r>
              <a:rPr lang="et-EE" sz="3600" dirty="0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the</a:t>
            </a:r>
            <a:r>
              <a:rPr lang="et-EE" sz="3600" dirty="0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state</a:t>
            </a:r>
            <a:r>
              <a:rPr lang="et-EE" sz="3600" dirty="0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budget</a:t>
            </a:r>
            <a:endParaRPr lang="id-ID" sz="3600" dirty="0">
              <a:solidFill>
                <a:srgbClr val="485160"/>
              </a:solidFill>
              <a:latin typeface="Calibri" panose="020F0502020204030204" pitchFamily="34" charset="0"/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ldi kohatäide 19">
            <a:extLst>
              <a:ext uri="{FF2B5EF4-FFF2-40B4-BE49-F238E27FC236}">
                <a16:creationId xmlns:a16="http://schemas.microsoft.com/office/drawing/2014/main" id="{25C67393-A5C5-4FF1-9E22-720F2C9A20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5" r="25115"/>
          <a:stretch/>
        </p:blipFill>
        <p:spPr>
          <a:xfrm>
            <a:off x="0" y="1525588"/>
            <a:ext cx="6026765" cy="3600204"/>
          </a:xfrm>
        </p:spPr>
      </p:pic>
    </p:spTree>
    <p:extLst>
      <p:ext uri="{BB962C8B-B14F-4D97-AF65-F5344CB8AC3E}">
        <p14:creationId xmlns:p14="http://schemas.microsoft.com/office/powerpoint/2010/main" val="2214885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51469" y="1666575"/>
            <a:ext cx="2715682" cy="914298"/>
          </a:xfrm>
          <a:prstGeom prst="rect">
            <a:avLst/>
          </a:prstGeom>
          <a:solidFill>
            <a:srgbClr val="006D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951469" y="4039560"/>
            <a:ext cx="2715682" cy="1216532"/>
          </a:xfrm>
          <a:prstGeom prst="rect">
            <a:avLst/>
          </a:prstGeom>
          <a:solidFill>
            <a:srgbClr val="006D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13" name="Rectangle 12"/>
          <p:cNvSpPr/>
          <p:nvPr/>
        </p:nvSpPr>
        <p:spPr>
          <a:xfrm>
            <a:off x="9133818" y="1666574"/>
            <a:ext cx="2533331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riting</a:t>
            </a: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camp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 3 </a:t>
            </a:r>
            <a:r>
              <a:rPr lang="et-EE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days</a:t>
            </a:r>
            <a:r>
              <a:rPr lang="et-EE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held every spring for up to 20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Master’s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stude</a:t>
            </a:r>
            <a:r>
              <a:rPr lang="en-US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nts</a:t>
            </a:r>
            <a:endParaRPr lang="et-EE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05375" y="4358695"/>
            <a:ext cx="3686628" cy="482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id-ID" sz="900" i="0" dirty="0">
              <a:solidFill>
                <a:srgbClr val="48516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endParaRPr lang="id-ID" sz="900" i="0" dirty="0">
              <a:solidFill>
                <a:srgbClr val="48516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0699" y="3134241"/>
            <a:ext cx="2933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Measures</a:t>
            </a:r>
            <a:r>
              <a:rPr lang="et-EE" sz="3600" dirty="0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from</a:t>
            </a:r>
            <a:r>
              <a:rPr lang="et-EE" sz="3600" dirty="0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the</a:t>
            </a:r>
            <a:r>
              <a:rPr lang="et-EE" sz="3600" dirty="0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ESF</a:t>
            </a:r>
            <a:endParaRPr lang="id-ID" sz="3600" dirty="0">
              <a:solidFill>
                <a:srgbClr val="485160"/>
              </a:solidFill>
              <a:latin typeface="Calibri" panose="020F0502020204030204" pitchFamily="34" charset="0"/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ldi kohatäide 19">
            <a:extLst>
              <a:ext uri="{FF2B5EF4-FFF2-40B4-BE49-F238E27FC236}">
                <a16:creationId xmlns:a16="http://schemas.microsoft.com/office/drawing/2014/main" id="{25C67393-A5C5-4FF1-9E22-720F2C9A20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7" b="5197"/>
          <a:stretch/>
        </p:blipFill>
        <p:spPr>
          <a:xfrm>
            <a:off x="0" y="1525588"/>
            <a:ext cx="6026765" cy="3600204"/>
          </a:xfrm>
        </p:spPr>
      </p:pic>
      <p:pic>
        <p:nvPicPr>
          <p:cNvPr id="2" name="Pilt 1">
            <a:extLst>
              <a:ext uri="{FF2B5EF4-FFF2-40B4-BE49-F238E27FC236}">
                <a16:creationId xmlns:a16="http://schemas.microsoft.com/office/drawing/2014/main" id="{2A0EBB61-C850-452B-9245-5BA53796C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1469" y="2712772"/>
            <a:ext cx="2719052" cy="1216532"/>
          </a:xfrm>
          <a:prstGeom prst="rect">
            <a:avLst/>
          </a:prstGeom>
        </p:spPr>
      </p:pic>
      <p:sp>
        <p:nvSpPr>
          <p:cNvPr id="18" name="Rectangle 14">
            <a:extLst>
              <a:ext uri="{FF2B5EF4-FFF2-40B4-BE49-F238E27FC236}">
                <a16:creationId xmlns:a16="http://schemas.microsoft.com/office/drawing/2014/main" id="{ADBF1A41-47C7-4067-8BA9-916EB94FE6DF}"/>
              </a:ext>
            </a:extLst>
          </p:cNvPr>
          <p:cNvSpPr/>
          <p:nvPr/>
        </p:nvSpPr>
        <p:spPr>
          <a:xfrm>
            <a:off x="9133818" y="2712772"/>
            <a:ext cx="2533331" cy="1134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Studies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analyses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t</a:t>
            </a:r>
            <a:r>
              <a:rPr lang="en-US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heses</a:t>
            </a: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are regularly added to the youth research database: http://edu.ee/uuringud</a:t>
            </a:r>
            <a:endParaRPr lang="et-EE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AFB829E8-02B6-4220-8378-E6EF67E160E5}"/>
              </a:ext>
            </a:extLst>
          </p:cNvPr>
          <p:cNvSpPr/>
          <p:nvPr/>
        </p:nvSpPr>
        <p:spPr>
          <a:xfrm>
            <a:off x="9133818" y="4069947"/>
            <a:ext cx="2533331" cy="1134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Cooperation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University of Tallinn and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Finnish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Youth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Research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Society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supported</a:t>
            </a:r>
            <a:endParaRPr lang="et-EE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951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51469" y="1666574"/>
            <a:ext cx="2715682" cy="1762426"/>
          </a:xfrm>
          <a:prstGeom prst="rect">
            <a:avLst/>
          </a:prstGeom>
          <a:solidFill>
            <a:srgbClr val="006D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9133818" y="1717078"/>
            <a:ext cx="2533331" cy="1661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Roboto Light" panose="02000000000000000000" pitchFamily="2" charset="0"/>
              </a:rPr>
              <a:t>Development of a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Roboto Light" panose="02000000000000000000" pitchFamily="2" charset="0"/>
              </a:rPr>
              <a:t>research</a:t>
            </a: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Roboto Light" panose="02000000000000000000" pitchFamily="2" charset="0"/>
              </a:rPr>
              <a:t>-based model for improving services for young people in the risk of exclusion 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Roboto Light" panose="02000000000000000000" pitchFamily="2" charset="0"/>
              </a:rPr>
              <a:t>in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Roboto Light" panose="02000000000000000000" pitchFamily="2" charset="0"/>
              </a:rPr>
              <a:t>cooperation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Roboto Light" panose="02000000000000000000" pitchFamily="2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Roboto Light" panose="02000000000000000000" pitchFamily="2" charset="0"/>
              </a:rPr>
              <a:t>with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Roboto Light" panose="02000000000000000000" pitchFamily="2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Roboto Light" panose="02000000000000000000" pitchFamily="2" charset="0"/>
              </a:rPr>
              <a:t>the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Roboto Light" panose="02000000000000000000" pitchFamily="2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Roboto Light" panose="02000000000000000000" pitchFamily="2" charset="0"/>
              </a:rPr>
              <a:t>Tallinn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Roboto Light" panose="02000000000000000000" pitchFamily="2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Roboto Light" panose="02000000000000000000" pitchFamily="2" charset="0"/>
              </a:rPr>
              <a:t>Uni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Roboto Light" panose="02000000000000000000" pitchFamily="2" charset="0"/>
              </a:rPr>
              <a:t>versity</a:t>
            </a:r>
            <a:endParaRPr lang="et-EE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05375" y="4358695"/>
            <a:ext cx="3686628" cy="482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id-ID" sz="900" i="0" dirty="0">
              <a:solidFill>
                <a:srgbClr val="48516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endParaRPr lang="id-ID" sz="900" i="0" dirty="0">
              <a:solidFill>
                <a:srgbClr val="48516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7850" y="3086424"/>
            <a:ext cx="30341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Partnership </a:t>
            </a:r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agreements</a:t>
            </a:r>
            <a:r>
              <a:rPr lang="et-EE" sz="3600" dirty="0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with</a:t>
            </a:r>
            <a:r>
              <a:rPr lang="et-EE" sz="3600" dirty="0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HEIs</a:t>
            </a:r>
            <a:endParaRPr lang="id-ID" sz="3600" dirty="0">
              <a:solidFill>
                <a:srgbClr val="485160"/>
              </a:solidFill>
              <a:latin typeface="Calibri" panose="020F0502020204030204" pitchFamily="34" charset="0"/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ldi kohatäide 19">
            <a:extLst>
              <a:ext uri="{FF2B5EF4-FFF2-40B4-BE49-F238E27FC236}">
                <a16:creationId xmlns:a16="http://schemas.microsoft.com/office/drawing/2014/main" id="{25C67393-A5C5-4FF1-9E22-720F2C9A20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6" b="5186"/>
          <a:stretch/>
        </p:blipFill>
        <p:spPr>
          <a:xfrm>
            <a:off x="0" y="1525588"/>
            <a:ext cx="6026765" cy="3600204"/>
          </a:xfrm>
        </p:spPr>
      </p:pic>
      <p:pic>
        <p:nvPicPr>
          <p:cNvPr id="2" name="Pilt 1">
            <a:extLst>
              <a:ext uri="{FF2B5EF4-FFF2-40B4-BE49-F238E27FC236}">
                <a16:creationId xmlns:a16="http://schemas.microsoft.com/office/drawing/2014/main" id="{2A0EBB61-C850-452B-9245-5BA53796C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8097" y="3562350"/>
            <a:ext cx="2719052" cy="1563441"/>
          </a:xfrm>
          <a:prstGeom prst="rect">
            <a:avLst/>
          </a:prstGeom>
        </p:spPr>
      </p:pic>
      <p:sp>
        <p:nvSpPr>
          <p:cNvPr id="18" name="Rectangle 14">
            <a:extLst>
              <a:ext uri="{FF2B5EF4-FFF2-40B4-BE49-F238E27FC236}">
                <a16:creationId xmlns:a16="http://schemas.microsoft.com/office/drawing/2014/main" id="{ADBF1A41-47C7-4067-8BA9-916EB94FE6DF}"/>
              </a:ext>
            </a:extLst>
          </p:cNvPr>
          <p:cNvSpPr/>
          <p:nvPr/>
        </p:nvSpPr>
        <p:spPr>
          <a:xfrm>
            <a:off x="9133818" y="3645096"/>
            <a:ext cx="2533331" cy="1397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Development and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piloting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a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-based model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increacing</a:t>
            </a: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youth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participation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cooperation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Tallinn University</a:t>
            </a:r>
            <a:endParaRPr lang="et-EE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778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05375" y="4358695"/>
            <a:ext cx="3686628" cy="482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id-ID" sz="900" i="0" dirty="0">
              <a:solidFill>
                <a:srgbClr val="48516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endParaRPr lang="id-ID" sz="900" i="0" dirty="0">
              <a:solidFill>
                <a:srgbClr val="48516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3418" y="2991366"/>
            <a:ext cx="3096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Partnership </a:t>
            </a:r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agreements</a:t>
            </a:r>
            <a:r>
              <a:rPr lang="et-EE" sz="3600" dirty="0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with</a:t>
            </a:r>
            <a:r>
              <a:rPr lang="et-EE" sz="3600" dirty="0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t-EE" sz="3600" dirty="0" err="1">
                <a:solidFill>
                  <a:srgbClr val="48516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HEIs</a:t>
            </a:r>
            <a:endParaRPr lang="id-ID" sz="3600" dirty="0">
              <a:solidFill>
                <a:srgbClr val="485160"/>
              </a:solidFill>
              <a:latin typeface="Calibri" panose="020F0502020204030204" pitchFamily="34" charset="0"/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ldi kohatäide 19">
            <a:extLst>
              <a:ext uri="{FF2B5EF4-FFF2-40B4-BE49-F238E27FC236}">
                <a16:creationId xmlns:a16="http://schemas.microsoft.com/office/drawing/2014/main" id="{25C67393-A5C5-4FF1-9E22-720F2C9A20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0" b="5110"/>
          <a:stretch/>
        </p:blipFill>
        <p:spPr>
          <a:xfrm>
            <a:off x="0" y="1525588"/>
            <a:ext cx="6026765" cy="3600204"/>
          </a:xfrm>
        </p:spPr>
      </p:pic>
      <p:pic>
        <p:nvPicPr>
          <p:cNvPr id="2" name="Pilt 1">
            <a:extLst>
              <a:ext uri="{FF2B5EF4-FFF2-40B4-BE49-F238E27FC236}">
                <a16:creationId xmlns:a16="http://schemas.microsoft.com/office/drawing/2014/main" id="{2A0EBB61-C850-452B-9245-5BA53796C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8097" y="2598291"/>
            <a:ext cx="2719052" cy="1754326"/>
          </a:xfrm>
          <a:prstGeom prst="rect">
            <a:avLst/>
          </a:prstGeom>
        </p:spPr>
      </p:pic>
      <p:sp>
        <p:nvSpPr>
          <p:cNvPr id="18" name="Rectangle 14">
            <a:extLst>
              <a:ext uri="{FF2B5EF4-FFF2-40B4-BE49-F238E27FC236}">
                <a16:creationId xmlns:a16="http://schemas.microsoft.com/office/drawing/2014/main" id="{ADBF1A41-47C7-4067-8BA9-916EB94FE6DF}"/>
              </a:ext>
            </a:extLst>
          </p:cNvPr>
          <p:cNvSpPr/>
          <p:nvPr/>
        </p:nvSpPr>
        <p:spPr>
          <a:xfrm>
            <a:off x="9171715" y="2598291"/>
            <a:ext cx="2523149" cy="1661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Development and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piloting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a </a:t>
            </a:r>
            <a:r>
              <a:rPr lang="et-EE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-based model of youth work </a:t>
            </a:r>
            <a:r>
              <a:rPr lang="en-US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organi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6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ation</a:t>
            </a: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at the local level based on a youth-centered approach</a:t>
            </a:r>
            <a:r>
              <a:rPr lang="et-EE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University of Tartu</a:t>
            </a:r>
            <a:endParaRPr lang="et-EE" sz="1600" i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81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86EA3CD2-CEED-4040-955E-5B83AF18E558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ildivara" ma:contentTypeID="0x0101009148F5A04DDD49CBA7127AADA5FB792B00AADE34325A8B49CDA8BB4DB53328F21400C346906B8285214F94AE1BE0DE436E1A" ma:contentTypeVersion="2" ma:contentTypeDescription="Saate üles laadida pildi." ma:contentTypeScope="" ma:versionID="a082255e6a51e50cf90665829da8d850">
  <xsd:schema xmlns:xsd="http://www.w3.org/2001/XMLSchema" xmlns:xs="http://www.w3.org/2001/XMLSchema" xmlns:p="http://schemas.microsoft.com/office/2006/metadata/properties" xmlns:ns1="http://schemas.microsoft.com/sharepoint/v3" xmlns:ns2="86EA3CD2-CEED-4040-955E-5B83AF18E558" xmlns:ns3="http://schemas.microsoft.com/sharepoint/v3/fields" xmlns:ns4="a7338fc0-1f71-47ca-af62-527eb90cb0f3" targetNamespace="http://schemas.microsoft.com/office/2006/metadata/properties" ma:root="true" ma:fieldsID="8fec0d42317f6f78df4a254576721c7d" ns1:_="" ns2:_="" ns3:_="" ns4:_="">
    <xsd:import namespace="http://schemas.microsoft.com/sharepoint/v3"/>
    <xsd:import namespace="86EA3CD2-CEED-4040-955E-5B83AF18E558"/>
    <xsd:import namespace="http://schemas.microsoft.com/sharepoint/v3/fields"/>
    <xsd:import namespace="a7338fc0-1f71-47ca-af62-527eb90cb0f3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-tee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aili tüüp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-failitüüp" ma:hidden="true" ma:internalName="HTML_x0020_File_x0020_Type" ma:readOnly="true">
      <xsd:simpleType>
        <xsd:restriction base="dms:Text"/>
      </xsd:simpleType>
    </xsd:element>
    <xsd:element name="FSObjType" ma:index="11" nillable="true" ma:displayName="Üksusetüüp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Ajastamise alguskuupäev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Ajastamise lõppkuupäev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A3CD2-CEED-4040-955E-5B83AF18E558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Pisipilt on olema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Eelvaade on olema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Laius" ma:internalName="ImageWidth" ma:readOnly="true">
      <xsd:simpleType>
        <xsd:restriction base="dms:Unknown"/>
      </xsd:simpleType>
    </xsd:element>
    <xsd:element name="ImageHeight" ma:index="22" nillable="true" ma:displayName="Kõrgus" ma:internalName="ImageHeight" ma:readOnly="true">
      <xsd:simpleType>
        <xsd:restriction base="dms:Unknown"/>
      </xsd:simpleType>
    </xsd:element>
    <xsd:element name="ImageCreateDate" ma:index="25" nillable="true" ma:displayName="Pildistamiskuupäev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Autoriõigus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38fc0-1f71-47ca-af62-527eb90cb0f3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Ühiskasutuse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or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 ma:index="23" ma:displayName="Kommentaarid"/>
        <xsd:element name="keywords" minOccurs="0" maxOccurs="1" type="xsd:string" ma:index="14" ma:displayName="Märksõnad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777FA4-7099-4A7C-A0C4-CD1C1C3680F4}">
  <ds:schemaRefs>
    <ds:schemaRef ds:uri="http://schemas.microsoft.com/office/2006/metadata/properties"/>
    <ds:schemaRef ds:uri="http://schemas.microsoft.com/office/infopath/2007/PartnerControls"/>
    <ds:schemaRef ds:uri="86EA3CD2-CEED-4040-955E-5B83AF18E558"/>
    <ds:schemaRef ds:uri="http://schemas.microsoft.com/sharepoint/v3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9C242B68-7157-4BF8-BC2C-D257618304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3764ED-341A-45A6-B4A1-3EE145DC6E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EA3CD2-CEED-4040-955E-5B83AF18E558"/>
    <ds:schemaRef ds:uri="http://schemas.microsoft.com/sharepoint/v3/fields"/>
    <ds:schemaRef ds:uri="a7338fc0-1f71-47ca-af62-527eb90cb0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3377</TotalTime>
  <Words>940</Words>
  <Application>Microsoft Office PowerPoint</Application>
  <PresentationFormat>Laajakuva</PresentationFormat>
  <Paragraphs>70</Paragraphs>
  <Slides>12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Gill Sans</vt:lpstr>
      <vt:lpstr>Lato</vt:lpstr>
      <vt:lpstr>Times New Roman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keywords/>
  <dc:description/>
  <cp:lastModifiedBy>Annina Kurki</cp:lastModifiedBy>
  <cp:revision>309</cp:revision>
  <dcterms:created xsi:type="dcterms:W3CDTF">2017-11-22T12:33:05Z</dcterms:created>
  <dcterms:modified xsi:type="dcterms:W3CDTF">2022-09-22T04:25:58Z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0x0101009148F5A04DDD49CBA7127AADA5FB792B00AADE34325A8B49CDA8BB4DB53328F21400C346906B8285214F94AE1BE0DE436E1A</vt:lpwstr>
  </property>
</Properties>
</file>