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28"/>
  </p:normalViewPr>
  <p:slideViewPr>
    <p:cSldViewPr snapToGrid="0">
      <p:cViewPr varScale="1">
        <p:scale>
          <a:sx n="67" d="100"/>
          <a:sy n="67" d="100"/>
        </p:scale>
        <p:origin x="6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ulyas.barnabas@ppk.elte.h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C9FAAE1-3D87-5581-4624-30B80AF39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199" y="4142347"/>
            <a:ext cx="7673801" cy="875130"/>
          </a:xfrm>
        </p:spPr>
        <p:txBody>
          <a:bodyPr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AU" sz="3000" b="1" dirty="0">
                <a:latin typeface="Cambria" panose="02040503050406030204" pitchFamily="18" charset="0"/>
              </a:rPr>
              <a:t>Community coordination undergraduate program 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C8D957C-C1AE-2286-772E-AE7792D8F0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4795" y="5194723"/>
            <a:ext cx="7599205" cy="1076829"/>
          </a:xfrm>
        </p:spPr>
        <p:txBody>
          <a:bodyPr>
            <a:normAutofit fontScale="55000" lnSpcReduction="20000"/>
          </a:bodyPr>
          <a:lstStyle/>
          <a:p>
            <a:r>
              <a:rPr lang="hu-HU" sz="3400" dirty="0" err="1"/>
              <a:t>Expert</a:t>
            </a:r>
            <a:r>
              <a:rPr lang="hu-HU" sz="3400" dirty="0"/>
              <a:t> meeting </a:t>
            </a:r>
            <a:r>
              <a:rPr lang="hu-HU" sz="3400" dirty="0" err="1"/>
              <a:t>on</a:t>
            </a:r>
            <a:r>
              <a:rPr lang="hu-HU" sz="3400" dirty="0"/>
              <a:t> </a:t>
            </a:r>
            <a:r>
              <a:rPr lang="hu-HU" sz="3400" dirty="0" err="1"/>
              <a:t>higher</a:t>
            </a:r>
            <a:r>
              <a:rPr lang="hu-HU" sz="3400" dirty="0"/>
              <a:t> </a:t>
            </a:r>
            <a:r>
              <a:rPr lang="hu-HU" sz="3400" dirty="0" err="1"/>
              <a:t>education</a:t>
            </a:r>
            <a:r>
              <a:rPr lang="hu-HU" sz="3400" dirty="0"/>
              <a:t> in </a:t>
            </a:r>
            <a:r>
              <a:rPr lang="hu-HU" sz="3400" dirty="0" err="1"/>
              <a:t>youth</a:t>
            </a:r>
            <a:r>
              <a:rPr lang="hu-HU" sz="3400" dirty="0"/>
              <a:t> </a:t>
            </a:r>
            <a:r>
              <a:rPr lang="hu-HU" sz="3400" dirty="0" err="1"/>
              <a:t>work</a:t>
            </a:r>
            <a:r>
              <a:rPr lang="hu-HU" sz="3400" dirty="0"/>
              <a:t> </a:t>
            </a:r>
          </a:p>
          <a:p>
            <a:r>
              <a:rPr lang="hu-HU" sz="3400" dirty="0"/>
              <a:t>21.09.2022 Helsinki</a:t>
            </a:r>
          </a:p>
          <a:p>
            <a:r>
              <a:rPr lang="hu-HU" sz="3400" dirty="0"/>
              <a:t>Barnabás Gulyás </a:t>
            </a:r>
            <a:r>
              <a:rPr lang="hu-HU" sz="3400" dirty="0">
                <a:hlinkClick r:id="rId2"/>
              </a:rPr>
              <a:t>gulyas.barnabas@ppk.elte.hu</a:t>
            </a:r>
            <a:r>
              <a:rPr lang="hu-HU" sz="3400" dirty="0"/>
              <a:t> </a:t>
            </a:r>
          </a:p>
          <a:p>
            <a:endParaRPr lang="hu-HU" sz="1600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B6CD232C-E7DA-713D-0FC6-030284FEDD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1" y="609601"/>
            <a:ext cx="5785337" cy="335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823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03FB96-A9E6-37A1-648E-CDAF84941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95754"/>
          </a:xfrm>
        </p:spPr>
        <p:txBody>
          <a:bodyPr/>
          <a:lstStyle/>
          <a:p>
            <a:r>
              <a:rPr lang="hu-HU" b="1" dirty="0" err="1">
                <a:latin typeface="Cambria" panose="02040503050406030204" pitchFamily="18" charset="0"/>
              </a:rPr>
              <a:t>How</a:t>
            </a:r>
            <a:r>
              <a:rPr lang="hu-HU" b="1" dirty="0">
                <a:latin typeface="Cambria" panose="02040503050406030204" pitchFamily="18" charset="0"/>
              </a:rPr>
              <a:t> </a:t>
            </a:r>
            <a:r>
              <a:rPr lang="hu-HU" b="1" dirty="0" err="1">
                <a:latin typeface="Cambria" panose="02040503050406030204" pitchFamily="18" charset="0"/>
              </a:rPr>
              <a:t>it</a:t>
            </a:r>
            <a:r>
              <a:rPr lang="hu-HU" b="1" dirty="0">
                <a:latin typeface="Cambria" panose="02040503050406030204" pitchFamily="18" charset="0"/>
              </a:rPr>
              <a:t> </a:t>
            </a:r>
            <a:r>
              <a:rPr lang="hu-HU" b="1" dirty="0" err="1">
                <a:latin typeface="Cambria" panose="02040503050406030204" pitchFamily="18" charset="0"/>
              </a:rPr>
              <a:t>started</a:t>
            </a:r>
            <a:r>
              <a:rPr lang="hu-HU" b="1" dirty="0">
                <a:latin typeface="Cambria" panose="02040503050406030204" pitchFamily="18" charset="0"/>
              </a:rPr>
              <a:t>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F864E9F-D9A7-F167-A760-B5F21DD6F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1460665"/>
            <a:ext cx="8775238" cy="4260197"/>
          </a:xfrm>
        </p:spPr>
        <p:txBody>
          <a:bodyPr/>
          <a:lstStyle/>
          <a:p>
            <a:r>
              <a:rPr lang="hu-HU" dirty="0" err="1">
                <a:latin typeface="Cambria" panose="02040503050406030204" pitchFamily="18" charset="0"/>
              </a:rPr>
              <a:t>Youth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worker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certificate</a:t>
            </a:r>
            <a:r>
              <a:rPr lang="hu-HU" dirty="0">
                <a:latin typeface="Cambria" panose="02040503050406030204" pitchFamily="18" charset="0"/>
              </a:rPr>
              <a:t> program </a:t>
            </a:r>
            <a:r>
              <a:rPr lang="hu-HU" dirty="0" err="1">
                <a:latin typeface="Cambria" panose="02040503050406030204" pitchFamily="18" charset="0"/>
              </a:rPr>
              <a:t>between</a:t>
            </a:r>
            <a:r>
              <a:rPr lang="hu-HU" dirty="0">
                <a:latin typeface="Cambria" panose="02040503050406030204" pitchFamily="18" charset="0"/>
              </a:rPr>
              <a:t> 2003-2016 (2 </a:t>
            </a:r>
            <a:r>
              <a:rPr lang="hu-HU" dirty="0" err="1">
                <a:latin typeface="Cambria" panose="02040503050406030204" pitchFamily="18" charset="0"/>
              </a:rPr>
              <a:t>years</a:t>
            </a:r>
            <a:r>
              <a:rPr lang="hu-HU" dirty="0">
                <a:latin typeface="Cambria" panose="02040503050406030204" pitchFamily="18" charset="0"/>
              </a:rPr>
              <a:t>) </a:t>
            </a:r>
            <a:r>
              <a:rPr lang="hu-HU" b="1" dirty="0">
                <a:latin typeface="Cambria" panose="02040503050406030204" pitchFamily="18" charset="0"/>
              </a:rPr>
              <a:t>(</a:t>
            </a:r>
            <a:r>
              <a:rPr lang="hu-HU" b="1" dirty="0" err="1">
                <a:latin typeface="Cambria" panose="02040503050406030204" pitchFamily="18" charset="0"/>
              </a:rPr>
              <a:t>delivering</a:t>
            </a:r>
            <a:r>
              <a:rPr lang="hu-HU" b="1" dirty="0">
                <a:latin typeface="Cambria" panose="02040503050406030204" pitchFamily="18" charset="0"/>
              </a:rPr>
              <a:t> YW)</a:t>
            </a:r>
            <a:endParaRPr lang="hu-HU" dirty="0">
              <a:latin typeface="Cambria" panose="02040503050406030204" pitchFamily="18" charset="0"/>
            </a:endParaRPr>
          </a:p>
          <a:p>
            <a:r>
              <a:rPr lang="hu-HU" dirty="0" err="1">
                <a:latin typeface="Cambria" panose="02040503050406030204" pitchFamily="18" charset="0"/>
              </a:rPr>
              <a:t>From</a:t>
            </a:r>
            <a:r>
              <a:rPr lang="hu-HU" dirty="0">
                <a:latin typeface="Cambria" panose="02040503050406030204" pitchFamily="18" charset="0"/>
              </a:rPr>
              <a:t> 2017 </a:t>
            </a:r>
            <a:r>
              <a:rPr lang="hu-HU" dirty="0" err="1">
                <a:latin typeface="Cambria" panose="02040503050406030204" pitchFamily="18" charset="0"/>
              </a:rPr>
              <a:t>community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coordination</a:t>
            </a:r>
            <a:r>
              <a:rPr lang="hu-HU" dirty="0">
                <a:latin typeface="Cambria" panose="02040503050406030204" pitchFamily="18" charset="0"/>
              </a:rPr>
              <a:t> BA program (</a:t>
            </a:r>
            <a:r>
              <a:rPr lang="hu-HU" b="1" dirty="0" err="1">
                <a:latin typeface="Cambria" panose="02040503050406030204" pitchFamily="18" charset="0"/>
              </a:rPr>
              <a:t>delivere</a:t>
            </a:r>
            <a:r>
              <a:rPr lang="hu-HU" b="1" dirty="0">
                <a:latin typeface="Cambria" panose="02040503050406030204" pitchFamily="18" charset="0"/>
              </a:rPr>
              <a:t> &amp; </a:t>
            </a:r>
            <a:r>
              <a:rPr lang="hu-HU" b="1" dirty="0" err="1">
                <a:latin typeface="Cambria" panose="02040503050406030204" pitchFamily="18" charset="0"/>
              </a:rPr>
              <a:t>develop</a:t>
            </a:r>
            <a:r>
              <a:rPr lang="hu-HU" b="1" dirty="0">
                <a:latin typeface="Cambria" panose="02040503050406030204" pitchFamily="18" charset="0"/>
              </a:rPr>
              <a:t> YW)</a:t>
            </a:r>
            <a:endParaRPr lang="hu-HU" dirty="0">
              <a:latin typeface="Cambria" panose="02040503050406030204" pitchFamily="18" charset="0"/>
            </a:endParaRPr>
          </a:p>
          <a:p>
            <a:r>
              <a:rPr lang="hu-HU" dirty="0" err="1">
                <a:latin typeface="Cambria" panose="02040503050406030204" pitchFamily="18" charset="0"/>
              </a:rPr>
              <a:t>Three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specializations</a:t>
            </a:r>
            <a:r>
              <a:rPr lang="hu-HU" dirty="0">
                <a:latin typeface="Cambria" panose="02040503050406030204" pitchFamily="18" charset="0"/>
              </a:rPr>
              <a:t>: </a:t>
            </a:r>
            <a:r>
              <a:rPr lang="hu-HU" b="1" dirty="0" err="1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youth</a:t>
            </a:r>
            <a:r>
              <a:rPr lang="hu-HU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hu-HU" b="1" dirty="0" err="1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work</a:t>
            </a:r>
            <a:r>
              <a:rPr lang="hu-HU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hu-HU" dirty="0">
                <a:latin typeface="Cambria" panose="02040503050406030204" pitchFamily="18" charset="0"/>
              </a:rPr>
              <a:t>| </a:t>
            </a:r>
            <a:r>
              <a:rPr lang="hu-HU" dirty="0" err="1">
                <a:latin typeface="Cambria" panose="02040503050406030204" pitchFamily="18" charset="0"/>
              </a:rPr>
              <a:t>community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culture</a:t>
            </a:r>
            <a:r>
              <a:rPr lang="hu-HU" dirty="0">
                <a:latin typeface="Cambria" panose="02040503050406030204" pitchFamily="18" charset="0"/>
              </a:rPr>
              <a:t> | human </a:t>
            </a:r>
            <a:r>
              <a:rPr lang="hu-HU" dirty="0" err="1">
                <a:latin typeface="Cambria" panose="02040503050406030204" pitchFamily="18" charset="0"/>
              </a:rPr>
              <a:t>development</a:t>
            </a:r>
            <a:endParaRPr lang="hu-HU" dirty="0">
              <a:latin typeface="Cambria" panose="02040503050406030204" pitchFamily="18" charset="0"/>
            </a:endParaRPr>
          </a:p>
          <a:p>
            <a:r>
              <a:rPr lang="hu-HU" dirty="0">
                <a:latin typeface="Cambria" panose="02040503050406030204" pitchFamily="18" charset="0"/>
              </a:rPr>
              <a:t>Duration: </a:t>
            </a:r>
            <a:r>
              <a:rPr lang="hu-HU" dirty="0" err="1">
                <a:latin typeface="Cambria" panose="02040503050406030204" pitchFamily="18" charset="0"/>
              </a:rPr>
              <a:t>three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years</a:t>
            </a:r>
            <a:r>
              <a:rPr lang="hu-HU" dirty="0">
                <a:latin typeface="Cambria" panose="02040503050406030204" pitchFamily="18" charset="0"/>
              </a:rPr>
              <a:t>, 180 ECTS in </a:t>
            </a:r>
            <a:r>
              <a:rPr lang="hu-HU" dirty="0" err="1">
                <a:latin typeface="Cambria" panose="02040503050406030204" pitchFamily="18" charset="0"/>
              </a:rPr>
              <a:t>toal</a:t>
            </a:r>
            <a:endParaRPr lang="hu-HU" dirty="0">
              <a:latin typeface="Cambria" panose="02040503050406030204" pitchFamily="18" charset="0"/>
            </a:endParaRPr>
          </a:p>
          <a:p>
            <a:r>
              <a:rPr lang="hu-HU" dirty="0">
                <a:latin typeface="Cambria" panose="02040503050406030204" pitchFamily="18" charset="0"/>
              </a:rPr>
              <a:t>80 </a:t>
            </a:r>
            <a:r>
              <a:rPr lang="hu-HU" dirty="0" err="1">
                <a:latin typeface="Cambria" panose="02040503050406030204" pitchFamily="18" charset="0"/>
              </a:rPr>
              <a:t>hours</a:t>
            </a:r>
            <a:r>
              <a:rPr lang="hu-HU" dirty="0">
                <a:latin typeface="Cambria" panose="02040503050406030204" pitchFamily="18" charset="0"/>
              </a:rPr>
              <a:t> of „</a:t>
            </a:r>
            <a:r>
              <a:rPr lang="hu-HU" dirty="0" err="1">
                <a:latin typeface="Cambria" panose="02040503050406030204" pitchFamily="18" charset="0"/>
              </a:rPr>
              <a:t>general</a:t>
            </a:r>
            <a:r>
              <a:rPr lang="hu-HU" dirty="0">
                <a:latin typeface="Cambria" panose="02040503050406030204" pitchFamily="18" charset="0"/>
              </a:rPr>
              <a:t>” </a:t>
            </a:r>
            <a:r>
              <a:rPr lang="hu-HU" dirty="0" err="1">
                <a:latin typeface="Cambria" panose="02040503050406030204" pitchFamily="18" charset="0"/>
              </a:rPr>
              <a:t>field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practice</a:t>
            </a:r>
            <a:endParaRPr lang="hu-HU" dirty="0">
              <a:latin typeface="Cambria" panose="02040503050406030204" pitchFamily="18" charset="0"/>
            </a:endParaRPr>
          </a:p>
          <a:p>
            <a:r>
              <a:rPr lang="hu-HU" dirty="0">
                <a:latin typeface="Cambria" panose="02040503050406030204" pitchFamily="18" charset="0"/>
              </a:rPr>
              <a:t>160 </a:t>
            </a:r>
            <a:r>
              <a:rPr lang="hu-HU" dirty="0" err="1">
                <a:latin typeface="Cambria" panose="02040503050406030204" pitchFamily="18" charset="0"/>
              </a:rPr>
              <a:t>hours</a:t>
            </a:r>
            <a:r>
              <a:rPr lang="hu-HU" dirty="0">
                <a:latin typeface="Cambria" panose="02040503050406030204" pitchFamily="18" charset="0"/>
              </a:rPr>
              <a:t> of </a:t>
            </a:r>
            <a:r>
              <a:rPr lang="hu-HU" dirty="0" err="1">
                <a:latin typeface="Cambria" panose="02040503050406030204" pitchFamily="18" charset="0"/>
              </a:rPr>
              <a:t>field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practice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related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with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the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specializations</a:t>
            </a:r>
            <a:endParaRPr lang="hu-HU" dirty="0">
              <a:latin typeface="Cambria" panose="02040503050406030204" pitchFamily="18" charset="0"/>
            </a:endParaRPr>
          </a:p>
          <a:p>
            <a:r>
              <a:rPr lang="hu-HU" dirty="0">
                <a:latin typeface="Cambria" panose="02040503050406030204" pitchFamily="18" charset="0"/>
              </a:rPr>
              <a:t>Main </a:t>
            </a:r>
            <a:r>
              <a:rPr lang="hu-HU" dirty="0" err="1">
                <a:latin typeface="Cambria" panose="02040503050406030204" pitchFamily="18" charset="0"/>
              </a:rPr>
              <a:t>challenges</a:t>
            </a:r>
            <a:r>
              <a:rPr lang="hu-HU" dirty="0">
                <a:latin typeface="Cambria" panose="02040503050406030204" pitchFamily="18" charset="0"/>
              </a:rPr>
              <a:t>: </a:t>
            </a:r>
            <a:r>
              <a:rPr lang="hu-HU" dirty="0" err="1">
                <a:latin typeface="Cambria" panose="02040503050406030204" pitchFamily="18" charset="0"/>
              </a:rPr>
              <a:t>general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lack</a:t>
            </a:r>
            <a:r>
              <a:rPr lang="hu-HU" dirty="0">
                <a:latin typeface="Cambria" panose="02040503050406030204" pitchFamily="18" charset="0"/>
              </a:rPr>
              <a:t> of </a:t>
            </a:r>
            <a:r>
              <a:rPr lang="hu-HU" dirty="0" err="1">
                <a:latin typeface="Cambria" panose="02040503050406030204" pitchFamily="18" charset="0"/>
              </a:rPr>
              <a:t>recognition</a:t>
            </a:r>
            <a:r>
              <a:rPr lang="hu-HU" dirty="0">
                <a:latin typeface="Cambria" panose="02040503050406030204" pitchFamily="18" charset="0"/>
              </a:rPr>
              <a:t> of </a:t>
            </a:r>
            <a:r>
              <a:rPr lang="hu-HU" dirty="0" err="1">
                <a:latin typeface="Cambria" panose="02040503050406030204" pitchFamily="18" charset="0"/>
              </a:rPr>
              <a:t>youth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work</a:t>
            </a:r>
            <a:r>
              <a:rPr lang="hu-HU" dirty="0">
                <a:latin typeface="Cambria" panose="02040503050406030204" pitchFamily="18" charset="0"/>
              </a:rPr>
              <a:t>, </a:t>
            </a:r>
            <a:r>
              <a:rPr lang="hu-HU" dirty="0" err="1">
                <a:latin typeface="Cambria" panose="02040503050406030204" pitchFamily="18" charset="0"/>
              </a:rPr>
              <a:t>instabile</a:t>
            </a:r>
            <a:r>
              <a:rPr lang="hu-HU" dirty="0">
                <a:latin typeface="Cambria" panose="02040503050406030204" pitchFamily="18" charset="0"/>
              </a:rPr>
              <a:t> YW </a:t>
            </a:r>
            <a:r>
              <a:rPr lang="hu-HU" dirty="0" err="1">
                <a:latin typeface="Cambria" panose="02040503050406030204" pitchFamily="18" charset="0"/>
              </a:rPr>
              <a:t>environment</a:t>
            </a:r>
            <a:endParaRPr lang="hu-HU" dirty="0">
              <a:latin typeface="Cambria" panose="02040503050406030204" pitchFamily="18" charset="0"/>
            </a:endParaRPr>
          </a:p>
          <a:p>
            <a:r>
              <a:rPr lang="hu-HU" dirty="0" err="1">
                <a:latin typeface="Cambria" panose="02040503050406030204" pitchFamily="18" charset="0"/>
              </a:rPr>
              <a:t>Biggest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opportunity</a:t>
            </a:r>
            <a:r>
              <a:rPr lang="hu-HU" dirty="0">
                <a:latin typeface="Cambria" panose="02040503050406030204" pitchFamily="18" charset="0"/>
              </a:rPr>
              <a:t>: </a:t>
            </a:r>
            <a:r>
              <a:rPr lang="hu-HU" dirty="0" err="1">
                <a:latin typeface="Cambria" panose="02040503050406030204" pitchFamily="18" charset="0"/>
              </a:rPr>
              <a:t>yearly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approx</a:t>
            </a:r>
            <a:r>
              <a:rPr lang="hu-HU" dirty="0">
                <a:latin typeface="Cambria" panose="02040503050406030204" pitchFamily="18" charset="0"/>
              </a:rPr>
              <a:t>. 100 </a:t>
            </a:r>
            <a:r>
              <a:rPr lang="hu-HU" dirty="0" err="1">
                <a:latin typeface="Cambria" panose="02040503050406030204" pitchFamily="18" charset="0"/>
              </a:rPr>
              <a:t>students</a:t>
            </a:r>
            <a:r>
              <a:rPr lang="hu-HU" dirty="0">
                <a:latin typeface="Cambria" panose="02040503050406030204" pitchFamily="18" charset="0"/>
              </a:rPr>
              <a:t> (+ 50—70 part </a:t>
            </a:r>
            <a:r>
              <a:rPr lang="hu-HU" dirty="0" err="1">
                <a:latin typeface="Cambria" panose="02040503050406030204" pitchFamily="18" charset="0"/>
              </a:rPr>
              <a:t>time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students</a:t>
            </a:r>
            <a:r>
              <a:rPr lang="hu-HU" dirty="0">
                <a:latin typeface="Cambria" panose="02040503050406030204" pitchFamily="18" charset="0"/>
              </a:rPr>
              <a:t>)</a:t>
            </a:r>
          </a:p>
          <a:p>
            <a:pPr marL="0" indent="0">
              <a:buNone/>
            </a:pPr>
            <a:endParaRPr lang="hu-HU" dirty="0">
              <a:latin typeface="Cambria" panose="02040503050406030204" pitchFamily="18" charset="0"/>
            </a:endParaRPr>
          </a:p>
        </p:txBody>
      </p:sp>
      <p:pic>
        <p:nvPicPr>
          <p:cNvPr id="4" name="Tartalom helye 4">
            <a:extLst>
              <a:ext uri="{FF2B5EF4-FFF2-40B4-BE49-F238E27FC236}">
                <a16:creationId xmlns:a16="http://schemas.microsoft.com/office/drawing/2014/main" id="{6A59EC98-4F5C-3919-5D1C-411DF7756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2119" y="4734646"/>
            <a:ext cx="3062383" cy="178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72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03FB96-A9E6-37A1-648E-CDAF84941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ambria" panose="02040503050406030204" pitchFamily="18" charset="0"/>
              </a:rPr>
              <a:t>In a </a:t>
            </a:r>
            <a:r>
              <a:rPr lang="hu-HU" dirty="0" err="1">
                <a:latin typeface="Cambria" panose="02040503050406030204" pitchFamily="18" charset="0"/>
              </a:rPr>
              <a:t>nutshell</a:t>
            </a:r>
            <a:endParaRPr lang="hu-HU" dirty="0">
              <a:latin typeface="Cambria" panose="020405030504060302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F864E9F-D9A7-F167-A760-B5F21DD6F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013" y="1484417"/>
            <a:ext cx="8798989" cy="4763984"/>
          </a:xfrm>
        </p:spPr>
        <p:txBody>
          <a:bodyPr/>
          <a:lstStyle/>
          <a:p>
            <a:r>
              <a:rPr lang="hu-HU" dirty="0">
                <a:latin typeface="Cambria" panose="02040503050406030204" pitchFamily="18" charset="0"/>
              </a:rPr>
              <a:t>1-3. </a:t>
            </a:r>
            <a:r>
              <a:rPr lang="hu-HU" dirty="0" err="1">
                <a:latin typeface="Cambria" panose="02040503050406030204" pitchFamily="18" charset="0"/>
              </a:rPr>
              <a:t>semesters</a:t>
            </a:r>
            <a:r>
              <a:rPr lang="hu-HU" dirty="0">
                <a:latin typeface="Cambria" panose="02040503050406030204" pitchFamily="18" charset="0"/>
              </a:rPr>
              <a:t>: </a:t>
            </a:r>
            <a:r>
              <a:rPr lang="hu-HU" dirty="0" err="1">
                <a:latin typeface="Cambria" panose="02040503050406030204" pitchFamily="18" charset="0"/>
              </a:rPr>
              <a:t>laying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the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foundations</a:t>
            </a:r>
            <a:r>
              <a:rPr lang="hu-HU" dirty="0">
                <a:latin typeface="Cambria" panose="02040503050406030204" pitchFamily="18" charset="0"/>
              </a:rPr>
              <a:t>, preparing </a:t>
            </a:r>
            <a:r>
              <a:rPr lang="hu-HU" dirty="0" err="1">
                <a:latin typeface="Cambria" panose="02040503050406030204" pitchFamily="18" charset="0"/>
              </a:rPr>
              <a:t>for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specialization</a:t>
            </a:r>
            <a:r>
              <a:rPr lang="hu-HU" dirty="0">
                <a:latin typeface="Cambria" panose="02040503050406030204" pitchFamily="18" charset="0"/>
              </a:rPr>
              <a:t>, 80 </a:t>
            </a:r>
            <a:r>
              <a:rPr lang="hu-HU" dirty="0" err="1">
                <a:latin typeface="Cambria" panose="02040503050406030204" pitchFamily="18" charset="0"/>
              </a:rPr>
              <a:t>hours</a:t>
            </a:r>
            <a:r>
              <a:rPr lang="hu-HU" dirty="0">
                <a:latin typeface="Cambria" panose="02040503050406030204" pitchFamily="18" charset="0"/>
              </a:rPr>
              <a:t> of </a:t>
            </a:r>
            <a:r>
              <a:rPr lang="hu-HU" dirty="0" err="1">
                <a:latin typeface="Cambria" panose="02040503050406030204" pitchFamily="18" charset="0"/>
              </a:rPr>
              <a:t>field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practice</a:t>
            </a:r>
            <a:r>
              <a:rPr lang="hu-HU" dirty="0">
                <a:latin typeface="Cambria" panose="02040503050406030204" pitchFamily="18" charset="0"/>
              </a:rPr>
              <a:t> </a:t>
            </a:r>
          </a:p>
          <a:p>
            <a:r>
              <a:rPr lang="hu-HU" dirty="0">
                <a:latin typeface="Cambria" panose="02040503050406030204" pitchFamily="18" charset="0"/>
              </a:rPr>
              <a:t>4-6. </a:t>
            </a:r>
            <a:r>
              <a:rPr lang="hu-HU" dirty="0" err="1">
                <a:latin typeface="Cambria" panose="02040503050406030204" pitchFamily="18" charset="0"/>
              </a:rPr>
              <a:t>semesters</a:t>
            </a:r>
            <a:r>
              <a:rPr lang="hu-HU" dirty="0">
                <a:latin typeface="Cambria" panose="02040503050406030204" pitchFamily="18" charset="0"/>
              </a:rPr>
              <a:t>: </a:t>
            </a:r>
            <a:r>
              <a:rPr lang="hu-HU" dirty="0" err="1">
                <a:latin typeface="Cambria" panose="02040503050406030204" pitchFamily="18" charset="0"/>
              </a:rPr>
              <a:t>courses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related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with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the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specialization</a:t>
            </a:r>
            <a:r>
              <a:rPr lang="hu-HU" dirty="0">
                <a:latin typeface="Cambria" panose="02040503050406030204" pitchFamily="18" charset="0"/>
              </a:rPr>
              <a:t>, preparing </a:t>
            </a:r>
            <a:r>
              <a:rPr lang="hu-HU" dirty="0" err="1">
                <a:latin typeface="Cambria" panose="02040503050406030204" pitchFamily="18" charset="0"/>
              </a:rPr>
              <a:t>for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thesis</a:t>
            </a:r>
            <a:r>
              <a:rPr lang="hu-HU" dirty="0">
                <a:latin typeface="Cambria" panose="02040503050406030204" pitchFamily="18" charset="0"/>
              </a:rPr>
              <a:t>, 160 </a:t>
            </a:r>
            <a:r>
              <a:rPr lang="hu-HU" dirty="0" err="1">
                <a:latin typeface="Cambria" panose="02040503050406030204" pitchFamily="18" charset="0"/>
              </a:rPr>
              <a:t>hours</a:t>
            </a:r>
            <a:r>
              <a:rPr lang="hu-HU" dirty="0">
                <a:latin typeface="Cambria" panose="02040503050406030204" pitchFamily="18" charset="0"/>
              </a:rPr>
              <a:t> of </a:t>
            </a:r>
            <a:r>
              <a:rPr lang="hu-HU" dirty="0" err="1">
                <a:latin typeface="Cambria" panose="02040503050406030204" pitchFamily="18" charset="0"/>
              </a:rPr>
              <a:t>field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practice</a:t>
            </a:r>
            <a:r>
              <a:rPr lang="hu-HU" dirty="0">
                <a:latin typeface="Cambria" panose="02040503050406030204" pitchFamily="18" charset="0"/>
              </a:rPr>
              <a:t>, </a:t>
            </a:r>
            <a:r>
              <a:rPr lang="hu-HU" dirty="0" err="1">
                <a:latin typeface="Cambria" panose="02040503050406030204" pitchFamily="18" charset="0"/>
              </a:rPr>
              <a:t>mobility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window</a:t>
            </a:r>
            <a:endParaRPr lang="hu-HU" dirty="0">
              <a:latin typeface="Cambria" panose="02040503050406030204" pitchFamily="18" charset="0"/>
            </a:endParaRPr>
          </a:p>
          <a:p>
            <a:pPr lvl="1"/>
            <a:r>
              <a:rPr lang="hu-HU" dirty="0" err="1">
                <a:latin typeface="Cambria" panose="02040503050406030204" pitchFamily="18" charset="0"/>
              </a:rPr>
              <a:t>Courses</a:t>
            </a:r>
            <a:r>
              <a:rPr lang="hu-HU" dirty="0">
                <a:latin typeface="Cambria" panose="02040503050406030204" pitchFamily="18" charset="0"/>
              </a:rPr>
              <a:t>: </a:t>
            </a:r>
            <a:r>
              <a:rPr lang="hu-HU" dirty="0" err="1">
                <a:latin typeface="Cambria" panose="02040503050406030204" pitchFamily="18" charset="0"/>
              </a:rPr>
              <a:t>Foundations</a:t>
            </a:r>
            <a:r>
              <a:rPr lang="hu-HU" dirty="0">
                <a:latin typeface="Cambria" panose="02040503050406030204" pitchFamily="18" charset="0"/>
              </a:rPr>
              <a:t> of </a:t>
            </a:r>
            <a:r>
              <a:rPr lang="hu-HU" dirty="0" err="1">
                <a:latin typeface="Cambria" panose="02040503050406030204" pitchFamily="18" charset="0"/>
              </a:rPr>
              <a:t>youth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work</a:t>
            </a:r>
            <a:r>
              <a:rPr lang="hu-HU" dirty="0">
                <a:latin typeface="Cambria" panose="02040503050406030204" pitchFamily="18" charset="0"/>
              </a:rPr>
              <a:t>, </a:t>
            </a:r>
            <a:r>
              <a:rPr lang="hu-HU" dirty="0" err="1">
                <a:latin typeface="Cambria" panose="02040503050406030204" pitchFamily="18" charset="0"/>
              </a:rPr>
              <a:t>Competence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based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professional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development</a:t>
            </a:r>
            <a:r>
              <a:rPr lang="hu-HU" dirty="0">
                <a:latin typeface="Cambria" panose="02040503050406030204" pitchFamily="18" charset="0"/>
              </a:rPr>
              <a:t>, </a:t>
            </a:r>
            <a:r>
              <a:rPr lang="hu-HU" dirty="0" err="1">
                <a:latin typeface="Cambria" panose="02040503050406030204" pitchFamily="18" charset="0"/>
              </a:rPr>
              <a:t>Youth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work</a:t>
            </a:r>
            <a:r>
              <a:rPr lang="hu-HU" dirty="0">
                <a:latin typeface="Cambria" panose="02040503050406030204" pitchFamily="18" charset="0"/>
              </a:rPr>
              <a:t> management, </a:t>
            </a:r>
            <a:r>
              <a:rPr lang="hu-HU" dirty="0" err="1">
                <a:latin typeface="Cambria" panose="02040503050406030204" pitchFamily="18" charset="0"/>
              </a:rPr>
              <a:t>Methods</a:t>
            </a:r>
            <a:r>
              <a:rPr lang="hu-HU" dirty="0">
                <a:latin typeface="Cambria" panose="02040503050406030204" pitchFamily="18" charset="0"/>
              </a:rPr>
              <a:t> in </a:t>
            </a:r>
            <a:r>
              <a:rPr lang="hu-HU" dirty="0" err="1">
                <a:latin typeface="Cambria" panose="02040503050406030204" pitchFamily="18" charset="0"/>
              </a:rPr>
              <a:t>youth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work</a:t>
            </a:r>
            <a:r>
              <a:rPr lang="hu-HU" dirty="0">
                <a:latin typeface="Cambria" panose="02040503050406030204" pitchFamily="18" charset="0"/>
              </a:rPr>
              <a:t> etc. </a:t>
            </a:r>
          </a:p>
          <a:p>
            <a:r>
              <a:rPr lang="hu-HU" dirty="0" err="1">
                <a:latin typeface="Cambria" panose="02040503050406030204" pitchFamily="18" charset="0"/>
              </a:rPr>
              <a:t>At</a:t>
            </a:r>
            <a:r>
              <a:rPr lang="hu-HU" dirty="0">
                <a:latin typeface="Cambria" panose="02040503050406030204" pitchFamily="18" charset="0"/>
              </a:rPr>
              <a:t> ELTE </a:t>
            </a:r>
            <a:r>
              <a:rPr lang="hu-HU" dirty="0" err="1">
                <a:latin typeface="Cambria" panose="02040503050406030204" pitchFamily="18" charset="0"/>
              </a:rPr>
              <a:t>we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started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with</a:t>
            </a:r>
            <a:r>
              <a:rPr lang="hu-HU" dirty="0">
                <a:latin typeface="Cambria" panose="02040503050406030204" pitchFamily="18" charset="0"/>
              </a:rPr>
              <a:t> 5 </a:t>
            </a:r>
            <a:r>
              <a:rPr lang="hu-HU" dirty="0" err="1">
                <a:latin typeface="Cambria" panose="02040503050406030204" pitchFamily="18" charset="0"/>
              </a:rPr>
              <a:t>students</a:t>
            </a:r>
            <a:r>
              <a:rPr lang="hu-HU" dirty="0">
                <a:latin typeface="Cambria" panose="02040503050406030204" pitchFamily="18" charset="0"/>
              </a:rPr>
              <a:t> in 2021, out of </a:t>
            </a:r>
            <a:r>
              <a:rPr lang="hu-HU" dirty="0" err="1">
                <a:latin typeface="Cambria" panose="02040503050406030204" pitchFamily="18" charset="0"/>
              </a:rPr>
              <a:t>which</a:t>
            </a:r>
            <a:r>
              <a:rPr lang="hu-HU" dirty="0">
                <a:latin typeface="Cambria" panose="02040503050406030204" pitchFamily="18" charset="0"/>
              </a:rPr>
              <a:t> 3 </a:t>
            </a:r>
            <a:r>
              <a:rPr lang="hu-HU" dirty="0" err="1">
                <a:latin typeface="Cambria" panose="02040503050406030204" pitchFamily="18" charset="0"/>
              </a:rPr>
              <a:t>graduated</a:t>
            </a:r>
            <a:r>
              <a:rPr lang="hu-HU" dirty="0">
                <a:latin typeface="Cambria" panose="02040503050406030204" pitchFamily="18" charset="0"/>
              </a:rPr>
              <a:t> in 2022</a:t>
            </a:r>
          </a:p>
          <a:p>
            <a:r>
              <a:rPr lang="hu-HU" dirty="0">
                <a:latin typeface="Cambria" panose="02040503050406030204" pitchFamily="18" charset="0"/>
              </a:rPr>
              <a:t>In 2022 </a:t>
            </a:r>
            <a:r>
              <a:rPr lang="hu-HU" dirty="0" err="1">
                <a:latin typeface="Cambria" panose="02040503050406030204" pitchFamily="18" charset="0"/>
              </a:rPr>
              <a:t>students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from</a:t>
            </a:r>
            <a:r>
              <a:rPr lang="hu-HU" dirty="0">
                <a:latin typeface="Cambria" panose="02040503050406030204" pitchFamily="18" charset="0"/>
              </a:rPr>
              <a:t> part-</a:t>
            </a:r>
            <a:r>
              <a:rPr lang="hu-HU" dirty="0" err="1">
                <a:latin typeface="Cambria" panose="02040503050406030204" pitchFamily="18" charset="0"/>
              </a:rPr>
              <a:t>time</a:t>
            </a:r>
            <a:r>
              <a:rPr lang="hu-HU" dirty="0">
                <a:latin typeface="Cambria" panose="02040503050406030204" pitchFamily="18" charset="0"/>
              </a:rPr>
              <a:t> program </a:t>
            </a:r>
            <a:r>
              <a:rPr lang="hu-HU" dirty="0" err="1">
                <a:latin typeface="Cambria" panose="02040503050406030204" pitchFamily="18" charset="0"/>
              </a:rPr>
              <a:t>could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choose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youth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work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specialization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too</a:t>
            </a:r>
            <a:r>
              <a:rPr lang="hu-HU" dirty="0">
                <a:latin typeface="Cambria" panose="02040503050406030204" pitchFamily="18" charset="0"/>
              </a:rPr>
              <a:t>, in </a:t>
            </a:r>
            <a:r>
              <a:rPr lang="hu-HU" dirty="0" err="1">
                <a:latin typeface="Cambria" panose="02040503050406030204" pitchFamily="18" charset="0"/>
              </a:rPr>
              <a:t>total</a:t>
            </a:r>
            <a:r>
              <a:rPr lang="hu-HU" dirty="0">
                <a:latin typeface="Cambria" panose="02040503050406030204" pitchFamily="18" charset="0"/>
              </a:rPr>
              <a:t> 28 </a:t>
            </a:r>
            <a:r>
              <a:rPr lang="hu-HU" dirty="0" err="1">
                <a:latin typeface="Cambria" panose="02040503050406030204" pitchFamily="18" charset="0"/>
              </a:rPr>
              <a:t>students</a:t>
            </a:r>
            <a:endParaRPr lang="hu-HU" dirty="0">
              <a:latin typeface="Cambria" panose="02040503050406030204" pitchFamily="18" charset="0"/>
            </a:endParaRPr>
          </a:p>
          <a:p>
            <a:r>
              <a:rPr lang="hu-HU" dirty="0">
                <a:latin typeface="Cambria" panose="02040503050406030204" pitchFamily="18" charset="0"/>
              </a:rPr>
              <a:t>Erasmus+ </a:t>
            </a:r>
            <a:r>
              <a:rPr lang="hu-HU" dirty="0" err="1">
                <a:latin typeface="Cambria" panose="02040503050406030204" pitchFamily="18" charset="0"/>
              </a:rPr>
              <a:t>partnership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agreements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with</a:t>
            </a:r>
            <a:r>
              <a:rPr lang="hu-HU" dirty="0">
                <a:latin typeface="Cambria" panose="02040503050406030204" pitchFamily="18" charset="0"/>
              </a:rPr>
              <a:t> XAMK and </a:t>
            </a:r>
            <a:r>
              <a:rPr lang="hu-HU" dirty="0" err="1">
                <a:latin typeface="Cambria" panose="02040503050406030204" pitchFamily="18" charset="0"/>
              </a:rPr>
              <a:t>Maynooth</a:t>
            </a:r>
            <a:r>
              <a:rPr lang="hu-HU" dirty="0">
                <a:latin typeface="Cambria" panose="02040503050406030204" pitchFamily="18" charset="0"/>
              </a:rPr>
              <a:t>. </a:t>
            </a:r>
          </a:p>
          <a:p>
            <a:r>
              <a:rPr lang="hu-HU" dirty="0" err="1">
                <a:latin typeface="Cambria" panose="02040503050406030204" pitchFamily="18" charset="0"/>
              </a:rPr>
              <a:t>Third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mission</a:t>
            </a:r>
            <a:r>
              <a:rPr lang="hu-HU" dirty="0">
                <a:latin typeface="Cambria" panose="02040503050406030204" pitchFamily="18" charset="0"/>
              </a:rPr>
              <a:t>: </a:t>
            </a:r>
            <a:r>
              <a:rPr lang="hu-HU" dirty="0" err="1">
                <a:latin typeface="Cambria" panose="02040503050406030204" pitchFamily="18" charset="0"/>
              </a:rPr>
              <a:t>involving</a:t>
            </a:r>
            <a:r>
              <a:rPr lang="hu-HU" dirty="0">
                <a:latin typeface="Cambria" panose="02040503050406030204" pitchFamily="18" charset="0"/>
              </a:rPr>
              <a:t> </a:t>
            </a:r>
            <a:r>
              <a:rPr lang="hu-HU" dirty="0" err="1">
                <a:latin typeface="Cambria" panose="02040503050406030204" pitchFamily="18" charset="0"/>
              </a:rPr>
              <a:t>community</a:t>
            </a:r>
            <a:r>
              <a:rPr lang="hu-HU" dirty="0">
                <a:latin typeface="Cambria" panose="02040503050406030204" pitchFamily="18" charset="0"/>
              </a:rPr>
              <a:t> of </a:t>
            </a:r>
            <a:r>
              <a:rPr lang="hu-HU" dirty="0" err="1">
                <a:latin typeface="Cambria" panose="02040503050406030204" pitchFamily="18" charset="0"/>
              </a:rPr>
              <a:t>practice</a:t>
            </a:r>
            <a:r>
              <a:rPr lang="hu-HU" dirty="0">
                <a:latin typeface="Cambria" panose="02040503050406030204" pitchFamily="18" charset="0"/>
              </a:rPr>
              <a:t> in </a:t>
            </a:r>
            <a:r>
              <a:rPr lang="hu-HU" dirty="0" err="1">
                <a:latin typeface="Cambria" panose="02040503050406030204" pitchFamily="18" charset="0"/>
              </a:rPr>
              <a:t>teaching</a:t>
            </a:r>
            <a:endParaRPr lang="hu-HU" dirty="0">
              <a:latin typeface="Cambria" panose="02040503050406030204" pitchFamily="18" charset="0"/>
            </a:endParaRPr>
          </a:p>
          <a:p>
            <a:endParaRPr lang="hu-HU" dirty="0">
              <a:latin typeface="Cambria" panose="02040503050406030204" pitchFamily="18" charset="0"/>
            </a:endParaRPr>
          </a:p>
          <a:p>
            <a:endParaRPr lang="hu-HU" dirty="0">
              <a:latin typeface="Cambria" panose="02040503050406030204" pitchFamily="18" charset="0"/>
            </a:endParaRP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  <p:pic>
        <p:nvPicPr>
          <p:cNvPr id="4" name="Tartalom helye 4">
            <a:extLst>
              <a:ext uri="{FF2B5EF4-FFF2-40B4-BE49-F238E27FC236}">
                <a16:creationId xmlns:a16="http://schemas.microsoft.com/office/drawing/2014/main" id="{6A59EC98-4F5C-3919-5D1C-411DF7756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9621" y="4762263"/>
            <a:ext cx="3014881" cy="175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445373"/>
      </p:ext>
    </p:extLst>
  </p:cSld>
  <p:clrMapOvr>
    <a:masterClrMapping/>
  </p:clrMapOvr>
</p:sld>
</file>

<file path=ppt/theme/theme1.xml><?xml version="1.0" encoding="utf-8"?>
<a:theme xmlns:a="http://schemas.openxmlformats.org/drawingml/2006/main" name="Dimenzió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Dimenzió</Template>
  <TotalTime>541</TotalTime>
  <Words>236</Words>
  <Application>Microsoft Office PowerPoint</Application>
  <PresentationFormat>Laajakuva</PresentationFormat>
  <Paragraphs>27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Cambria</vt:lpstr>
      <vt:lpstr>Trebuchet MS</vt:lpstr>
      <vt:lpstr>Wingdings 3</vt:lpstr>
      <vt:lpstr>Dimenzió</vt:lpstr>
      <vt:lpstr>Community coordination undergraduate program </vt:lpstr>
      <vt:lpstr>How it started?</vt:lpstr>
      <vt:lpstr>In a nutshell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coordination undergraduate program</dc:title>
  <dc:creator>Gulyás Barnabás</dc:creator>
  <cp:lastModifiedBy>Annina Kurki</cp:lastModifiedBy>
  <cp:revision>2</cp:revision>
  <dcterms:created xsi:type="dcterms:W3CDTF">2022-09-21T01:56:00Z</dcterms:created>
  <dcterms:modified xsi:type="dcterms:W3CDTF">2022-09-21T10:58:28Z</dcterms:modified>
</cp:coreProperties>
</file>