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  <p:sldMasterId id="2147483823" r:id="rId6"/>
  </p:sldMasterIdLst>
  <p:notesMasterIdLst>
    <p:notesMasterId r:id="rId15"/>
  </p:notesMasterIdLst>
  <p:handoutMasterIdLst>
    <p:handoutMasterId r:id="rId16"/>
  </p:handoutMasterIdLst>
  <p:sldIdLst>
    <p:sldId id="467" r:id="rId7"/>
    <p:sldId id="485" r:id="rId8"/>
    <p:sldId id="469" r:id="rId9"/>
    <p:sldId id="482" r:id="rId10"/>
    <p:sldId id="484" r:id="rId11"/>
    <p:sldId id="488" r:id="rId12"/>
    <p:sldId id="487" r:id="rId13"/>
    <p:sldId id="486" r:id="rId14"/>
  </p:sldIdLst>
  <p:sldSz cx="9144000" cy="5143500" type="screen16x9"/>
  <p:notesSz cx="6819900" cy="99187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25" userDrawn="1">
          <p15:clr>
            <a:srgbClr val="A4A3A4"/>
          </p15:clr>
        </p15:guide>
        <p15:guide id="2" pos="214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76C8"/>
    <a:srgbClr val="7991D3"/>
    <a:srgbClr val="BCC8E9"/>
    <a:srgbClr val="365ABD"/>
    <a:srgbClr val="D7DEF2"/>
    <a:srgbClr val="AFBDE5"/>
    <a:srgbClr val="000000"/>
    <a:srgbClr val="2699D6"/>
    <a:srgbClr val="2594CB"/>
    <a:srgbClr val="D4F0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6" autoAdjust="0"/>
  </p:normalViewPr>
  <p:slideViewPr>
    <p:cSldViewPr showGuides="1">
      <p:cViewPr varScale="1">
        <p:scale>
          <a:sx n="89" d="100"/>
          <a:sy n="89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4056" y="84"/>
      </p:cViewPr>
      <p:guideLst>
        <p:guide orient="horz" pos="3125"/>
        <p:guide pos="214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62389" y="0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4DF5B08A-83ED-45E1-90DE-AADFEED44B75}" type="datetimeFigureOut">
              <a:rPr lang="fi-FI" smtClean="0"/>
              <a:t>21.9.2022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1813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62389" y="9421813"/>
            <a:ext cx="2955925" cy="495300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72D1ADDD-E79E-4142-B033-52608F2C14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7705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63033" y="0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A7FAC48-2721-4B96-BA02-5768D8A8C6C8}" type="datetimeFigureOut">
              <a:rPr lang="fi-FI" smtClean="0"/>
              <a:pPr/>
              <a:t>21.9.2022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44538"/>
            <a:ext cx="6610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1991" y="4711385"/>
            <a:ext cx="5455920" cy="4463415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1" y="9421045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63033" y="9421045"/>
            <a:ext cx="2955290" cy="495935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0433CE14-C27A-42FB-A7CF-16D08FB8F53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86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Kuva 50">
            <a:extLst>
              <a:ext uri="{FF2B5EF4-FFF2-40B4-BE49-F238E27FC236}">
                <a16:creationId xmlns:a16="http://schemas.microsoft.com/office/drawing/2014/main" id="{674E1DF1-D745-334E-A202-ECAD9A3D8C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OKM tunnus">
            <a:extLst>
              <a:ext uri="{FF2B5EF4-FFF2-40B4-BE49-F238E27FC236}">
                <a16:creationId xmlns:a16="http://schemas.microsoft.com/office/drawing/2014/main" id="{521ABFCD-2186-CE4D-A151-299500C841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407035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74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Väliotsikko ja kuva 1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Kuvan paikkamerkki 14">
            <a:extLst>
              <a:ext uri="{FF2B5EF4-FFF2-40B4-BE49-F238E27FC236}">
                <a16:creationId xmlns:a16="http://schemas.microsoft.com/office/drawing/2014/main" id="{15F1827F-8E8C-5B42-A090-FD39D83A45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01011" y="0"/>
            <a:ext cx="3342277" cy="5144389"/>
          </a:xfrm>
          <a:custGeom>
            <a:avLst/>
            <a:gdLst>
              <a:gd name="connsiteX0" fmla="*/ 770354 w 3342277"/>
              <a:gd name="connsiteY0" fmla="*/ 0 h 5144389"/>
              <a:gd name="connsiteX1" fmla="*/ 3342277 w 3342277"/>
              <a:gd name="connsiteY1" fmla="*/ 0 h 5144389"/>
              <a:gd name="connsiteX2" fmla="*/ 3342277 w 3342277"/>
              <a:gd name="connsiteY2" fmla="*/ 5144389 h 5144389"/>
              <a:gd name="connsiteX3" fmla="*/ 770608 w 3342277"/>
              <a:gd name="connsiteY3" fmla="*/ 5144389 h 5144389"/>
              <a:gd name="connsiteX4" fmla="*/ 228682 w 3342277"/>
              <a:gd name="connsiteY4" fmla="*/ 4017011 h 5144389"/>
              <a:gd name="connsiteX5" fmla="*/ 228682 w 3342277"/>
              <a:gd name="connsiteY5" fmla="*/ 4017010 h 5144389"/>
              <a:gd name="connsiteX6" fmla="*/ 770354 w 3342277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7" h="5144389">
                <a:moveTo>
                  <a:pt x="770354" y="0"/>
                </a:moveTo>
                <a:lnTo>
                  <a:pt x="3342277" y="0"/>
                </a:lnTo>
                <a:lnTo>
                  <a:pt x="3342277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6203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Väliotsikko ja kuva 2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uvan paikkamerkki 12">
            <a:extLst>
              <a:ext uri="{FF2B5EF4-FFF2-40B4-BE49-F238E27FC236}">
                <a16:creationId xmlns:a16="http://schemas.microsoft.com/office/drawing/2014/main" id="{EFA58025-3BEB-1244-B3D7-D5C30F1EB56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81045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25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25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69371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31ADD7-83EA-0241-B06B-D43CB2F96A7E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1DDF7441-7928-9E42-82AB-465A134D7F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277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5CA1CE7-8F4F-5B49-958F-CF6687638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päättävä teksti</a:t>
            </a:r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B5980BBF-5861-3947-8AC7-DFFF03BF5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76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ää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6EEA18D-8E5C-DF42-9F29-35C93C90F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7" name="Kuva 6" descr="OKM tunnus">
            <a:extLst>
              <a:ext uri="{FF2B5EF4-FFF2-40B4-BE49-F238E27FC236}">
                <a16:creationId xmlns:a16="http://schemas.microsoft.com/office/drawing/2014/main" id="{45232931-1C90-3C47-94AA-6914584BF7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407035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13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9D3D6CFC-6956-3848-B237-B89464381A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70600" y="0"/>
            <a:ext cx="30734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7" name="Kuva 6" descr="OKM tunnus">
            <a:extLst>
              <a:ext uri="{FF2B5EF4-FFF2-40B4-BE49-F238E27FC236}">
                <a16:creationId xmlns:a16="http://schemas.microsoft.com/office/drawing/2014/main" id="{7555AA51-3D4D-0C4F-962B-BB19A193FB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407035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76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C533C68-251E-E644-B3E6-CDE0C3002E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C03EED3F-305C-434F-87FD-DB87F4645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335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55D46C-FFDD-D244-BC09-59C228F6F1B8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7CB053BE-F551-0641-BB2A-654A312D8C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08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 ja sisältö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6E0330A5-0DA1-C444-9FE6-FC75D0C67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 numCol="2" spcCol="216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1CB7-8F1B-444E-B8D3-CD39903DB0C1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7DC8F35-B537-CB41-A279-87DE00C45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EC919DBA-775F-C143-BA1A-8BEA2775C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0259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821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 2 palsta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 numCol="2" spcCol="28800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946121-9641-4246-86F5-98C73DC6AF7E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5807B0C4-9666-9848-AF9A-184E8E892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8A7AEA6C-467C-E44B-8F40-1B88B2864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4496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4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C56E39FF-341C-174F-B79A-8E3348F9DC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70600" y="0"/>
            <a:ext cx="30734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683568" y="1851670"/>
            <a:ext cx="5832648" cy="2095528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683568" y="4064577"/>
            <a:ext cx="5832648" cy="667413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2" name="Kuva 1" descr="OKM tunnus">
            <a:extLst>
              <a:ext uri="{FF2B5EF4-FFF2-40B4-BE49-F238E27FC236}">
                <a16:creationId xmlns:a16="http://schemas.microsoft.com/office/drawing/2014/main" id="{DD76CD99-B8E4-8B4F-A6E2-425631DD25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1200" y="478800"/>
            <a:ext cx="407035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8478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 ja sisältö kuva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>
            <a:extLst>
              <a:ext uri="{FF2B5EF4-FFF2-40B4-BE49-F238E27FC236}">
                <a16:creationId xmlns:a16="http://schemas.microsoft.com/office/drawing/2014/main" id="{C4985D96-D16C-0C49-AE04-3E3B678109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1" y="0"/>
            <a:ext cx="3342277" cy="5144389"/>
          </a:xfrm>
          <a:custGeom>
            <a:avLst/>
            <a:gdLst>
              <a:gd name="connsiteX0" fmla="*/ 770354 w 3342277"/>
              <a:gd name="connsiteY0" fmla="*/ 0 h 5144389"/>
              <a:gd name="connsiteX1" fmla="*/ 3342277 w 3342277"/>
              <a:gd name="connsiteY1" fmla="*/ 0 h 5144389"/>
              <a:gd name="connsiteX2" fmla="*/ 3342277 w 3342277"/>
              <a:gd name="connsiteY2" fmla="*/ 5144389 h 5144389"/>
              <a:gd name="connsiteX3" fmla="*/ 770608 w 3342277"/>
              <a:gd name="connsiteY3" fmla="*/ 5144389 h 5144389"/>
              <a:gd name="connsiteX4" fmla="*/ 228682 w 3342277"/>
              <a:gd name="connsiteY4" fmla="*/ 4017011 h 5144389"/>
              <a:gd name="connsiteX5" fmla="*/ 228682 w 3342277"/>
              <a:gd name="connsiteY5" fmla="*/ 4017010 h 5144389"/>
              <a:gd name="connsiteX6" fmla="*/ 770354 w 3342277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7" h="5144389">
                <a:moveTo>
                  <a:pt x="770354" y="0"/>
                </a:moveTo>
                <a:lnTo>
                  <a:pt x="3342277" y="0"/>
                </a:lnTo>
                <a:lnTo>
                  <a:pt x="3342277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5400000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5220000" cy="3393001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6997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kuva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A26EC93E-9CA7-3D43-919D-2096F1FC30E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81045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4" y="235340"/>
            <a:ext cx="2700000" cy="14723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923678"/>
            <a:ext cx="2520000" cy="288032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555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CF540042-77BC-B146-A22F-6FF3D87A8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E0F5E89F-08F7-A149-9295-A56E25A34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323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Väliotsikko ja kuva 1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41EA593-14C4-1D42-92B9-CB410918A2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01011" y="0"/>
            <a:ext cx="3342277" cy="5144389"/>
          </a:xfrm>
          <a:custGeom>
            <a:avLst/>
            <a:gdLst>
              <a:gd name="connsiteX0" fmla="*/ 770354 w 3342277"/>
              <a:gd name="connsiteY0" fmla="*/ 0 h 5144389"/>
              <a:gd name="connsiteX1" fmla="*/ 3342277 w 3342277"/>
              <a:gd name="connsiteY1" fmla="*/ 0 h 5144389"/>
              <a:gd name="connsiteX2" fmla="*/ 3342277 w 3342277"/>
              <a:gd name="connsiteY2" fmla="*/ 5144389 h 5144389"/>
              <a:gd name="connsiteX3" fmla="*/ 770608 w 3342277"/>
              <a:gd name="connsiteY3" fmla="*/ 5144389 h 5144389"/>
              <a:gd name="connsiteX4" fmla="*/ 228682 w 3342277"/>
              <a:gd name="connsiteY4" fmla="*/ 4017011 h 5144389"/>
              <a:gd name="connsiteX5" fmla="*/ 228682 w 3342277"/>
              <a:gd name="connsiteY5" fmla="*/ 4017010 h 5144389"/>
              <a:gd name="connsiteX6" fmla="*/ 770354 w 3342277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7" h="5144389">
                <a:moveTo>
                  <a:pt x="770354" y="0"/>
                </a:moveTo>
                <a:lnTo>
                  <a:pt x="3342277" y="0"/>
                </a:lnTo>
                <a:lnTo>
                  <a:pt x="3342277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 dirty="0"/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42049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Väliotsikko ja kuva 2/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A42A0F82-E5F3-EE40-B81C-F3A2AB350A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81045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i-FI" dirty="0"/>
          </a:p>
        </p:txBody>
      </p:sp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25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25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9757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931ADD7-83EA-0241-B06B-D43CB2F96A7E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98156CF1-980E-444A-931D-5876E4267D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565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47C6964E-0786-FF40-B4BA-E755C8993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5" name="Otsikko 1"/>
          <p:cNvSpPr>
            <a:spLocks noGrp="1"/>
          </p:cNvSpPr>
          <p:nvPr userDrawn="1">
            <p:ph type="ctrTitle" hasCustomPrompt="1"/>
          </p:nvPr>
        </p:nvSpPr>
        <p:spPr>
          <a:xfrm>
            <a:off x="4251079" y="1755757"/>
            <a:ext cx="4634027" cy="1400175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fi-FI" dirty="0"/>
              <a:t>Esityksen päättävä teksti</a:t>
            </a:r>
          </a:p>
        </p:txBody>
      </p:sp>
      <p:sp>
        <p:nvSpPr>
          <p:cNvPr id="96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251079" y="3413108"/>
            <a:ext cx="4595595" cy="131888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197E10E-861F-5849-B6F7-776CAE87F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283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D4202D0-A146-3E4A-B757-AE655FD3E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C7E9C38E-2F6C-9E42-91E3-93E7BC1CF3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31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E55D46C-FFDD-D244-BC09-59C228F6F1B8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1BB67230-D3A3-CB43-AFB8-13054FD235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5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Otsikko ja sisältö 2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D4202D0-A146-3E4A-B757-AE655FD3E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500" y="0"/>
            <a:ext cx="2984500" cy="5143500"/>
          </a:xfrm>
          <a:prstGeom prst="rect">
            <a:avLst/>
          </a:prstGeom>
        </p:spPr>
      </p:pic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7739615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7739615" cy="3393001"/>
          </a:xfrm>
        </p:spPr>
        <p:txBody>
          <a:bodyPr numCol="2" spcCol="21600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1CB7-8F1B-444E-B8D3-CD39903DB0C1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0F6E8D17-ECF3-C846-8BF5-AA7D846A7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2DA7F35A-0F53-AA4E-AF30-9AC7EEA5E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0259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498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 2 palstaa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>
          <a:xfrm>
            <a:off x="432785" y="235340"/>
            <a:ext cx="8224354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2785" y="1410997"/>
            <a:ext cx="8224354" cy="3393001"/>
          </a:xfrm>
        </p:spPr>
        <p:txBody>
          <a:bodyPr numCol="2" spcCol="28800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946121-9641-4246-86F5-98C73DC6AF7E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3FEB4A1C-21E2-5A45-9B32-C9F9A76CA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0586FE07-EAF6-4F43-BBE8-832795A49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544962" y="1487497"/>
            <a:ext cx="0" cy="324000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71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 ja sisältö kuva 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>
            <a:extLst>
              <a:ext uri="{FF2B5EF4-FFF2-40B4-BE49-F238E27FC236}">
                <a16:creationId xmlns:a16="http://schemas.microsoft.com/office/drawing/2014/main" id="{57DAEB74-FB0C-2547-BD81-2F55C505A5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1011" y="0"/>
            <a:ext cx="3342277" cy="5144389"/>
          </a:xfrm>
          <a:custGeom>
            <a:avLst/>
            <a:gdLst>
              <a:gd name="connsiteX0" fmla="*/ 770354 w 3342277"/>
              <a:gd name="connsiteY0" fmla="*/ 0 h 5144389"/>
              <a:gd name="connsiteX1" fmla="*/ 3342277 w 3342277"/>
              <a:gd name="connsiteY1" fmla="*/ 0 h 5144389"/>
              <a:gd name="connsiteX2" fmla="*/ 3342277 w 3342277"/>
              <a:gd name="connsiteY2" fmla="*/ 5144389 h 5144389"/>
              <a:gd name="connsiteX3" fmla="*/ 770608 w 3342277"/>
              <a:gd name="connsiteY3" fmla="*/ 5144389 h 5144389"/>
              <a:gd name="connsiteX4" fmla="*/ 228682 w 3342277"/>
              <a:gd name="connsiteY4" fmla="*/ 4017011 h 5144389"/>
              <a:gd name="connsiteX5" fmla="*/ 228682 w 3342277"/>
              <a:gd name="connsiteY5" fmla="*/ 4017010 h 5144389"/>
              <a:gd name="connsiteX6" fmla="*/ 770354 w 3342277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42277" h="5144389">
                <a:moveTo>
                  <a:pt x="770354" y="0"/>
                </a:moveTo>
                <a:lnTo>
                  <a:pt x="3342277" y="0"/>
                </a:lnTo>
                <a:lnTo>
                  <a:pt x="3342277" y="5144389"/>
                </a:lnTo>
                <a:lnTo>
                  <a:pt x="770608" y="5144389"/>
                </a:lnTo>
                <a:cubicBezTo>
                  <a:pt x="540216" y="4794542"/>
                  <a:pt x="357942" y="4415355"/>
                  <a:pt x="228682" y="4017011"/>
                </a:cubicBezTo>
                <a:lnTo>
                  <a:pt x="228682" y="4017010"/>
                </a:lnTo>
                <a:cubicBezTo>
                  <a:pt x="-210148" y="2665259"/>
                  <a:pt x="-10897" y="1187625"/>
                  <a:pt x="77035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5" y="235340"/>
            <a:ext cx="5400000" cy="97427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410997"/>
            <a:ext cx="5220000" cy="33930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714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 ja sisältö kuva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15C6FFFD-BCC3-DA4A-8731-76F4841009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81045" y="0"/>
            <a:ext cx="6164108" cy="5144389"/>
          </a:xfrm>
          <a:custGeom>
            <a:avLst/>
            <a:gdLst>
              <a:gd name="connsiteX0" fmla="*/ 769741 w 6164108"/>
              <a:gd name="connsiteY0" fmla="*/ 0 h 5144389"/>
              <a:gd name="connsiteX1" fmla="*/ 6164108 w 6164108"/>
              <a:gd name="connsiteY1" fmla="*/ 0 h 5144389"/>
              <a:gd name="connsiteX2" fmla="*/ 6164108 w 6164108"/>
              <a:gd name="connsiteY2" fmla="*/ 5144389 h 5144389"/>
              <a:gd name="connsiteX3" fmla="*/ 769995 w 6164108"/>
              <a:gd name="connsiteY3" fmla="*/ 5144389 h 5144389"/>
              <a:gd name="connsiteX4" fmla="*/ 228500 w 6164108"/>
              <a:gd name="connsiteY4" fmla="*/ 4017011 h 5144389"/>
              <a:gd name="connsiteX5" fmla="*/ 228500 w 6164108"/>
              <a:gd name="connsiteY5" fmla="*/ 4017010 h 5144389"/>
              <a:gd name="connsiteX6" fmla="*/ 769741 w 6164108"/>
              <a:gd name="connsiteY6" fmla="*/ 0 h 5144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4108" h="5144389">
                <a:moveTo>
                  <a:pt x="769741" y="0"/>
                </a:moveTo>
                <a:lnTo>
                  <a:pt x="6164108" y="0"/>
                </a:lnTo>
                <a:lnTo>
                  <a:pt x="6164108" y="5144389"/>
                </a:lnTo>
                <a:lnTo>
                  <a:pt x="769995" y="5144389"/>
                </a:lnTo>
                <a:cubicBezTo>
                  <a:pt x="539785" y="4794542"/>
                  <a:pt x="357657" y="4415355"/>
                  <a:pt x="228500" y="4017011"/>
                </a:cubicBezTo>
                <a:lnTo>
                  <a:pt x="228500" y="4017010"/>
                </a:lnTo>
                <a:cubicBezTo>
                  <a:pt x="-209981" y="2665259"/>
                  <a:pt x="-10889" y="1187625"/>
                  <a:pt x="769741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8" name="Otsikko 7"/>
          <p:cNvSpPr>
            <a:spLocks noGrp="1"/>
          </p:cNvSpPr>
          <p:nvPr userDrawn="1">
            <p:ph type="title"/>
          </p:nvPr>
        </p:nvSpPr>
        <p:spPr>
          <a:xfrm>
            <a:off x="432784" y="235340"/>
            <a:ext cx="2700000" cy="14723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 userDrawn="1">
            <p:ph idx="1"/>
          </p:nvPr>
        </p:nvSpPr>
        <p:spPr>
          <a:xfrm>
            <a:off x="432785" y="1923678"/>
            <a:ext cx="2520000" cy="288032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10A027F-9FF5-CB4C-940B-4F58B54F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‹#›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57BCCC73-BADC-C646-99CD-5C980D53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9C94B79-370D-774F-AC35-1F262D9B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953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F1BBE0F1-831B-C54F-9352-AE500835A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Otsikko 1"/>
          <p:cNvSpPr>
            <a:spLocks noGrp="1"/>
          </p:cNvSpPr>
          <p:nvPr userDrawn="1">
            <p:ph type="ctrTitle"/>
          </p:nvPr>
        </p:nvSpPr>
        <p:spPr>
          <a:xfrm>
            <a:off x="431999" y="411510"/>
            <a:ext cx="5220000" cy="2967062"/>
          </a:xfrm>
        </p:spPr>
        <p:txBody>
          <a:bodyPr anchor="b" anchorCtr="0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1" name="Alaotsikko 2"/>
          <p:cNvSpPr>
            <a:spLocks noGrp="1"/>
          </p:cNvSpPr>
          <p:nvPr userDrawn="1">
            <p:ph type="subTitle" idx="1"/>
          </p:nvPr>
        </p:nvSpPr>
        <p:spPr>
          <a:xfrm>
            <a:off x="432000" y="3507854"/>
            <a:ext cx="5220000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77D7CFB-35BF-5F46-9DF9-1E678FE86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35600" y="4932000"/>
            <a:ext cx="1974850" cy="11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47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32000" y="234000"/>
            <a:ext cx="8077198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20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805FD-2C99-B24D-A1F0-5CBBF0716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B0B3E321-BF3D-0844-B5E0-C3C7EDBB0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84199F-228D-3B4C-87BF-B841326F3407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1B519091-1A7D-2B4B-B4A5-2F1313E3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3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836" r:id="rId2"/>
    <p:sldLayoutId id="2147483776" r:id="rId3"/>
    <p:sldLayoutId id="2147483747" r:id="rId4"/>
    <p:sldLayoutId id="2147483817" r:id="rId5"/>
    <p:sldLayoutId id="2147483818" r:id="rId6"/>
    <p:sldLayoutId id="2147483819" r:id="rId7"/>
    <p:sldLayoutId id="2147483820" r:id="rId8"/>
    <p:sldLayoutId id="2147483803" r:id="rId9"/>
    <p:sldLayoutId id="2147483821" r:id="rId10"/>
    <p:sldLayoutId id="2147483822" r:id="rId11"/>
    <p:sldLayoutId id="2147483675" r:id="rId12"/>
    <p:sldLayoutId id="2147483691" r:id="rId13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32000" y="234000"/>
            <a:ext cx="8077198" cy="97427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32000" y="1411201"/>
            <a:ext cx="8077199" cy="3248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805FD-2C99-B24D-A1F0-5CBBF0716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" y="4873089"/>
            <a:ext cx="404211" cy="201103"/>
          </a:xfrm>
          <a:prstGeom prst="rect">
            <a:avLst/>
          </a:prstGeom>
        </p:spPr>
        <p:txBody>
          <a:bodyPr rIns="18000" anchor="ctr"/>
          <a:lstStyle>
            <a:lvl1pPr algn="r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r>
              <a:rPr lang="fi-FI" dirty="0"/>
              <a:t>  </a:t>
            </a:r>
            <a:r>
              <a:rPr lang="fi-FI" b="0" dirty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B0B3E321-BF3D-0844-B5E0-C3C7EDBB0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2785" y="4873089"/>
            <a:ext cx="683568" cy="20110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84199F-228D-3B4C-87BF-B841326F3407}" type="datetime1">
              <a:rPr lang="fi-FI" smtClean="0"/>
              <a:t>21.9.2022</a:t>
            </a:fld>
            <a:endParaRPr lang="fi-FI" dirty="0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1B519091-1A7D-2B4B-B4A5-2F1313E3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7624" y="4873089"/>
            <a:ext cx="2736304" cy="19362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Lorem ipsum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781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37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6D41793B-8337-724F-A4D1-F147F165F1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2" y="1707654"/>
            <a:ext cx="5832648" cy="2095528"/>
          </a:xfrm>
        </p:spPr>
        <p:txBody>
          <a:bodyPr/>
          <a:lstStyle/>
          <a:p>
            <a:r>
              <a:rPr lang="en-GB" sz="3200" dirty="0"/>
              <a:t>The role of the ministries responsible for developing youth work – how to cooperate with HEIs</a:t>
            </a:r>
            <a:endParaRPr lang="fi-FI" sz="3200" dirty="0"/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78112E86-3EBB-8F48-8787-EE3A471D95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Expert</a:t>
            </a:r>
            <a:r>
              <a:rPr lang="fi-FI" dirty="0"/>
              <a:t> </a:t>
            </a:r>
            <a:r>
              <a:rPr lang="fi-FI" dirty="0" err="1"/>
              <a:t>meeting</a:t>
            </a:r>
            <a:r>
              <a:rPr lang="fi-FI" dirty="0"/>
              <a:t> on </a:t>
            </a:r>
            <a:r>
              <a:rPr lang="fi-FI" dirty="0" err="1"/>
              <a:t>higher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in </a:t>
            </a:r>
            <a:r>
              <a:rPr lang="fi-FI" dirty="0" err="1"/>
              <a:t>youth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Helsinki 20-23 </a:t>
            </a:r>
            <a:r>
              <a:rPr lang="fi-FI" dirty="0" err="1"/>
              <a:t>September</a:t>
            </a:r>
            <a:r>
              <a:rPr lang="fi-FI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2009766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2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2CBD4-DFD8-5A41-8E32-433BE3A53EED}" type="datetime1">
              <a:rPr lang="fi-FI" smtClean="0"/>
              <a:t>21.9.2022</a:t>
            </a:fld>
            <a:endParaRPr lang="fi-FI" dirty="0"/>
          </a:p>
        </p:txBody>
      </p:sp>
      <p:graphicFrame>
        <p:nvGraphicFramePr>
          <p:cNvPr id="7" name="Objekti 6"/>
          <p:cNvGraphicFramePr>
            <a:graphicFrameLocks noChangeAspect="1"/>
          </p:cNvGraphicFramePr>
          <p:nvPr/>
        </p:nvGraphicFramePr>
        <p:xfrm>
          <a:off x="-28576" y="0"/>
          <a:ext cx="9172576" cy="5452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4952951" imgH="3429000" progId="AcroExch.Document.DC">
                  <p:embed/>
                </p:oleObj>
              </mc:Choice>
              <mc:Fallback>
                <p:oleObj name="Acrobat Document" r:id="rId2" imgW="4952951" imgH="3429000" progId="AcroExch.Document.DC">
                  <p:embed/>
                  <p:pic>
                    <p:nvPicPr>
                      <p:cNvPr id="7" name="Objekti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28576" y="0"/>
                        <a:ext cx="9172576" cy="54520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09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tsikko 22">
            <a:extLst>
              <a:ext uri="{FF2B5EF4-FFF2-40B4-BE49-F238E27FC236}">
                <a16:creationId xmlns:a16="http://schemas.microsoft.com/office/drawing/2014/main" id="{6E799E72-669B-6C41-A274-FE1B1A015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Department for Higher </a:t>
            </a:r>
            <a:r>
              <a:rPr lang="fi-FI" dirty="0" err="1"/>
              <a:t>Education</a:t>
            </a:r>
            <a:r>
              <a:rPr lang="fi-FI" dirty="0"/>
              <a:t> and Science </a:t>
            </a:r>
            <a:r>
              <a:rPr lang="fi-FI" dirty="0" err="1"/>
              <a:t>Policy</a:t>
            </a:r>
            <a:endParaRPr lang="fi-FI" dirty="0"/>
          </a:p>
        </p:txBody>
      </p:sp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92B1E174-4D97-084D-8468-E5E7D16C9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Higher </a:t>
            </a:r>
            <a:r>
              <a:rPr lang="fi-FI" dirty="0" err="1"/>
              <a:t>education</a:t>
            </a:r>
            <a:r>
              <a:rPr lang="fi-FI" dirty="0"/>
              <a:t> </a:t>
            </a:r>
            <a:r>
              <a:rPr lang="fi-FI" dirty="0" err="1"/>
              <a:t>institutions</a:t>
            </a:r>
            <a:r>
              <a:rPr lang="fi-FI" dirty="0"/>
              <a:t>, </a:t>
            </a:r>
            <a:r>
              <a:rPr lang="fi-FI" dirty="0" err="1"/>
              <a:t>universities</a:t>
            </a:r>
            <a:r>
              <a:rPr lang="fi-FI" dirty="0"/>
              <a:t> and </a:t>
            </a:r>
            <a:r>
              <a:rPr lang="fi-FI" dirty="0" err="1"/>
              <a:t>universities</a:t>
            </a:r>
            <a:r>
              <a:rPr lang="fi-FI" dirty="0"/>
              <a:t> of </a:t>
            </a:r>
            <a:r>
              <a:rPr lang="fi-FI" dirty="0" err="1"/>
              <a:t>applied</a:t>
            </a:r>
            <a:r>
              <a:rPr lang="fi-FI" dirty="0"/>
              <a:t> </a:t>
            </a:r>
            <a:r>
              <a:rPr lang="fi-FI" dirty="0" err="1"/>
              <a:t>sciences</a:t>
            </a:r>
            <a:r>
              <a:rPr lang="fi-FI" dirty="0"/>
              <a:t>, </a:t>
            </a:r>
            <a:r>
              <a:rPr lang="fi-FI" dirty="0" err="1"/>
              <a:t>have</a:t>
            </a:r>
            <a:r>
              <a:rPr lang="fi-FI" dirty="0"/>
              <a:t> an </a:t>
            </a:r>
            <a:r>
              <a:rPr lang="fi-FI" dirty="0" err="1"/>
              <a:t>extensive</a:t>
            </a:r>
            <a:r>
              <a:rPr lang="fi-FI" dirty="0"/>
              <a:t> </a:t>
            </a:r>
            <a:r>
              <a:rPr lang="fi-FI" dirty="0" err="1"/>
              <a:t>autonomy</a:t>
            </a:r>
            <a:r>
              <a:rPr lang="fi-FI" dirty="0"/>
              <a:t> and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responsible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content</a:t>
            </a:r>
            <a:r>
              <a:rPr lang="fi-FI" dirty="0"/>
              <a:t> of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and </a:t>
            </a:r>
            <a:r>
              <a:rPr lang="fi-FI" dirty="0" err="1"/>
              <a:t>research</a:t>
            </a:r>
            <a:r>
              <a:rPr lang="fi-FI" dirty="0"/>
              <a:t> as </a:t>
            </a:r>
            <a:r>
              <a:rPr lang="fi-FI" dirty="0" err="1"/>
              <a:t>well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of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activities</a:t>
            </a:r>
            <a:r>
              <a:rPr lang="fi-FI" dirty="0"/>
              <a:t>, </a:t>
            </a:r>
            <a:r>
              <a:rPr lang="fi-FI" dirty="0" err="1"/>
              <a:t>incl</a:t>
            </a:r>
            <a:r>
              <a:rPr lang="fi-FI" dirty="0"/>
              <a:t>. </a:t>
            </a:r>
            <a:r>
              <a:rPr lang="fi-FI" dirty="0" err="1"/>
              <a:t>internal</a:t>
            </a:r>
            <a:r>
              <a:rPr lang="fi-FI" dirty="0"/>
              <a:t> </a:t>
            </a:r>
            <a:r>
              <a:rPr lang="fi-FI" dirty="0" err="1"/>
              <a:t>administration</a:t>
            </a:r>
            <a:r>
              <a:rPr lang="fi-FI" dirty="0"/>
              <a:t>.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MoEC</a:t>
            </a:r>
            <a:r>
              <a:rPr lang="fi-FI" dirty="0"/>
              <a:t>: Planning and </a:t>
            </a:r>
            <a:r>
              <a:rPr lang="fi-FI" dirty="0" err="1"/>
              <a:t>implementation</a:t>
            </a:r>
            <a:r>
              <a:rPr lang="fi-FI" dirty="0"/>
              <a:t> of </a:t>
            </a:r>
            <a:r>
              <a:rPr lang="fi-FI" dirty="0" err="1"/>
              <a:t>higher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and science </a:t>
            </a:r>
            <a:r>
              <a:rPr lang="fi-FI" dirty="0" err="1"/>
              <a:t>policy</a:t>
            </a:r>
            <a:r>
              <a:rPr lang="fi-FI" dirty="0"/>
              <a:t> (</a:t>
            </a:r>
            <a:r>
              <a:rPr lang="fi-FI" dirty="0" err="1"/>
              <a:t>incl</a:t>
            </a:r>
            <a:r>
              <a:rPr lang="fi-FI" dirty="0"/>
              <a:t>. </a:t>
            </a:r>
            <a:r>
              <a:rPr lang="fi-FI" dirty="0" err="1"/>
              <a:t>statutes</a:t>
            </a:r>
            <a:r>
              <a:rPr lang="fi-FI" dirty="0"/>
              <a:t>, </a:t>
            </a:r>
            <a:r>
              <a:rPr lang="fi-FI" dirty="0" err="1"/>
              <a:t>state</a:t>
            </a:r>
            <a:r>
              <a:rPr lang="fi-FI" dirty="0"/>
              <a:t> </a:t>
            </a:r>
            <a:r>
              <a:rPr lang="fi-FI" dirty="0" err="1"/>
              <a:t>budget</a:t>
            </a:r>
            <a:r>
              <a:rPr lang="fi-FI" dirty="0"/>
              <a:t>,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decisions</a:t>
            </a:r>
            <a:r>
              <a:rPr lang="fi-FI" dirty="0"/>
              <a:t>), </a:t>
            </a:r>
            <a:r>
              <a:rPr lang="fi-FI" dirty="0" err="1"/>
              <a:t>based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programme</a:t>
            </a:r>
            <a:r>
              <a:rPr lang="fi-FI" dirty="0"/>
              <a:t> and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relevant</a:t>
            </a:r>
            <a:r>
              <a:rPr lang="fi-FI" dirty="0"/>
              <a:t> </a:t>
            </a:r>
            <a:r>
              <a:rPr lang="fi-FI" dirty="0" err="1"/>
              <a:t>policy</a:t>
            </a:r>
            <a:r>
              <a:rPr lang="fi-FI" dirty="0"/>
              <a:t> </a:t>
            </a:r>
            <a:r>
              <a:rPr lang="fi-FI" dirty="0" err="1"/>
              <a:t>documents</a:t>
            </a:r>
            <a:endParaRPr lang="fi-FI" dirty="0"/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MoEC</a:t>
            </a:r>
            <a:r>
              <a:rPr lang="fi-FI" dirty="0"/>
              <a:t> </a:t>
            </a:r>
            <a:r>
              <a:rPr lang="fi-FI" dirty="0" err="1"/>
              <a:t>steers</a:t>
            </a:r>
            <a:r>
              <a:rPr lang="fi-FI" dirty="0"/>
              <a:t> and </a:t>
            </a:r>
            <a:r>
              <a:rPr lang="fi-FI" dirty="0" err="1"/>
              <a:t>finances</a:t>
            </a:r>
            <a:r>
              <a:rPr lang="fi-FI" dirty="0"/>
              <a:t> (</a:t>
            </a:r>
            <a:r>
              <a:rPr lang="fi-FI" dirty="0" err="1"/>
              <a:t>core</a:t>
            </a:r>
            <a:r>
              <a:rPr lang="fi-FI" dirty="0"/>
              <a:t> </a:t>
            </a:r>
            <a:r>
              <a:rPr lang="fi-FI" dirty="0" err="1"/>
              <a:t>funding</a:t>
            </a:r>
            <a:r>
              <a:rPr lang="fi-FI" dirty="0"/>
              <a:t>)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activities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HEI (</a:t>
            </a:r>
            <a:r>
              <a:rPr lang="fi-FI" dirty="0" err="1"/>
              <a:t>agreement</a:t>
            </a:r>
            <a:r>
              <a:rPr lang="fi-FI" dirty="0"/>
              <a:t> </a:t>
            </a:r>
            <a:r>
              <a:rPr lang="fi-FI" dirty="0" err="1"/>
              <a:t>negotiations</a:t>
            </a:r>
            <a:r>
              <a:rPr lang="fi-FI" dirty="0"/>
              <a:t> on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/>
              <a:t>four-year</a:t>
            </a:r>
            <a:r>
              <a:rPr lang="fi-FI" dirty="0"/>
              <a:t> </a:t>
            </a:r>
            <a:r>
              <a:rPr lang="fi-FI" dirty="0" err="1"/>
              <a:t>agreement</a:t>
            </a:r>
            <a:r>
              <a:rPr lang="fi-FI" dirty="0"/>
              <a:t> </a:t>
            </a:r>
            <a:r>
              <a:rPr lang="fi-FI" dirty="0" err="1"/>
              <a:t>period</a:t>
            </a:r>
            <a:r>
              <a:rPr lang="fi-FI" dirty="0"/>
              <a:t> (</a:t>
            </a:r>
            <a:r>
              <a:rPr lang="fi-FI" dirty="0" err="1"/>
              <a:t>objectives</a:t>
            </a:r>
            <a:r>
              <a:rPr lang="fi-FI" dirty="0"/>
              <a:t>, </a:t>
            </a:r>
            <a:r>
              <a:rPr lang="fi-FI" dirty="0" err="1"/>
              <a:t>tasks</a:t>
            </a:r>
            <a:r>
              <a:rPr lang="fi-FI" dirty="0"/>
              <a:t>, </a:t>
            </a:r>
            <a:r>
              <a:rPr lang="fi-FI" dirty="0" err="1"/>
              <a:t>profile</a:t>
            </a:r>
            <a:r>
              <a:rPr lang="fi-FI" dirty="0"/>
              <a:t>, </a:t>
            </a:r>
            <a:r>
              <a:rPr lang="fi-FI" dirty="0" err="1"/>
              <a:t>core</a:t>
            </a:r>
            <a:r>
              <a:rPr lang="fi-FI" dirty="0"/>
              <a:t> </a:t>
            </a:r>
            <a:r>
              <a:rPr lang="fi-FI" dirty="0" err="1"/>
              <a:t>areas</a:t>
            </a:r>
            <a:r>
              <a:rPr lang="fi-FI" dirty="0"/>
              <a:t>, </a:t>
            </a:r>
            <a:r>
              <a:rPr lang="fi-FI" dirty="0" err="1"/>
              <a:t>emerging</a:t>
            </a:r>
            <a:r>
              <a:rPr lang="fi-FI" dirty="0"/>
              <a:t> </a:t>
            </a:r>
            <a:r>
              <a:rPr lang="fi-FI" dirty="0" err="1"/>
              <a:t>issues</a:t>
            </a:r>
            <a:r>
              <a:rPr lang="fi-FI" dirty="0"/>
              <a:t> etc.) </a:t>
            </a:r>
          </a:p>
          <a:p>
            <a:r>
              <a:rPr lang="fi-FI" dirty="0" err="1"/>
              <a:t>Steering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information</a:t>
            </a:r>
            <a:r>
              <a:rPr lang="fi-FI" dirty="0"/>
              <a:t> – </a:t>
            </a:r>
            <a:r>
              <a:rPr lang="fi-FI" dirty="0" err="1"/>
              <a:t>continuous</a:t>
            </a:r>
            <a:r>
              <a:rPr lang="fi-FI" dirty="0"/>
              <a:t> </a:t>
            </a:r>
            <a:r>
              <a:rPr lang="fi-FI" dirty="0" err="1"/>
              <a:t>interaction</a:t>
            </a:r>
            <a:r>
              <a:rPr lang="fi-FI" dirty="0"/>
              <a:t>, </a:t>
            </a:r>
            <a:r>
              <a:rPr lang="fi-FI" dirty="0" err="1"/>
              <a:t>visits</a:t>
            </a:r>
            <a:r>
              <a:rPr lang="fi-FI" dirty="0"/>
              <a:t>, </a:t>
            </a:r>
            <a:r>
              <a:rPr lang="fi-FI" dirty="0" err="1"/>
              <a:t>regional</a:t>
            </a:r>
            <a:r>
              <a:rPr lang="fi-FI" dirty="0"/>
              <a:t> </a:t>
            </a:r>
            <a:r>
              <a:rPr lang="fi-FI" dirty="0" err="1"/>
              <a:t>events</a:t>
            </a:r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1BFC602-E183-5C4E-8A91-7E3199B05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3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BE754F-B056-1B40-9968-2FE6AE673F5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DE70628-633B-B149-9702-0A19E126BB43}" type="datetime1">
              <a:rPr lang="fi-FI" smtClean="0"/>
              <a:t>21.9.2022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2496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Department for Youth and Sport </a:t>
            </a:r>
            <a:r>
              <a:rPr lang="fi-FI" dirty="0" err="1"/>
              <a:t>Policy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The Department for Youth and Sport </a:t>
            </a:r>
            <a:r>
              <a:rPr lang="fi-FI" dirty="0" err="1"/>
              <a:t>Policy</a:t>
            </a:r>
            <a:r>
              <a:rPr lang="fi-FI" dirty="0"/>
              <a:t> </a:t>
            </a: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any</a:t>
            </a:r>
            <a:r>
              <a:rPr lang="fi-FI" dirty="0"/>
              <a:t> </a:t>
            </a:r>
            <a:r>
              <a:rPr lang="fi-FI" dirty="0" err="1"/>
              <a:t>official</a:t>
            </a:r>
            <a:r>
              <a:rPr lang="fi-FI" dirty="0"/>
              <a:t> </a:t>
            </a:r>
            <a:r>
              <a:rPr lang="fi-FI" dirty="0" err="1"/>
              <a:t>role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steering</a:t>
            </a:r>
            <a:r>
              <a:rPr lang="fi-FI" dirty="0"/>
              <a:t> and </a:t>
            </a:r>
            <a:r>
              <a:rPr lang="fi-FI" dirty="0" err="1"/>
              <a:t>financing</a:t>
            </a:r>
            <a:r>
              <a:rPr lang="fi-FI" dirty="0"/>
              <a:t> of </a:t>
            </a:r>
            <a:r>
              <a:rPr lang="fi-FI" dirty="0" err="1"/>
              <a:t>higher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in </a:t>
            </a:r>
            <a:r>
              <a:rPr lang="fi-FI" dirty="0" err="1"/>
              <a:t>youth</a:t>
            </a:r>
            <a:r>
              <a:rPr lang="fi-FI" dirty="0"/>
              <a:t> </a:t>
            </a:r>
            <a:r>
              <a:rPr lang="fi-FI" dirty="0" err="1"/>
              <a:t>work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However</a:t>
            </a:r>
            <a:r>
              <a:rPr lang="fi-FI" dirty="0"/>
              <a:t>,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ways</a:t>
            </a:r>
            <a:r>
              <a:rPr lang="fi-FI" dirty="0"/>
              <a:t> to </a:t>
            </a:r>
            <a:r>
              <a:rPr lang="fi-FI" dirty="0" err="1"/>
              <a:t>influence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objectives</a:t>
            </a:r>
            <a:r>
              <a:rPr lang="fi-FI" dirty="0"/>
              <a:t> and </a:t>
            </a:r>
            <a:r>
              <a:rPr lang="fi-FI" dirty="0" err="1"/>
              <a:t>content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:</a:t>
            </a:r>
          </a:p>
          <a:p>
            <a:r>
              <a:rPr lang="fi-FI" b="1" dirty="0" err="1"/>
              <a:t>Legislation</a:t>
            </a:r>
            <a:r>
              <a:rPr lang="fi-FI" dirty="0"/>
              <a:t> (</a:t>
            </a:r>
            <a:r>
              <a:rPr lang="fi-FI" dirty="0" err="1"/>
              <a:t>Youth</a:t>
            </a:r>
            <a:r>
              <a:rPr lang="fi-FI" dirty="0"/>
              <a:t> Act,1285/2016):</a:t>
            </a:r>
          </a:p>
          <a:p>
            <a:pPr marL="0" indent="0">
              <a:buNone/>
            </a:pPr>
            <a:r>
              <a:rPr lang="en-US" dirty="0"/>
              <a:t>The Ministry of Education and Culture is responsible for the overall administration, coordination and development of the national youth policy, and for the creation of </a:t>
            </a:r>
            <a:r>
              <a:rPr lang="en-US" dirty="0" err="1"/>
              <a:t>favourable</a:t>
            </a:r>
            <a:r>
              <a:rPr lang="en-US" dirty="0"/>
              <a:t> conditions for the pursuit of this policy within the central government.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4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E55D46C-FFDD-D244-BC09-59C228F6F1B8}" type="datetime1">
              <a:rPr lang="fi-FI" smtClean="0"/>
              <a:t>21.9.2022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1919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Department for Youth and Sport </a:t>
            </a:r>
            <a:r>
              <a:rPr lang="fi-FI" dirty="0" err="1"/>
              <a:t>Policy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2786" y="1344849"/>
            <a:ext cx="8224354" cy="33930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i-FI" b="1" dirty="0"/>
          </a:p>
          <a:p>
            <a:r>
              <a:rPr lang="fi-FI" sz="3500" b="1" dirty="0"/>
              <a:t>National </a:t>
            </a:r>
            <a:r>
              <a:rPr lang="fi-FI" sz="3500" b="1" dirty="0" err="1"/>
              <a:t>youth</a:t>
            </a:r>
            <a:r>
              <a:rPr lang="fi-FI" sz="3500" b="1" dirty="0"/>
              <a:t> </a:t>
            </a:r>
            <a:r>
              <a:rPr lang="fi-FI" sz="3500" b="1" dirty="0" err="1"/>
              <a:t>work</a:t>
            </a:r>
            <a:r>
              <a:rPr lang="fi-FI" sz="3500" b="1" dirty="0"/>
              <a:t> and </a:t>
            </a:r>
            <a:r>
              <a:rPr lang="fi-FI" sz="3500" b="1" dirty="0" err="1"/>
              <a:t>youth</a:t>
            </a:r>
            <a:r>
              <a:rPr lang="fi-FI" sz="3500" b="1" dirty="0"/>
              <a:t> </a:t>
            </a:r>
            <a:r>
              <a:rPr lang="fi-FI" sz="3500" b="1" dirty="0" err="1"/>
              <a:t>policy</a:t>
            </a:r>
            <a:r>
              <a:rPr lang="fi-FI" sz="3500" b="1" dirty="0"/>
              <a:t> </a:t>
            </a:r>
            <a:r>
              <a:rPr lang="fi-FI" sz="3500" b="1" dirty="0" err="1"/>
              <a:t>programme</a:t>
            </a:r>
            <a:r>
              <a:rPr lang="fi-FI" sz="3500" b="1" dirty="0"/>
              <a:t> </a:t>
            </a:r>
            <a:r>
              <a:rPr lang="fi-FI" sz="3500" dirty="0"/>
              <a:t>(2020-2023</a:t>
            </a:r>
            <a:r>
              <a:rPr lang="fi-FI" sz="3500" i="1" dirty="0"/>
              <a:t>)</a:t>
            </a:r>
          </a:p>
          <a:p>
            <a:pPr lvl="1">
              <a:lnSpc>
                <a:spcPct val="120000"/>
              </a:lnSpc>
            </a:pPr>
            <a:r>
              <a:rPr lang="en-US" sz="3300" dirty="0"/>
              <a:t>a statutory cross-administrative </a:t>
            </a:r>
            <a:r>
              <a:rPr lang="en-US" sz="3300" dirty="0" err="1"/>
              <a:t>programme</a:t>
            </a:r>
            <a:r>
              <a:rPr lang="en-US" sz="3300" dirty="0"/>
              <a:t> based on the Youth Act where the Government defines its youth policy objectives and the measures for attaining them; </a:t>
            </a:r>
          </a:p>
          <a:p>
            <a:pPr lvl="1">
              <a:lnSpc>
                <a:spcPct val="120000"/>
              </a:lnSpc>
            </a:pPr>
            <a:r>
              <a:rPr lang="en-US" sz="3300" dirty="0"/>
              <a:t>Coordinates the objectives and measures determined by the key ministries in promoting young people’s growth and living conditions; </a:t>
            </a:r>
          </a:p>
          <a:p>
            <a:pPr lvl="1">
              <a:lnSpc>
                <a:spcPct val="120000"/>
              </a:lnSpc>
            </a:pPr>
            <a:r>
              <a:rPr lang="en-US" sz="3300" dirty="0"/>
              <a:t>Sets out the guidelines for supporting youth work and related activities, the national youth work </a:t>
            </a:r>
            <a:r>
              <a:rPr lang="en-US" sz="3300" dirty="0" err="1"/>
              <a:t>centres</a:t>
            </a:r>
            <a:r>
              <a:rPr lang="en-US" sz="3300" dirty="0"/>
              <a:t> of expertise</a:t>
            </a:r>
          </a:p>
          <a:p>
            <a:pPr marL="0" indent="0">
              <a:buNone/>
            </a:pPr>
            <a:endParaRPr lang="fi-FI" sz="35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5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E55D46C-FFDD-D244-BC09-59C228F6F1B8}" type="datetime1">
              <a:rPr lang="fi-FI" smtClean="0"/>
              <a:t>21.9.2022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7492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Department for </a:t>
            </a:r>
            <a:r>
              <a:rPr lang="fi-FI" dirty="0" err="1"/>
              <a:t>Youth</a:t>
            </a:r>
            <a:r>
              <a:rPr lang="fi-FI" dirty="0"/>
              <a:t> and Sport </a:t>
            </a:r>
            <a:r>
              <a:rPr lang="fi-FI" dirty="0" err="1"/>
              <a:t>Policy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49250" indent="-342900"/>
            <a:r>
              <a:rPr lang="en-US" sz="3500" dirty="0"/>
              <a:t>sets the national objectives for European and international activities in the youth field:</a:t>
            </a:r>
          </a:p>
          <a:p>
            <a:pPr marL="536575" lvl="1" indent="0">
              <a:buNone/>
            </a:pPr>
            <a:r>
              <a:rPr lang="en-US" sz="3500" dirty="0"/>
              <a:t>“The status of youth work will be reinforced </a:t>
            </a:r>
          </a:p>
          <a:p>
            <a:pPr marL="536575" lvl="1" indent="0">
              <a:buNone/>
            </a:pPr>
            <a:r>
              <a:rPr lang="en-US" sz="3500" dirty="0"/>
              <a:t>Finland will work actively to implement the Council conclusions on education and training of youth workers adopted by the Council of the European Union in November 2019;</a:t>
            </a:r>
          </a:p>
          <a:p>
            <a:pPr marL="536575" lvl="1" indent="0">
              <a:buNone/>
            </a:pPr>
            <a:r>
              <a:rPr lang="en-US" sz="3500" dirty="0"/>
              <a:t>Finland will strive to strengthen the shared understanding between the Member States on youth worker education and training of a high quality and their objectives as well as further the development of flexible, practice-based operating models meeting national needs in the education and training of youth workers.”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6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E55D46C-FFDD-D244-BC09-59C228F6F1B8}" type="datetime1">
              <a:rPr lang="fi-FI" smtClean="0"/>
              <a:t>21.9.2022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525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Department for </a:t>
            </a:r>
            <a:r>
              <a:rPr lang="fi-FI" dirty="0" err="1"/>
              <a:t>Youth</a:t>
            </a:r>
            <a:r>
              <a:rPr lang="fi-FI" dirty="0"/>
              <a:t> and Sport </a:t>
            </a:r>
            <a:r>
              <a:rPr lang="fi-FI" dirty="0" err="1"/>
              <a:t>Policy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Project </a:t>
            </a:r>
            <a:r>
              <a:rPr lang="fi-FI" dirty="0" err="1"/>
              <a:t>funding</a:t>
            </a:r>
            <a:r>
              <a:rPr lang="fi-FI" dirty="0"/>
              <a:t> for </a:t>
            </a:r>
            <a:r>
              <a:rPr lang="fi-FI" dirty="0" err="1"/>
              <a:t>surveys</a:t>
            </a:r>
            <a:r>
              <a:rPr lang="fi-FI" dirty="0"/>
              <a:t>, </a:t>
            </a:r>
            <a:r>
              <a:rPr lang="fi-FI" dirty="0" err="1"/>
              <a:t>research</a:t>
            </a:r>
            <a:r>
              <a:rPr lang="fi-FI" dirty="0"/>
              <a:t>, </a:t>
            </a:r>
            <a:r>
              <a:rPr lang="fi-FI" dirty="0" err="1"/>
              <a:t>events</a:t>
            </a:r>
            <a:endParaRPr lang="fi-FI" b="1" dirty="0"/>
          </a:p>
          <a:p>
            <a:r>
              <a:rPr lang="fi-FI" dirty="0" err="1"/>
              <a:t>Cooperation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context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youth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centres</a:t>
            </a:r>
            <a:r>
              <a:rPr lang="fi-FI" dirty="0"/>
              <a:t> for </a:t>
            </a:r>
            <a:r>
              <a:rPr lang="fi-FI" dirty="0" err="1"/>
              <a:t>expertise</a:t>
            </a:r>
            <a:r>
              <a:rPr lang="fi-FI" dirty="0"/>
              <a:t> 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the </a:t>
            </a:r>
            <a:r>
              <a:rPr lang="en-US" dirty="0" err="1">
                <a:latin typeface="Arial Narrow" panose="020B0606020202030204" pitchFamily="34" charset="0"/>
              </a:rPr>
              <a:t>centres</a:t>
            </a:r>
            <a:r>
              <a:rPr lang="en-US" dirty="0">
                <a:latin typeface="Arial Narrow" panose="020B0606020202030204" pitchFamily="34" charset="0"/>
              </a:rPr>
              <a:t> of expertise develop and promote basic and special expertise in youth-related issues as well as expert and other services in youth-related fields by generating, compiling, making use of or sharing knowledge and information on young people, youth work or youth policy</a:t>
            </a:r>
            <a:endParaRPr lang="sv-SE" dirty="0">
              <a:latin typeface="Arial Narrow" panose="020B0606020202030204" pitchFamily="34" charset="0"/>
            </a:endParaRPr>
          </a:p>
          <a:p>
            <a:r>
              <a:rPr lang="fi-FI" dirty="0" err="1"/>
              <a:t>Continuous</a:t>
            </a:r>
            <a:r>
              <a:rPr lang="fi-FI" dirty="0"/>
              <a:t> </a:t>
            </a:r>
            <a:r>
              <a:rPr lang="fi-FI" dirty="0" err="1"/>
              <a:t>dialogue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HEIs</a:t>
            </a:r>
            <a:r>
              <a:rPr lang="fi-FI" dirty="0"/>
              <a:t>, </a:t>
            </a:r>
            <a:r>
              <a:rPr lang="fi-FI" dirty="0" err="1"/>
              <a:t>incl</a:t>
            </a:r>
            <a:r>
              <a:rPr lang="fi-FI" dirty="0"/>
              <a:t>. </a:t>
            </a:r>
            <a:r>
              <a:rPr lang="fi-FI" dirty="0" err="1"/>
              <a:t>curriculum</a:t>
            </a:r>
            <a:endParaRPr lang="fi-FI" dirty="0"/>
          </a:p>
          <a:p>
            <a:r>
              <a:rPr lang="fi-FI" dirty="0" err="1"/>
              <a:t>Theses</a:t>
            </a:r>
            <a:r>
              <a:rPr lang="fi-FI" dirty="0"/>
              <a:t> on </a:t>
            </a:r>
            <a:r>
              <a:rPr lang="fi-FI" dirty="0" err="1"/>
              <a:t>topical</a:t>
            </a:r>
            <a:r>
              <a:rPr lang="fi-FI" dirty="0"/>
              <a:t> </a:t>
            </a:r>
            <a:r>
              <a:rPr lang="fi-FI" dirty="0" err="1"/>
              <a:t>issues</a:t>
            </a:r>
            <a:r>
              <a:rPr lang="fi-FI" dirty="0"/>
              <a:t> </a:t>
            </a:r>
            <a:r>
              <a:rPr lang="fi-FI" dirty="0" err="1"/>
              <a:t>proposed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/</a:t>
            </a:r>
            <a:r>
              <a:rPr lang="fi-FI" dirty="0" err="1"/>
              <a:t>agreed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 </a:t>
            </a:r>
            <a:r>
              <a:rPr lang="fi-FI" dirty="0" err="1"/>
              <a:t>Ministry</a:t>
            </a:r>
            <a:endParaRPr lang="fi-FI" dirty="0"/>
          </a:p>
          <a:p>
            <a:r>
              <a:rPr lang="fi-FI" dirty="0" err="1"/>
              <a:t>Lectures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officials</a:t>
            </a:r>
            <a:endParaRPr lang="fi-FI" dirty="0"/>
          </a:p>
          <a:p>
            <a:r>
              <a:rPr lang="fi-FI" dirty="0" err="1"/>
              <a:t>Trainees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HEIs</a:t>
            </a:r>
            <a:r>
              <a:rPr lang="fi-FI" dirty="0"/>
              <a:t>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7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E55D46C-FFDD-D244-BC09-59C228F6F1B8}" type="datetime1">
              <a:rPr lang="fi-FI" smtClean="0"/>
              <a:t>21.9.2022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0397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Department for </a:t>
            </a:r>
            <a:r>
              <a:rPr lang="fi-FI" dirty="0" err="1"/>
              <a:t>Youth</a:t>
            </a:r>
            <a:r>
              <a:rPr lang="fi-FI" dirty="0"/>
              <a:t> and Sport </a:t>
            </a:r>
            <a:r>
              <a:rPr lang="fi-FI" dirty="0" err="1"/>
              <a:t>Policy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97590" y="1501876"/>
            <a:ext cx="8224354" cy="3393001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i-FI" sz="4800" dirty="0"/>
              <a:t>Case Tampere </a:t>
            </a:r>
            <a:r>
              <a:rPr lang="fi-FI" sz="4800" dirty="0" err="1"/>
              <a:t>University</a:t>
            </a:r>
            <a:r>
              <a:rPr lang="fi-FI" sz="4800" dirty="0"/>
              <a:t>:</a:t>
            </a:r>
          </a:p>
          <a:p>
            <a:pPr marL="0" indent="0">
              <a:buNone/>
            </a:pPr>
            <a:r>
              <a:rPr lang="fi-FI" sz="4800" dirty="0" err="1"/>
              <a:t>Close</a:t>
            </a:r>
            <a:r>
              <a:rPr lang="fi-FI" sz="4800" dirty="0"/>
              <a:t> </a:t>
            </a:r>
            <a:r>
              <a:rPr lang="fi-FI" sz="4800" dirty="0" err="1"/>
              <a:t>Cooperation</a:t>
            </a:r>
            <a:r>
              <a:rPr lang="fi-FI" sz="4800" dirty="0"/>
              <a:t> </a:t>
            </a:r>
            <a:r>
              <a:rPr lang="fi-FI" sz="4800" dirty="0" err="1"/>
              <a:t>between</a:t>
            </a:r>
            <a:r>
              <a:rPr lang="fi-FI" sz="4800" dirty="0"/>
              <a:t> </a:t>
            </a:r>
            <a:r>
              <a:rPr lang="fi-FI" sz="4800" dirty="0" err="1"/>
              <a:t>the</a:t>
            </a:r>
            <a:r>
              <a:rPr lang="fi-FI" sz="4800" dirty="0"/>
              <a:t> </a:t>
            </a:r>
            <a:r>
              <a:rPr lang="fi-FI" sz="4800" dirty="0" err="1"/>
              <a:t>University</a:t>
            </a:r>
            <a:r>
              <a:rPr lang="fi-FI" sz="4800" dirty="0"/>
              <a:t> of Tampere and </a:t>
            </a:r>
            <a:r>
              <a:rPr lang="fi-FI" sz="4800" dirty="0" err="1"/>
              <a:t>the</a:t>
            </a:r>
            <a:r>
              <a:rPr lang="fi-FI" sz="4800" dirty="0"/>
              <a:t> </a:t>
            </a:r>
            <a:r>
              <a:rPr lang="fi-FI" sz="4800" dirty="0" err="1"/>
              <a:t>Ministry</a:t>
            </a:r>
            <a:r>
              <a:rPr lang="fi-FI" sz="4800" dirty="0"/>
              <a:t> </a:t>
            </a:r>
            <a:r>
              <a:rPr lang="fi-FI" sz="4800" dirty="0" err="1"/>
              <a:t>contributed</a:t>
            </a:r>
            <a:r>
              <a:rPr lang="fi-FI" sz="4800" dirty="0"/>
              <a:t> to </a:t>
            </a:r>
            <a:r>
              <a:rPr lang="fi-FI" sz="4800" dirty="0" err="1"/>
              <a:t>the</a:t>
            </a:r>
            <a:r>
              <a:rPr lang="fi-FI" sz="4800" dirty="0"/>
              <a:t> </a:t>
            </a:r>
            <a:r>
              <a:rPr lang="fi-FI" sz="4800" dirty="0" err="1"/>
              <a:t>development</a:t>
            </a:r>
            <a:r>
              <a:rPr lang="fi-FI" sz="4800" dirty="0"/>
              <a:t> of </a:t>
            </a:r>
            <a:r>
              <a:rPr lang="fi-FI" sz="4800" dirty="0" err="1"/>
              <a:t>higher</a:t>
            </a:r>
            <a:r>
              <a:rPr lang="fi-FI" sz="4800" dirty="0"/>
              <a:t> </a:t>
            </a:r>
            <a:r>
              <a:rPr lang="fi-FI" sz="4800" dirty="0" err="1"/>
              <a:t>education</a:t>
            </a:r>
            <a:r>
              <a:rPr lang="fi-FI" sz="4800" dirty="0"/>
              <a:t> in </a:t>
            </a:r>
            <a:r>
              <a:rPr lang="fi-FI" sz="4800" dirty="0" err="1"/>
              <a:t>youth</a:t>
            </a:r>
            <a:r>
              <a:rPr lang="fi-FI" sz="4800" dirty="0"/>
              <a:t> </a:t>
            </a:r>
            <a:r>
              <a:rPr lang="fi-FI" sz="4800" dirty="0" err="1"/>
              <a:t>work</a:t>
            </a:r>
            <a:endParaRPr lang="fi-FI" sz="4800" dirty="0"/>
          </a:p>
          <a:p>
            <a:pPr marL="0" indent="0">
              <a:buNone/>
            </a:pPr>
            <a:r>
              <a:rPr lang="fi-FI" sz="4800" dirty="0"/>
              <a:t>In </a:t>
            </a:r>
            <a:r>
              <a:rPr lang="fi-FI" sz="4800" dirty="0" err="1"/>
              <a:t>the</a:t>
            </a:r>
            <a:r>
              <a:rPr lang="fi-FI" sz="4800" dirty="0"/>
              <a:t> </a:t>
            </a:r>
            <a:r>
              <a:rPr lang="fi-FI" sz="4800" dirty="0" err="1"/>
              <a:t>planning</a:t>
            </a:r>
            <a:r>
              <a:rPr lang="fi-FI" sz="4800" dirty="0"/>
              <a:t> </a:t>
            </a:r>
            <a:r>
              <a:rPr lang="fi-FI" sz="4800" dirty="0" err="1"/>
              <a:t>stage</a:t>
            </a:r>
            <a:r>
              <a:rPr lang="fi-FI" sz="4800" dirty="0"/>
              <a:t>, </a:t>
            </a:r>
            <a:r>
              <a:rPr lang="fi-FI" sz="4800" dirty="0" err="1"/>
              <a:t>the</a:t>
            </a:r>
            <a:r>
              <a:rPr lang="fi-FI" sz="4800" dirty="0"/>
              <a:t> </a:t>
            </a:r>
            <a:r>
              <a:rPr lang="fi-FI" sz="4800" dirty="0" err="1"/>
              <a:t>Ministry</a:t>
            </a:r>
            <a:r>
              <a:rPr lang="fi-FI" sz="4800" dirty="0"/>
              <a:t> </a:t>
            </a:r>
            <a:r>
              <a:rPr lang="fi-FI" sz="4800" dirty="0" err="1"/>
              <a:t>supported</a:t>
            </a:r>
            <a:r>
              <a:rPr lang="fi-FI" sz="4800" dirty="0"/>
              <a:t> </a:t>
            </a:r>
            <a:r>
              <a:rPr lang="fi-FI" sz="4800" dirty="0" err="1"/>
              <a:t>the</a:t>
            </a:r>
            <a:r>
              <a:rPr lang="fi-FI" sz="4800" dirty="0"/>
              <a:t> </a:t>
            </a:r>
            <a:r>
              <a:rPr lang="fi-FI" sz="4800" dirty="0" err="1"/>
              <a:t>initiative</a:t>
            </a:r>
            <a:r>
              <a:rPr lang="fi-FI" sz="4800" dirty="0"/>
              <a:t> </a:t>
            </a:r>
            <a:r>
              <a:rPr lang="fi-FI" sz="4800" dirty="0" err="1"/>
              <a:t>with</a:t>
            </a:r>
            <a:r>
              <a:rPr lang="fi-FI" sz="4800" dirty="0"/>
              <a:t> </a:t>
            </a:r>
            <a:r>
              <a:rPr lang="fi-FI" sz="4800" dirty="0" err="1"/>
              <a:t>project</a:t>
            </a:r>
            <a:r>
              <a:rPr lang="fi-FI" sz="4800" dirty="0"/>
              <a:t> </a:t>
            </a:r>
            <a:r>
              <a:rPr lang="fi-FI" sz="4800" dirty="0" err="1"/>
              <a:t>funding</a:t>
            </a:r>
            <a:r>
              <a:rPr lang="fi-FI" sz="4800" dirty="0"/>
              <a:t> and </a:t>
            </a:r>
            <a:r>
              <a:rPr lang="fi-FI" sz="4800" dirty="0" err="1"/>
              <a:t>expertise</a:t>
            </a:r>
            <a:r>
              <a:rPr lang="fi-FI" sz="4800" dirty="0"/>
              <a:t> </a:t>
            </a:r>
            <a:r>
              <a:rPr lang="fi-FI" sz="4800" dirty="0" err="1"/>
              <a:t>regarding</a:t>
            </a:r>
            <a:r>
              <a:rPr lang="fi-FI" sz="4800" dirty="0"/>
              <a:t> </a:t>
            </a:r>
            <a:r>
              <a:rPr lang="fi-FI" sz="4800" dirty="0" err="1"/>
              <a:t>needs</a:t>
            </a:r>
            <a:r>
              <a:rPr lang="fi-FI" sz="4800" dirty="0"/>
              <a:t> for and </a:t>
            </a:r>
            <a:r>
              <a:rPr lang="fi-FI" sz="4800" dirty="0" err="1"/>
              <a:t>content</a:t>
            </a:r>
            <a:r>
              <a:rPr lang="fi-FI" sz="4800" dirty="0"/>
              <a:t> of </a:t>
            </a:r>
            <a:r>
              <a:rPr lang="fi-FI" sz="4800" dirty="0" err="1"/>
              <a:t>the</a:t>
            </a:r>
            <a:r>
              <a:rPr lang="fi-FI" sz="4800" dirty="0"/>
              <a:t> </a:t>
            </a:r>
            <a:r>
              <a:rPr lang="fi-FI" sz="4800" dirty="0" err="1"/>
              <a:t>education</a:t>
            </a:r>
            <a:endParaRPr lang="fi-FI" sz="4800" dirty="0"/>
          </a:p>
          <a:p>
            <a:pPr marL="0" indent="0">
              <a:buNone/>
            </a:pPr>
            <a:r>
              <a:rPr lang="en-US" sz="4800" dirty="0"/>
              <a:t>At present, Tampere University offers Bachelor’s and Master’s degrees in social sciences with a </a:t>
            </a:r>
            <a:r>
              <a:rPr lang="en-US" sz="4800" dirty="0" err="1"/>
              <a:t>specialisation</a:t>
            </a:r>
            <a:r>
              <a:rPr lang="en-US" sz="4800" dirty="0"/>
              <a:t> option in youth work and youth studies. </a:t>
            </a:r>
          </a:p>
          <a:p>
            <a:pPr marL="0" indent="0">
              <a:buNone/>
            </a:pPr>
            <a:r>
              <a:rPr lang="en-US" sz="4800" dirty="0"/>
              <a:t>Youth work and youth research can be studied as a </a:t>
            </a:r>
            <a:r>
              <a:rPr lang="en-US" sz="4800" dirty="0" err="1"/>
              <a:t>specialisation</a:t>
            </a:r>
            <a:r>
              <a:rPr lang="en-US" sz="4800" dirty="0"/>
              <a:t> in the Degree </a:t>
            </a:r>
            <a:r>
              <a:rPr lang="en-US" sz="4800" dirty="0" err="1"/>
              <a:t>Programme</a:t>
            </a:r>
            <a:r>
              <a:rPr lang="en-US" sz="4800" dirty="0"/>
              <a:t> in Social Sciences</a:t>
            </a:r>
            <a:endParaRPr lang="fi-FI" sz="4800" dirty="0"/>
          </a:p>
          <a:p>
            <a:pPr lvl="1"/>
            <a:r>
              <a:rPr lang="fi-FI" sz="4800" dirty="0"/>
              <a:t>Master of </a:t>
            </a:r>
            <a:r>
              <a:rPr lang="fi-FI" sz="4800" dirty="0" err="1"/>
              <a:t>Social</a:t>
            </a:r>
            <a:r>
              <a:rPr lang="fi-FI" sz="4800" dirty="0"/>
              <a:t> Sciences / </a:t>
            </a:r>
            <a:r>
              <a:rPr lang="fi-FI" sz="4800" dirty="0" err="1"/>
              <a:t>Study</a:t>
            </a:r>
            <a:r>
              <a:rPr lang="fi-FI" sz="4800" dirty="0"/>
              <a:t> </a:t>
            </a:r>
            <a:r>
              <a:rPr lang="fi-FI" sz="4800" dirty="0" err="1"/>
              <a:t>line</a:t>
            </a:r>
            <a:r>
              <a:rPr lang="fi-FI" sz="4800" dirty="0"/>
              <a:t> in </a:t>
            </a:r>
            <a:r>
              <a:rPr lang="fi-FI" sz="4800" dirty="0" err="1"/>
              <a:t>Youth</a:t>
            </a:r>
            <a:r>
              <a:rPr lang="fi-FI" sz="4800" dirty="0"/>
              <a:t> </a:t>
            </a:r>
            <a:r>
              <a:rPr lang="fi-FI" sz="4800" dirty="0" err="1"/>
              <a:t>work</a:t>
            </a:r>
            <a:r>
              <a:rPr lang="fi-FI" sz="4800" dirty="0"/>
              <a:t> and </a:t>
            </a:r>
            <a:r>
              <a:rPr lang="fi-FI" sz="4800" dirty="0" err="1"/>
              <a:t>Youth</a:t>
            </a:r>
            <a:r>
              <a:rPr lang="fi-FI" sz="4800" dirty="0"/>
              <a:t> </a:t>
            </a:r>
            <a:r>
              <a:rPr lang="fi-FI" sz="4800" dirty="0" err="1"/>
              <a:t>Research</a:t>
            </a:r>
            <a:r>
              <a:rPr lang="fi-FI" sz="4800" dirty="0"/>
              <a:t>  </a:t>
            </a:r>
          </a:p>
          <a:p>
            <a:pPr lvl="1"/>
            <a:r>
              <a:rPr lang="fi-FI" sz="4800" dirty="0" err="1"/>
              <a:t>Doctoral</a:t>
            </a:r>
            <a:r>
              <a:rPr lang="fi-FI" sz="4800" dirty="0"/>
              <a:t> </a:t>
            </a:r>
            <a:r>
              <a:rPr lang="fi-FI" sz="4800" dirty="0" err="1"/>
              <a:t>studies</a:t>
            </a:r>
            <a:r>
              <a:rPr lang="fi-FI" sz="4800" dirty="0"/>
              <a:t> </a:t>
            </a:r>
            <a:r>
              <a:rPr lang="fi-FI" sz="4800" dirty="0" err="1"/>
              <a:t>possible</a:t>
            </a:r>
            <a:r>
              <a:rPr lang="fi-FI" sz="4800" dirty="0"/>
              <a:t> in </a:t>
            </a:r>
            <a:r>
              <a:rPr lang="fi-FI" sz="4800" dirty="0" err="1"/>
              <a:t>youth</a:t>
            </a:r>
            <a:r>
              <a:rPr lang="fi-FI" sz="4800" dirty="0"/>
              <a:t> </a:t>
            </a:r>
            <a:r>
              <a:rPr lang="fi-FI" sz="4800" dirty="0" err="1"/>
              <a:t>reseach</a:t>
            </a:r>
            <a:endParaRPr lang="fi-FI" sz="4800" dirty="0"/>
          </a:p>
          <a:p>
            <a:pPr lvl="1"/>
            <a:endParaRPr lang="fi-FI" sz="4600" dirty="0">
              <a:solidFill>
                <a:srgbClr val="FF0000"/>
              </a:solidFill>
            </a:endParaRPr>
          </a:p>
          <a:p>
            <a:pPr marL="6350" indent="0">
              <a:buNone/>
            </a:pPr>
            <a:endParaRPr lang="fi-FI" sz="4800" dirty="0">
              <a:solidFill>
                <a:srgbClr val="FF0000"/>
              </a:solidFill>
            </a:endParaRPr>
          </a:p>
          <a:p>
            <a:pPr lvl="1"/>
            <a:endParaRPr lang="fi-FI" sz="4600" dirty="0">
              <a:solidFill>
                <a:srgbClr val="FF0000"/>
              </a:solidFill>
            </a:endParaRP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pPr/>
              <a:t>8</a:t>
            </a:fld>
            <a:r>
              <a:rPr lang="fi-FI"/>
              <a:t>  </a:t>
            </a:r>
            <a:r>
              <a:rPr lang="fi-FI" b="0">
                <a:solidFill>
                  <a:schemeClr val="bg1">
                    <a:lumMod val="65000"/>
                  </a:schemeClr>
                </a:solidFill>
              </a:rPr>
              <a:t>|</a:t>
            </a:r>
            <a:endParaRPr lang="fi-FI" sz="600" b="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E55D46C-FFDD-D244-BC09-59C228F6F1B8}" type="datetime1">
              <a:rPr lang="fi-FI" smtClean="0"/>
              <a:t>21.9.2022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6410175"/>
      </p:ext>
    </p:extLst>
  </p:cSld>
  <p:clrMapOvr>
    <a:masterClrMapping/>
  </p:clrMapOvr>
</p:sld>
</file>

<file path=ppt/theme/theme1.xml><?xml version="1.0" encoding="utf-8"?>
<a:theme xmlns:a="http://schemas.openxmlformats.org/drawingml/2006/main" name="OKM-VIH-EN-05/2021">
  <a:themeElements>
    <a:clrScheme name="Mukautetut 4">
      <a:dk1>
        <a:srgbClr val="000000"/>
      </a:dk1>
      <a:lt1>
        <a:srgbClr val="FFFFFF"/>
      </a:lt1>
      <a:dk2>
        <a:srgbClr val="598D83"/>
      </a:dk2>
      <a:lt2>
        <a:srgbClr val="FFFFFF"/>
      </a:lt2>
      <a:accent1>
        <a:srgbClr val="002F6C"/>
      </a:accent1>
      <a:accent2>
        <a:srgbClr val="8EBEFF"/>
      </a:accent2>
      <a:accent3>
        <a:srgbClr val="3659BD"/>
      </a:accent3>
      <a:accent4>
        <a:srgbClr val="79C699"/>
      </a:accent4>
      <a:accent5>
        <a:srgbClr val="007070"/>
      </a:accent5>
      <a:accent6>
        <a:srgbClr val="66C9C3"/>
      </a:accent6>
      <a:hlink>
        <a:srgbClr val="598D83"/>
      </a:hlink>
      <a:folHlink>
        <a:srgbClr val="889399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2" id="{A5800768-00B7-4FCC-9AB8-08E08D147AAF}" vid="{9C07C6FA-E5D0-4AF1-BAAB-7A795535EBAC}"/>
    </a:ext>
  </a:extLst>
</a:theme>
</file>

<file path=ppt/theme/theme2.xml><?xml version="1.0" encoding="utf-8"?>
<a:theme xmlns:a="http://schemas.openxmlformats.org/drawingml/2006/main" name="OKM-SIN-EN-05/2021">
  <a:themeElements>
    <a:clrScheme name="Mukautetut 6">
      <a:dk1>
        <a:srgbClr val="000000"/>
      </a:dk1>
      <a:lt1>
        <a:srgbClr val="FFFFFF"/>
      </a:lt1>
      <a:dk2>
        <a:srgbClr val="165C7D"/>
      </a:dk2>
      <a:lt2>
        <a:srgbClr val="FFFFFF"/>
      </a:lt2>
      <a:accent1>
        <a:srgbClr val="002F6C"/>
      </a:accent1>
      <a:accent2>
        <a:srgbClr val="8EBEFF"/>
      </a:accent2>
      <a:accent3>
        <a:srgbClr val="3659BD"/>
      </a:accent3>
      <a:accent4>
        <a:srgbClr val="79C699"/>
      </a:accent4>
      <a:accent5>
        <a:srgbClr val="007070"/>
      </a:accent5>
      <a:accent6>
        <a:srgbClr val="66C9C3"/>
      </a:accent6>
      <a:hlink>
        <a:srgbClr val="165C7D"/>
      </a:hlink>
      <a:folHlink>
        <a:srgbClr val="889399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2" id="{A5800768-00B7-4FCC-9AB8-08E08D147AAF}" vid="{29D76CD4-9592-4A6C-A98F-B32206C1D717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ampus asiakirja" ma:contentTypeID="0x010100B5FAB64B6C204DD994D3FAC0C34E2BFF00CE4AFF6FF5F84446A8C6A05A2A9D8EEE" ma:contentTypeVersion="32" ma:contentTypeDescription="Kampus asiakirja" ma:contentTypeScope="" ma:versionID="8229257ae2e085e16910dc8ec38560b8">
  <xsd:schema xmlns:xsd="http://www.w3.org/2001/XMLSchema" xmlns:xs="http://www.w3.org/2001/XMLSchema" xmlns:p="http://schemas.microsoft.com/office/2006/metadata/properties" xmlns:ns2="c138b538-c2fd-4cca-8c26-6e4e32e5a042" targetNamespace="http://schemas.microsoft.com/office/2006/metadata/properties" ma:root="true" ma:fieldsID="f4c5dd8637d8113ac38736fd6c3107a0" ns2:_="">
    <xsd:import namespace="c138b538-c2fd-4cca-8c26-6e4e32e5a042"/>
    <xsd:element name="properties">
      <xsd:complexType>
        <xsd:sequence>
          <xsd:element name="documentManagement">
            <xsd:complexType>
              <xsd:all>
                <xsd:element ref="ns2:KampusOrganizationTaxHTField0" minOccurs="0"/>
                <xsd:element ref="ns2:KampusKeywordsTaxHTField0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8b538-c2fd-4cca-8c26-6e4e32e5a042" elementFormDefault="qualified">
    <xsd:import namespace="http://schemas.microsoft.com/office/2006/documentManagement/types"/>
    <xsd:import namespace="http://schemas.microsoft.com/office/infopath/2007/PartnerControls"/>
    <xsd:element name="KampusOrganizationTaxHTField0" ma:index="2" nillable="true" ma:taxonomy="true" ma:internalName="KampusOrganizationTaxHTField0" ma:taxonomyFieldName="KampusOrganization" ma:displayName="Organisaatio" ma:readOnly="false" ma:default="" ma:fieldId="{2db0ae7a-6cf0-4985-ba6a-e776373147cc}" ma:taxonomyMulti="true" ma:sspId="acce3c4a-091f-4b07-a6c7-e4a083e8073a" ma:termSetId="96581ae4-b9dd-471b-b644-43b1ab68b7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ampusKeywordsTaxHTField0" ma:index="4" nillable="true" ma:taxonomy="true" ma:internalName="KampusKeywordsTaxHTField0" ma:taxonomyFieldName="KampusKeywords" ma:displayName="Asiasanat" ma:default="" ma:fieldId="{1b40a1dd-212b-4729-a26e-8a2bffa86a15}" ma:taxonomyMulti="true" ma:sspId="acce3c4a-091f-4b07-a6c7-e4a083e8073a" ma:termSetId="c57e3b40-808e-4864-abb2-3453a6c26e7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70130656-8a48-49c4-9851-06cd6d2cc5a7}" ma:internalName="TaxCatchAll" ma:showField="CatchAllData" ma:web="38379a60-7531-4de4-83b3-4f5e4640b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70130656-8a48-49c4-9851-06cd6d2cc5a7}" ma:internalName="TaxCatchAllLabel" ma:readOnly="true" ma:showField="CatchAllDataLabel" ma:web="38379a60-7531-4de4-83b3-4f5e4640b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Sisältölaji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mpusOrganizationTaxHTField0 xmlns="c138b538-c2fd-4cca-8c26-6e4e32e5a042">
      <Terms xmlns="http://schemas.microsoft.com/office/infopath/2007/PartnerControls">
        <TermInfo xmlns="http://schemas.microsoft.com/office/infopath/2007/PartnerControls">
          <TermName xmlns="http://schemas.microsoft.com/office/infopath/2007/PartnerControls">Opetus- ja kulttuuriministeriö</TermName>
          <TermId xmlns="http://schemas.microsoft.com/office/infopath/2007/PartnerControls">2ef1e35e-3f47-47f4-a7be-57610f1fc7b4</TermId>
        </TermInfo>
      </Terms>
    </KampusOrganizationTaxHTField0>
    <KampusKeywordsTaxHTField0 xmlns="c138b538-c2fd-4cca-8c26-6e4e32e5a042">
      <Terms xmlns="http://schemas.microsoft.com/office/infopath/2007/PartnerControls">
        <TermInfo xmlns="http://schemas.microsoft.com/office/infopath/2007/PartnerControls">
          <TermName xmlns="http://schemas.microsoft.com/office/infopath/2007/PartnerControls">esityspohjat</TermName>
          <TermId xmlns="http://schemas.microsoft.com/office/infopath/2007/PartnerControls">865debd5-3b03-4887-aeb6-983ee3d25f6a</TermId>
        </TermInfo>
        <TermInfo xmlns="http://schemas.microsoft.com/office/infopath/2007/PartnerControls">
          <TermName xmlns="http://schemas.microsoft.com/office/infopath/2007/PartnerControls">PowerPoint</TermName>
          <TermId xmlns="http://schemas.microsoft.com/office/infopath/2007/PartnerControls">c474c9ee-86da-5111-9bbd-ffc5eb6e322e</TermId>
        </TermInfo>
        <TermInfo xmlns="http://schemas.microsoft.com/office/infopath/2007/PartnerControls">
          <TermName xmlns="http://schemas.microsoft.com/office/infopath/2007/PartnerControls">diaesitys</TermName>
          <TermId xmlns="http://schemas.microsoft.com/office/infopath/2007/PartnerControls">ab6ea33c-a75a-4840-ad48-c39269e043ae</TermId>
        </TermInfo>
        <TermInfo xmlns="http://schemas.microsoft.com/office/infopath/2007/PartnerControls">
          <TermName xmlns="http://schemas.microsoft.com/office/infopath/2007/PartnerControls">kalvopohjat</TermName>
          <TermId xmlns="http://schemas.microsoft.com/office/infopath/2007/PartnerControls">567a8a0a-b35a-4b9c-be9f-8f500a9282c2</TermId>
        </TermInfo>
        <TermInfo xmlns="http://schemas.microsoft.com/office/infopath/2007/PartnerControls">
          <TermName xmlns="http://schemas.microsoft.com/office/infopath/2007/PartnerControls">ppt-esitys</TermName>
          <TermId xmlns="http://schemas.microsoft.com/office/infopath/2007/PartnerControls">44c45ef7-1192-46c4-87df-1af2661bf53f</TermId>
        </TermInfo>
      </Terms>
    </KampusKeywordsTaxHTField0>
    <TaxCatchAll xmlns="c138b538-c2fd-4cca-8c26-6e4e32e5a042">
      <Value>575</Value>
      <Value>1593</Value>
      <Value>1592</Value>
      <Value>3013</Value>
      <Value>1667</Value>
      <Value>493</Value>
    </TaxCatchAl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acce3c4a-091f-4b07-a6c7-e4a083e8073a" ContentTypeId="0x010100B5FAB64B6C204DD994D3FAC0C34E2BFF" PreviousValue="false"/>
</file>

<file path=customXml/itemProps1.xml><?xml version="1.0" encoding="utf-8"?>
<ds:datastoreItem xmlns:ds="http://schemas.openxmlformats.org/officeDocument/2006/customXml" ds:itemID="{8FF37971-DC06-4CE1-8D09-F8CE00BEB0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38b538-c2fd-4cca-8c26-6e4e32e5a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83767EB-77F8-4270-8291-F32AB42846B6}">
  <ds:schemaRefs>
    <ds:schemaRef ds:uri="http://purl.org/dc/elements/1.1/"/>
    <ds:schemaRef ds:uri="http://purl.org/dc/terms/"/>
    <ds:schemaRef ds:uri="c138b538-c2fd-4cca-8c26-6e4e32e5a042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D1BF095-41CF-48B0-A5B3-62E46B8B8F8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4B69E1A-D11C-403E-B1DD-DDAE5854F776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OKM esityspohja en 210605 (3)</Template>
  <TotalTime>353</TotalTime>
  <Words>664</Words>
  <Application>Microsoft Office PowerPoint</Application>
  <PresentationFormat>Näytössä katseltava esitys (16:9)</PresentationFormat>
  <Paragraphs>56</Paragraphs>
  <Slides>8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OKM-VIH-EN-05/2021</vt:lpstr>
      <vt:lpstr>OKM-SIN-EN-05/2021</vt:lpstr>
      <vt:lpstr>Acrobat Document</vt:lpstr>
      <vt:lpstr>The role of the ministries responsible for developing youth work – how to cooperate with HEIs</vt:lpstr>
      <vt:lpstr>PowerPoint-esitys</vt:lpstr>
      <vt:lpstr>Department for Higher Education and Science Policy</vt:lpstr>
      <vt:lpstr>Department for Youth and Sport Policy</vt:lpstr>
      <vt:lpstr>Department for Youth and Sport Policy</vt:lpstr>
      <vt:lpstr>Department for Youth and Sport Policy</vt:lpstr>
      <vt:lpstr>Department for Youth and Sport Policy</vt:lpstr>
      <vt:lpstr>Department for Youth and Sport Policy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 ohjelmasta tähän</dc:title>
  <dc:creator>Astala Seija (OKM)</dc:creator>
  <cp:lastModifiedBy>Annina Kurki</cp:lastModifiedBy>
  <cp:revision>51</cp:revision>
  <cp:lastPrinted>2020-01-16T10:58:01Z</cp:lastPrinted>
  <dcterms:created xsi:type="dcterms:W3CDTF">2022-09-07T05:11:12Z</dcterms:created>
  <dcterms:modified xsi:type="dcterms:W3CDTF">2022-09-21T10:04:04Z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0x010100B5FAB64B6C204DD994D3FAC0C34E2BFF00CE4AFF6FF5F84446A8C6A05A2A9D8EEE</vt:lpwstr>
  </property>
  <property fmtid="{D5CDD505-2E9C-101B-9397-08002B2CF9AE}" pid="3" name="KampusOrganization">
    <vt:lpwstr>493;#Opetus- ja kulttuuriministeriö|2ef1e35e-3f47-47f4-a7be-57610f1fc7b4</vt:lpwstr>
  </property>
  <property fmtid="{D5CDD505-2E9C-101B-9397-08002B2CF9AE}" pid="4" name="KampusKeywords">
    <vt:lpwstr>1667;#esityspohjat|865debd5-3b03-4887-aeb6-983ee3d25f6a;#575;#PowerPoint|c474c9ee-86da-5111-9bbd-ffc5eb6e322e;#3013;#diaesitys|ab6ea33c-a75a-4840-ad48-c39269e043ae;#1592;#kalvopohjat|567a8a0a-b35a-4b9c-be9f-8f500a9282c2;#1593;#ppt-esitys|44c45ef7-1192-46c</vt:lpwstr>
  </property>
</Properties>
</file>