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6" r:id="rId2"/>
    <p:sldId id="261" r:id="rId3"/>
    <p:sldId id="262" r:id="rId4"/>
    <p:sldId id="263" r:id="rId5"/>
    <p:sldId id="264"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52" autoAdjust="0"/>
    <p:restoredTop sz="90401" autoAdjust="0"/>
  </p:normalViewPr>
  <p:slideViewPr>
    <p:cSldViewPr>
      <p:cViewPr>
        <p:scale>
          <a:sx n="90" d="100"/>
          <a:sy n="90" d="100"/>
        </p:scale>
        <p:origin x="-462" y="-3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0E4D492-3DDB-4D8F-9E2A-B0C9D0986A6D}" type="datetimeFigureOut">
              <a:rPr lang="en-US"/>
              <a:pPr>
                <a:defRPr/>
              </a:pPr>
              <a:t>11/14/2013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3D5F2D6-4B53-4DA6-BB89-C53E8E75C44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i="1" smtClean="0"/>
              <a:t>Note</a:t>
            </a:r>
            <a:r>
              <a:rPr lang="en-US" smtClean="0"/>
              <a:t>: The objective of this presentation is to describe </a:t>
            </a:r>
            <a:r>
              <a:rPr lang="en-US" u="sng" smtClean="0"/>
              <a:t>very briefly</a:t>
            </a:r>
            <a:r>
              <a:rPr lang="en-US" smtClean="0"/>
              <a:t> what is the vision for inclusive education your country. The vision needs to have a timeframe such as year 2020. Please note, that the objective is </a:t>
            </a:r>
            <a:r>
              <a:rPr lang="en-US" u="sng" smtClean="0"/>
              <a:t>not</a:t>
            </a:r>
            <a:r>
              <a:rPr lang="en-US" smtClean="0"/>
              <a:t> on what is the current situation, what has been done until now and what are the successes or failures. This session is about describing, depicting and focusing on what the country wants to achieve, on the vision that the country wants to reach. </a:t>
            </a:r>
          </a:p>
          <a:p>
            <a:pPr>
              <a:spcBef>
                <a:spcPct val="0"/>
              </a:spcBef>
            </a:pPr>
            <a:endParaRPr lang="en-US" smtClean="0"/>
          </a:p>
          <a:p>
            <a:pPr>
              <a:spcBef>
                <a:spcPct val="0"/>
              </a:spcBef>
            </a:pPr>
            <a:r>
              <a:rPr lang="en-US" smtClean="0"/>
              <a:t>Please focus on the most important topics that are relevant for your country. Please see the model in this presentation. Kindly note that this is just an example and that the situation of inclusiveness varies from country to country therefore adjustments, changes, adaptations are required. </a:t>
            </a:r>
          </a:p>
          <a:p>
            <a:pPr>
              <a:spcBef>
                <a:spcPct val="0"/>
              </a:spcBef>
            </a:pPr>
            <a:endParaRPr lang="en-US" smtClean="0"/>
          </a:p>
          <a:p>
            <a:pPr>
              <a:spcBef>
                <a:spcPct val="0"/>
              </a:spcBef>
            </a:pPr>
            <a:r>
              <a:rPr lang="en-US" smtClean="0"/>
              <a:t>The presentation is maximum </a:t>
            </a:r>
            <a:r>
              <a:rPr lang="en-US" smtClean="0">
                <a:solidFill>
                  <a:srgbClr val="FF0000"/>
                </a:solidFill>
              </a:rPr>
              <a:t>6</a:t>
            </a:r>
            <a:r>
              <a:rPr lang="en-US" smtClean="0"/>
              <a:t> minutes, three </a:t>
            </a:r>
            <a:r>
              <a:rPr lang="en-US" sz="1400" smtClean="0"/>
              <a:t>slides of </a:t>
            </a:r>
            <a:r>
              <a:rPr lang="en-US" smtClean="0"/>
              <a:t>two minutes each. </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96E002-AAC0-4321-A805-042C502A80A1}"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When trying to write the vision, the question is “What is the result we want to create?” </a:t>
            </a:r>
          </a:p>
          <a:p>
            <a:pPr>
              <a:spcBef>
                <a:spcPct val="0"/>
              </a:spcBef>
            </a:pPr>
            <a:endParaRPr lang="en-US" smtClean="0"/>
          </a:p>
          <a:p>
            <a:pPr>
              <a:spcBef>
                <a:spcPct val="0"/>
              </a:spcBef>
            </a:pPr>
            <a:r>
              <a:rPr lang="en-US" smtClean="0"/>
              <a:t>Please summarize your vision in three main topics. In this example, the main topics that the vision contains are: </a:t>
            </a:r>
            <a:r>
              <a:rPr lang="en-US" i="1" smtClean="0"/>
              <a:t>Friendly schools to all children</a:t>
            </a:r>
            <a:r>
              <a:rPr lang="en-US" smtClean="0"/>
              <a:t>; </a:t>
            </a:r>
            <a:r>
              <a:rPr lang="en-US" i="1" smtClean="0"/>
              <a:t>Effective teaching and learning </a:t>
            </a:r>
            <a:r>
              <a:rPr lang="en-US" smtClean="0"/>
              <a:t>and </a:t>
            </a:r>
            <a:r>
              <a:rPr lang="en-US" i="1" smtClean="0"/>
              <a:t>Participation</a:t>
            </a:r>
            <a:r>
              <a:rPr lang="en-US" smtClean="0"/>
              <a:t>. In other countries, of course, other topics may apply. </a:t>
            </a:r>
          </a:p>
          <a:p>
            <a:pPr>
              <a:spcBef>
                <a:spcPct val="0"/>
              </a:spcBef>
            </a:pPr>
            <a:endParaRPr lang="en-US" smtClean="0"/>
          </a:p>
          <a:p>
            <a:pPr>
              <a:spcBef>
                <a:spcPct val="0"/>
              </a:spcBef>
            </a:pPr>
            <a:r>
              <a:rPr lang="en-US" smtClean="0"/>
              <a:t>Please write the description while keeping in mind the question “How do we know if we have achieved it?” This will help to provide a clear enough description. </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8ABFBD-FC8E-45B4-803C-51CB7EC53A29}"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9DA3B162-3D59-4F84-AD56-91CC892C88E8}" type="datetimeFigureOut">
              <a:rPr lang="en-US"/>
              <a:pPr>
                <a:defRPr/>
              </a:pPr>
              <a:t>11/14/2013</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7FC1826A-19FE-4485-87B2-7F5E929C6B6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CF7C837-28D6-47E6-8E75-8573FC7588F5}" type="datetimeFigureOut">
              <a:rPr lang="en-US"/>
              <a:pPr>
                <a:defRPr/>
              </a:pPr>
              <a:t>11/14/2013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943CD9F-50E8-4ABB-B632-F595287FCAD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2B1E65D-C3EB-413C-A7CF-1570A9F4B963}" type="datetimeFigureOut">
              <a:rPr lang="en-US"/>
              <a:pPr>
                <a:defRPr/>
              </a:pPr>
              <a:t>11/14/2013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7100D61-7577-4FFB-BC98-DFE71338D6D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7D6605F3-DEA6-4913-8B18-AA7519741F69}" type="datetimeFigureOut">
              <a:rPr lang="en-US"/>
              <a:pPr>
                <a:defRPr/>
              </a:pPr>
              <a:t>11/14/2013</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87977A61-A86A-4CB6-90BA-12845DEC8AB5}"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4546DF14-15BF-4D22-96E5-5657D0FF319A}" type="datetimeFigureOut">
              <a:rPr lang="en-US"/>
              <a:pPr>
                <a:defRPr/>
              </a:pPr>
              <a:t>11/14/2013</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4845405E-12C7-49C4-91E7-223B582AE7A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8FE1D044-8464-45F1-BA0F-2374A721598E}" type="datetimeFigureOut">
              <a:rPr lang="en-US"/>
              <a:pPr>
                <a:defRPr/>
              </a:pPr>
              <a:t>11/14/2013</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7E3F31E-1073-4A57-ADB6-3FCE2A111A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D8A42ED3-3B75-47D1-9904-34464F8FCB7E}" type="datetimeFigureOut">
              <a:rPr lang="en-US"/>
              <a:pPr>
                <a:defRPr/>
              </a:pPr>
              <a:t>11/14/2013</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9666EB6B-6A5F-4D8D-ADEE-561D76746E5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3D7BC03D-916B-463F-A2E5-EF562AF98D1C}" type="datetimeFigureOut">
              <a:rPr lang="en-US"/>
              <a:pPr>
                <a:defRPr/>
              </a:pPr>
              <a:t>11/14/2013</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EA1B2CE9-90A8-4247-BF02-5F1B1A03A086}"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E83964D3-D5D3-4085-852C-3F1CBD0C8F2A}" type="datetimeFigureOut">
              <a:rPr lang="en-US"/>
              <a:pPr>
                <a:defRPr/>
              </a:pPr>
              <a:t>11/14/2013</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0534AC70-B35D-42EB-A470-5613008B156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70053454-E439-4E2A-8F59-8E76B714209D}" type="datetimeFigureOut">
              <a:rPr lang="en-US"/>
              <a:pPr>
                <a:defRPr/>
              </a:pPr>
              <a:t>11/14/2013</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C71157DB-12F8-452F-82C8-C959C306166A}"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B5F58048-766F-4832-8E91-DEDBAA703E2F}" type="datetimeFigureOut">
              <a:rPr lang="en-US"/>
              <a:pPr>
                <a:defRPr/>
              </a:pPr>
              <a:t>11/14/2013</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4DBDA6C4-142E-4DDA-BB42-D31D037D5586}"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E961A7D8-EE6F-4F2C-A35C-8EC9DBEC888C}" type="datetimeFigureOut">
              <a:rPr lang="en-US"/>
              <a:pPr>
                <a:defRPr/>
              </a:pPr>
              <a:t>11/14/2013</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FBD1DF68-1311-4452-9959-0E24B4269F8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5" r:id="rId4"/>
    <p:sldLayoutId id="2147483694" r:id="rId5"/>
    <p:sldLayoutId id="2147483699" r:id="rId6"/>
    <p:sldLayoutId id="2147483693" r:id="rId7"/>
    <p:sldLayoutId id="2147483700" r:id="rId8"/>
    <p:sldLayoutId id="2147483701" r:id="rId9"/>
    <p:sldLayoutId id="2147483692" r:id="rId10"/>
    <p:sldLayoutId id="2147483691"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268413"/>
            <a:ext cx="6173788" cy="1944687"/>
          </a:xfrm>
        </p:spPr>
        <p:txBody>
          <a:bodyPr>
            <a:normAutofit fontScale="90000"/>
          </a:bodyPr>
          <a:lstStyle/>
          <a:p>
            <a:pPr fontAlgn="auto">
              <a:spcAft>
                <a:spcPts val="0"/>
              </a:spcAft>
              <a:defRPr/>
            </a:pPr>
            <a:r>
              <a:rPr lang="en-US" sz="2200" dirty="0" smtClean="0"/>
              <a:t>Ministry </a:t>
            </a:r>
            <a:r>
              <a:rPr lang="en-US" sz="2200" dirty="0"/>
              <a:t>of Education, Science and Technological Development of Republic of Serbia </a:t>
            </a:r>
            <a:r>
              <a:rPr lang="en-US" sz="2200" dirty="0" smtClean="0"/>
              <a:t/>
            </a:r>
            <a:br>
              <a:rPr lang="en-US" sz="2200" dirty="0" smtClean="0"/>
            </a:br>
            <a:r>
              <a:rPr lang="en-US" sz="2700" dirty="0"/>
              <a:t/>
            </a:r>
            <a:br>
              <a:rPr lang="en-US" sz="2700" dirty="0"/>
            </a:br>
            <a:r>
              <a:rPr lang="en-US" sz="2700" dirty="0" smtClean="0"/>
              <a:t>V</a:t>
            </a:r>
            <a:r>
              <a:rPr lang="en-US" dirty="0" smtClean="0"/>
              <a:t>ision for an education that respects diversity</a:t>
            </a:r>
            <a:endParaRPr lang="en-US" dirty="0"/>
          </a:p>
        </p:txBody>
      </p:sp>
      <p:sp>
        <p:nvSpPr>
          <p:cNvPr id="14338" name="Subtitle 2"/>
          <p:cNvSpPr>
            <a:spLocks noGrp="1"/>
          </p:cNvSpPr>
          <p:nvPr>
            <p:ph type="subTitle" idx="1"/>
          </p:nvPr>
        </p:nvSpPr>
        <p:spPr>
          <a:xfrm>
            <a:off x="2286000" y="3500438"/>
            <a:ext cx="6318250" cy="2874962"/>
          </a:xfrm>
        </p:spPr>
        <p:txBody>
          <a:bodyPr/>
          <a:lstStyle/>
          <a:p>
            <a:endParaRPr lang="en-US" smtClean="0"/>
          </a:p>
          <a:p>
            <a:r>
              <a:rPr lang="en-US" smtClean="0"/>
              <a:t>Regional Conference “Embracing Diversity through Education”, 6 November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x-none" dirty="0" smtClean="0"/>
              <a:t/>
            </a:r>
            <a:br>
              <a:rPr lang="x-none" dirty="0" smtClean="0"/>
            </a:br>
            <a:r>
              <a:rPr lang="en-US" dirty="0" smtClean="0"/>
              <a:t>VISION: </a:t>
            </a:r>
            <a:r>
              <a:rPr lang="x-none" dirty="0" smtClean="0"/>
              <a:t>ALL children included in  quality </a:t>
            </a:r>
            <a:r>
              <a:rPr lang="en-US" dirty="0" smtClean="0"/>
              <a:t>Education</a:t>
            </a:r>
            <a:r>
              <a:rPr lang="x-none" dirty="0" smtClean="0"/>
              <a:t> </a:t>
            </a:r>
            <a:br>
              <a:rPr lang="x-none" dirty="0" smtClean="0"/>
            </a:br>
            <a:endParaRPr lang="en-US" dirty="0"/>
          </a:p>
        </p:txBody>
      </p:sp>
      <p:sp>
        <p:nvSpPr>
          <p:cNvPr id="3" name="Content Placeholder 2"/>
          <p:cNvSpPr>
            <a:spLocks noGrp="1"/>
          </p:cNvSpPr>
          <p:nvPr>
            <p:ph sz="quarter" idx="1"/>
          </p:nvPr>
        </p:nvSpPr>
        <p:spPr>
          <a:xfrm>
            <a:off x="468313" y="908050"/>
            <a:ext cx="8207375" cy="5565775"/>
          </a:xfrm>
        </p:spPr>
        <p:txBody>
          <a:bodyPr>
            <a:normAutofit fontScale="40000" lnSpcReduction="20000"/>
          </a:bodyPr>
          <a:lstStyle/>
          <a:p>
            <a:pPr marL="0" indent="0" fontAlgn="auto">
              <a:lnSpc>
                <a:spcPct val="150000"/>
              </a:lnSpc>
              <a:spcAft>
                <a:spcPts val="0"/>
              </a:spcAft>
              <a:buFont typeface="Wingdings"/>
              <a:buNone/>
              <a:defRPr/>
            </a:pPr>
            <a:r>
              <a:rPr lang="en-US" dirty="0"/>
              <a:t>	</a:t>
            </a:r>
            <a:endParaRPr lang="x-none" dirty="0" smtClean="0"/>
          </a:p>
          <a:p>
            <a:pPr marL="274320" indent="-274320" fontAlgn="auto">
              <a:lnSpc>
                <a:spcPct val="150000"/>
              </a:lnSpc>
              <a:spcAft>
                <a:spcPts val="0"/>
              </a:spcAft>
              <a:buFont typeface="Wingdings"/>
              <a:buChar char=""/>
              <a:defRPr/>
            </a:pPr>
            <a:r>
              <a:rPr lang="x-none" sz="4400" dirty="0" smtClean="0"/>
              <a:t>     </a:t>
            </a:r>
            <a:r>
              <a:rPr lang="en-US" sz="4400" dirty="0" smtClean="0"/>
              <a:t> </a:t>
            </a:r>
            <a:r>
              <a:rPr lang="x-none" sz="4400" dirty="0" smtClean="0"/>
              <a:t> </a:t>
            </a:r>
            <a:r>
              <a:rPr lang="x-none" sz="8000" dirty="0" smtClean="0"/>
              <a:t>All children </a:t>
            </a:r>
            <a:r>
              <a:rPr lang="en-US" sz="8000" dirty="0" smtClean="0"/>
              <a:t>attend  schools and learn.</a:t>
            </a:r>
          </a:p>
          <a:p>
            <a:pPr marL="274320" indent="-274320" fontAlgn="auto">
              <a:lnSpc>
                <a:spcPct val="150000"/>
              </a:lnSpc>
              <a:spcAft>
                <a:spcPts val="0"/>
              </a:spcAft>
              <a:buFont typeface="Wingdings"/>
              <a:buChar char=""/>
              <a:defRPr/>
            </a:pPr>
            <a:r>
              <a:rPr lang="en-US" sz="8000" dirty="0" smtClean="0"/>
              <a:t>     </a:t>
            </a:r>
            <a:r>
              <a:rPr lang="en-US" sz="8000" dirty="0"/>
              <a:t>Teaching and learning  are adjusted  to concrete child and </a:t>
            </a:r>
            <a:r>
              <a:rPr lang="en-US" sz="8000" dirty="0" smtClean="0"/>
              <a:t>his/her </a:t>
            </a:r>
            <a:r>
              <a:rPr lang="en-US" sz="8000" dirty="0"/>
              <a:t>needs.</a:t>
            </a:r>
          </a:p>
          <a:p>
            <a:pPr marL="274320" indent="-274320" fontAlgn="auto">
              <a:lnSpc>
                <a:spcPct val="150000"/>
              </a:lnSpc>
              <a:spcAft>
                <a:spcPts val="0"/>
              </a:spcAft>
              <a:buFont typeface="Wingdings"/>
              <a:buChar char=""/>
              <a:defRPr/>
            </a:pPr>
            <a:r>
              <a:rPr lang="en-US" sz="8000" dirty="0"/>
              <a:t> </a:t>
            </a:r>
            <a:r>
              <a:rPr lang="en-US" sz="8000" dirty="0" smtClean="0"/>
              <a:t>Monitoring and evaluation of inclusive education are  in focus</a:t>
            </a:r>
            <a:endParaRPr lang="x-none" sz="2800" dirty="0"/>
          </a:p>
          <a:p>
            <a:pPr marL="0" indent="0" fontAlgn="auto">
              <a:lnSpc>
                <a:spcPct val="150000"/>
              </a:lnSpc>
              <a:spcAft>
                <a:spcPts val="0"/>
              </a:spcAft>
              <a:buFont typeface="Wingdings"/>
              <a:buNone/>
              <a:defRPr/>
            </a:pPr>
            <a:endParaRPr lang="en-US" sz="28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Access to schools </a:t>
            </a:r>
            <a:endParaRPr lang="x-none" dirty="0"/>
          </a:p>
        </p:txBody>
      </p:sp>
      <p:sp>
        <p:nvSpPr>
          <p:cNvPr id="3" name="Content Placeholder 2"/>
          <p:cNvSpPr>
            <a:spLocks noGrp="1"/>
          </p:cNvSpPr>
          <p:nvPr>
            <p:ph sz="quarter" idx="1"/>
          </p:nvPr>
        </p:nvSpPr>
        <p:spPr>
          <a:xfrm>
            <a:off x="457200" y="1600200"/>
            <a:ext cx="7467600" cy="4873625"/>
          </a:xfrm>
        </p:spPr>
        <p:txBody>
          <a:bodyPr>
            <a:normAutofit lnSpcReduction="10000"/>
          </a:bodyPr>
          <a:lstStyle/>
          <a:p>
            <a:pPr marL="274320" indent="-274320" fontAlgn="auto">
              <a:spcAft>
                <a:spcPts val="0"/>
              </a:spcAft>
              <a:buFont typeface="Wingdings"/>
              <a:buChar char=""/>
              <a:defRPr/>
            </a:pPr>
            <a:endParaRPr lang="en-US" dirty="0" smtClean="0"/>
          </a:p>
          <a:p>
            <a:pPr marL="274320" indent="-274320" fontAlgn="auto">
              <a:spcAft>
                <a:spcPts val="0"/>
              </a:spcAft>
              <a:buFont typeface="Wingdings"/>
              <a:buChar char=""/>
              <a:defRPr/>
            </a:pPr>
            <a:endParaRPr lang="en-US" dirty="0" smtClean="0"/>
          </a:p>
          <a:p>
            <a:pPr marL="274320" indent="-274320" fontAlgn="auto">
              <a:lnSpc>
                <a:spcPct val="150000"/>
              </a:lnSpc>
              <a:spcAft>
                <a:spcPts val="0"/>
              </a:spcAft>
              <a:buFont typeface="Wingdings"/>
              <a:buChar char=""/>
              <a:defRPr/>
            </a:pPr>
            <a:r>
              <a:rPr lang="en-US" dirty="0" smtClean="0"/>
              <a:t>All children from marginalized groups (Roma children, children with disabilities, first of all) are  in non-segregated educational environment  </a:t>
            </a:r>
          </a:p>
          <a:p>
            <a:pPr marL="274320" indent="-274320" fontAlgn="auto">
              <a:lnSpc>
                <a:spcPct val="150000"/>
              </a:lnSpc>
              <a:spcAft>
                <a:spcPts val="0"/>
              </a:spcAft>
              <a:buFont typeface="Wingdings"/>
              <a:buChar char=""/>
              <a:defRPr/>
            </a:pPr>
            <a:r>
              <a:rPr lang="en-US" dirty="0" smtClean="0"/>
              <a:t>Children with disabilities are provided with needed assistive technology</a:t>
            </a:r>
          </a:p>
          <a:p>
            <a:pPr marL="274320" indent="-274320" fontAlgn="auto">
              <a:lnSpc>
                <a:spcPct val="150000"/>
              </a:lnSpc>
              <a:spcAft>
                <a:spcPts val="0"/>
              </a:spcAft>
              <a:buFont typeface="Wingdings"/>
              <a:buChar char=""/>
              <a:defRPr/>
            </a:pPr>
            <a:r>
              <a:rPr lang="en-US" dirty="0" smtClean="0"/>
              <a:t>Drop-out is decreased</a:t>
            </a:r>
          </a:p>
          <a:p>
            <a:pPr marL="0" indent="0" fontAlgn="auto">
              <a:lnSpc>
                <a:spcPct val="150000"/>
              </a:lnSpc>
              <a:spcAft>
                <a:spcPts val="0"/>
              </a:spcAft>
              <a:buFont typeface="Wingdings"/>
              <a:buNone/>
              <a:defRPr/>
            </a:pPr>
            <a:r>
              <a:rPr lang="en-US" dirty="0" smtClean="0"/>
              <a:t> </a:t>
            </a:r>
          </a:p>
          <a:p>
            <a:pPr marL="274320" indent="-274320" fontAlgn="auto">
              <a:spcAft>
                <a:spcPts val="0"/>
              </a:spcAft>
              <a:buFont typeface="Wingdings"/>
              <a:buChar char=""/>
              <a:defRPr/>
            </a:pPr>
            <a:endParaRPr lang="en-US" dirty="0"/>
          </a:p>
          <a:p>
            <a:pPr marL="0" indent="0" fontAlgn="auto">
              <a:spcAft>
                <a:spcPts val="0"/>
              </a:spcAft>
              <a:buFont typeface="Wingdings"/>
              <a:buNone/>
              <a:defRPr/>
            </a:pPr>
            <a:endParaRPr lang="en-US" dirty="0" smtClean="0"/>
          </a:p>
          <a:p>
            <a:pPr marL="274320" indent="-274320" fontAlgn="auto">
              <a:spcAft>
                <a:spcPts val="0"/>
              </a:spcAft>
              <a:buFont typeface="Wingdings"/>
              <a:buChar char=""/>
              <a:defRPr/>
            </a:pPr>
            <a:endParaRPr lang="x-non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Quality of teaching and learning</a:t>
            </a:r>
            <a:endParaRPr lang="x-none" dirty="0"/>
          </a:p>
        </p:txBody>
      </p:sp>
      <p:sp>
        <p:nvSpPr>
          <p:cNvPr id="3" name="Content Placeholder 2"/>
          <p:cNvSpPr>
            <a:spLocks noGrp="1"/>
          </p:cNvSpPr>
          <p:nvPr>
            <p:ph sz="quarter" idx="1"/>
          </p:nvPr>
        </p:nvSpPr>
        <p:spPr>
          <a:xfrm>
            <a:off x="457200" y="1600200"/>
            <a:ext cx="7467600" cy="4873625"/>
          </a:xfrm>
        </p:spPr>
        <p:txBody>
          <a:bodyPr>
            <a:normAutofit fontScale="92500"/>
          </a:bodyPr>
          <a:lstStyle/>
          <a:p>
            <a:pPr marL="274320" indent="-274320" fontAlgn="auto">
              <a:lnSpc>
                <a:spcPct val="150000"/>
              </a:lnSpc>
              <a:spcAft>
                <a:spcPts val="0"/>
              </a:spcAft>
              <a:buFont typeface="Wingdings"/>
              <a:buChar char=""/>
              <a:defRPr/>
            </a:pPr>
            <a:r>
              <a:rPr lang="en-US" dirty="0"/>
              <a:t>Quality of teaching improved for all </a:t>
            </a:r>
            <a:r>
              <a:rPr lang="en-US" dirty="0" smtClean="0"/>
              <a:t>children. Different kinds of s</a:t>
            </a:r>
            <a:r>
              <a:rPr lang="x-none" dirty="0" smtClean="0"/>
              <a:t>upport </a:t>
            </a:r>
            <a:r>
              <a:rPr lang="en-US" dirty="0" smtClean="0"/>
              <a:t>for learning are </a:t>
            </a:r>
            <a:r>
              <a:rPr lang="x-none" dirty="0" smtClean="0"/>
              <a:t>provided  </a:t>
            </a:r>
            <a:r>
              <a:rPr lang="x-none" dirty="0"/>
              <a:t>to all </a:t>
            </a:r>
            <a:r>
              <a:rPr lang="en-US" dirty="0" smtClean="0"/>
              <a:t>children </a:t>
            </a:r>
            <a:r>
              <a:rPr lang="x-none" dirty="0" smtClean="0"/>
              <a:t>who </a:t>
            </a:r>
            <a:r>
              <a:rPr lang="en-US" dirty="0" smtClean="0"/>
              <a:t>have additional </a:t>
            </a:r>
            <a:r>
              <a:rPr lang="x-none" dirty="0" smtClean="0"/>
              <a:t>need</a:t>
            </a:r>
            <a:r>
              <a:rPr lang="en-US" dirty="0" smtClean="0"/>
              <a:t>s (IEPs, pedagogical and personal  assistant, AT). Peer learning is developed. Assessment </a:t>
            </a:r>
            <a:r>
              <a:rPr lang="en-US" dirty="0"/>
              <a:t>of student achievement  is  formative and motivated. </a:t>
            </a:r>
            <a:endParaRPr lang="x-none" dirty="0"/>
          </a:p>
          <a:p>
            <a:pPr marL="274320" indent="-274320" fontAlgn="auto">
              <a:lnSpc>
                <a:spcPct val="150000"/>
              </a:lnSpc>
              <a:spcAft>
                <a:spcPts val="0"/>
              </a:spcAft>
              <a:buFont typeface="Wingdings"/>
              <a:buChar char=""/>
              <a:defRPr/>
            </a:pPr>
            <a:r>
              <a:rPr lang="en-US" dirty="0" smtClean="0"/>
              <a:t>Teacher team work is organized and oriented on child benefits. Schools are open for sharing good practice and horizontal learning.  </a:t>
            </a:r>
            <a:endParaRPr lang="x-non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Monitoring and evaluation</a:t>
            </a:r>
            <a:endParaRPr lang="x-none" dirty="0"/>
          </a:p>
        </p:txBody>
      </p:sp>
      <p:sp>
        <p:nvSpPr>
          <p:cNvPr id="3" name="Content Placeholder 2"/>
          <p:cNvSpPr>
            <a:spLocks noGrp="1"/>
          </p:cNvSpPr>
          <p:nvPr>
            <p:ph sz="quarter" idx="1"/>
          </p:nvPr>
        </p:nvSpPr>
        <p:spPr>
          <a:xfrm>
            <a:off x="457200" y="1600200"/>
            <a:ext cx="7467600" cy="4873625"/>
          </a:xfrm>
        </p:spPr>
        <p:txBody>
          <a:bodyPr>
            <a:normAutofit lnSpcReduction="10000"/>
          </a:bodyPr>
          <a:lstStyle/>
          <a:p>
            <a:pPr marL="274320" indent="-274320" fontAlgn="auto">
              <a:lnSpc>
                <a:spcPct val="150000"/>
              </a:lnSpc>
              <a:spcAft>
                <a:spcPts val="0"/>
              </a:spcAft>
              <a:buFont typeface="Wingdings"/>
              <a:buChar char=""/>
              <a:defRPr/>
            </a:pPr>
            <a:r>
              <a:rPr lang="en-US" dirty="0" smtClean="0"/>
              <a:t>Framework  for monitoring  of inclusive education is in use. Self-evaluation and external evaluation  of school quality are in function of improvement of inclusive education.</a:t>
            </a:r>
          </a:p>
          <a:p>
            <a:pPr marL="274320" indent="-274320" fontAlgn="auto">
              <a:lnSpc>
                <a:spcPct val="150000"/>
              </a:lnSpc>
              <a:spcAft>
                <a:spcPts val="0"/>
              </a:spcAft>
              <a:buFont typeface="Wingdings"/>
              <a:buChar char=""/>
              <a:defRPr/>
            </a:pPr>
            <a:endParaRPr lang="en-US" dirty="0"/>
          </a:p>
          <a:p>
            <a:pPr marL="274320" indent="-274320" fontAlgn="auto">
              <a:lnSpc>
                <a:spcPct val="150000"/>
              </a:lnSpc>
              <a:spcAft>
                <a:spcPts val="0"/>
              </a:spcAft>
              <a:buFont typeface="Wingdings"/>
              <a:buChar char=""/>
              <a:defRPr/>
            </a:pPr>
            <a:r>
              <a:rPr lang="en-US" dirty="0" smtClean="0"/>
              <a:t>Different actors carry out monitoring and evaluation of inclusive education (Parliament , Independent bodies, NGOs) in order to further improvement.</a:t>
            </a:r>
            <a:endParaRPr lang="x-none" dirty="0"/>
          </a:p>
          <a:p>
            <a:pPr marL="0" indent="0" fontAlgn="auto">
              <a:spcAft>
                <a:spcPts val="0"/>
              </a:spcAft>
              <a:buFont typeface="Wingdings"/>
              <a:buNone/>
              <a:defRPr/>
            </a:pPr>
            <a:endParaRPr lang="x-none"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249</TotalTime>
  <Words>430</Words>
  <Application>Microsoft Office PowerPoint</Application>
  <PresentationFormat>On-screen Show (4:3)</PresentationFormat>
  <Paragraphs>35</Paragraphs>
  <Slides>5</Slides>
  <Notes>2</Notes>
  <HiddenSlides>0</HiddenSlides>
  <MMClips>0</MMClips>
  <ScaleCrop>false</ScaleCrop>
  <HeadingPairs>
    <vt:vector size="6" baseType="variant">
      <vt:variant>
        <vt:lpstr>Fonts Used</vt:lpstr>
      </vt:variant>
      <vt:variant>
        <vt:i4>5</vt:i4>
      </vt:variant>
      <vt:variant>
        <vt:lpstr>Design Template</vt:lpstr>
      </vt:variant>
      <vt:variant>
        <vt:i4>7</vt:i4>
      </vt:variant>
      <vt:variant>
        <vt:lpstr>Slide Titles</vt:lpstr>
      </vt:variant>
      <vt:variant>
        <vt:i4>5</vt:i4>
      </vt:variant>
    </vt:vector>
  </HeadingPairs>
  <TitlesOfParts>
    <vt:vector size="17" baseType="lpstr">
      <vt:lpstr>Century Schoolbook</vt:lpstr>
      <vt:lpstr>Arial</vt:lpstr>
      <vt:lpstr>Wingdings</vt:lpstr>
      <vt:lpstr>Wingdings 2</vt:lpstr>
      <vt:lpstr>Calibri</vt:lpstr>
      <vt:lpstr>Oriel</vt:lpstr>
      <vt:lpstr>Oriel</vt:lpstr>
      <vt:lpstr>Oriel</vt:lpstr>
      <vt:lpstr>Oriel</vt:lpstr>
      <vt:lpstr>Oriel</vt:lpstr>
      <vt:lpstr>Oriel</vt:lpstr>
      <vt:lpstr>Oriel</vt:lpstr>
      <vt:lpstr>MINISTRY OF EDUCATION, SCIENCE AND TECHNOLOGICAL DEVELOPMENT OF REPUBLIC OF SERBIA   VISION FOR AN EDUCATION THAT RESPECTS DIVERSITY</vt:lpstr>
      <vt:lpstr> VISION: ALL CHILDREN INCLUDED IN  QUALITY EDUCATION  </vt:lpstr>
      <vt:lpstr>ACCESS TO SCHOOLS </vt:lpstr>
      <vt:lpstr>QUALITY OF TEACHING AND LEARNING</vt:lpstr>
      <vt:lpstr>MONITORING AND EVALUATION</vt:lpstr>
    </vt:vector>
  </TitlesOfParts>
  <Company>Council of Europe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an education that respects diversity</dc:title>
  <dc:creator>ELMAZI Eljona</dc:creator>
  <cp:lastModifiedBy>ELMAJA BAVČIĆ</cp:lastModifiedBy>
  <cp:revision>35</cp:revision>
  <dcterms:created xsi:type="dcterms:W3CDTF">2013-10-21T06:43:16Z</dcterms:created>
  <dcterms:modified xsi:type="dcterms:W3CDTF">2013-11-14T08:46:19Z</dcterms:modified>
</cp:coreProperties>
</file>