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4" r:id="rId8"/>
    <p:sldId id="265" r:id="rId9"/>
    <p:sldId id="268" r:id="rId10"/>
    <p:sldId id="266" r:id="rId11"/>
    <p:sldId id="270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1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0T20:37:56.113"/>
    </inkml:context>
    <inkml:brush xml:id="br0">
      <inkml:brushProperty name="width" value="0.46667" units="cm"/>
      <inkml:brushProperty name="height" value="0.46667" units="cm"/>
      <inkml:brushProperty name="color" value="#00CCFF"/>
    </inkml:brush>
  </inkml:definitions>
  <inkml:traceGroup>
    <inkml:annotationXML>
      <emma:emma xmlns:emma="http://www.w3.org/2003/04/emma" version="1.0">
        <emma:interpretation id="{DE7786EC-AB06-4A5C-8FA5-8F4BF5C02158}" emma:medium="tactile" emma:mode="ink">
          <msink:context xmlns:msink="http://schemas.microsoft.com/ink/2010/main" type="writingRegion" rotatedBoundingBox="18807,12685 17032,14859 16120,14115 17896,11941"/>
        </emma:interpretation>
      </emma:emma>
    </inkml:annotationXML>
    <inkml:traceGroup>
      <inkml:annotationXML>
        <emma:emma xmlns:emma="http://www.w3.org/2003/04/emma" version="1.0">
          <emma:interpretation id="{E0E39640-486A-482D-9ACE-84514A8BBF6B}" emma:medium="tactile" emma:mode="ink">
            <msink:context xmlns:msink="http://schemas.microsoft.com/ink/2010/main" type="paragraph" rotatedBoundingBox="18807,12685 17032,14859 16120,14115 17896,11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1CD3F2-E6A6-4C92-8F08-1F6C2640F99D}" emma:medium="tactile" emma:mode="ink">
              <msink:context xmlns:msink="http://schemas.microsoft.com/ink/2010/main" type="line" rotatedBoundingBox="18807,12685 17032,14859 16120,14115 17896,11941"/>
            </emma:interpretation>
          </emma:emma>
        </inkml:annotationXML>
        <inkml:traceGroup>
          <inkml:annotationXML>
            <emma:emma xmlns:emma="http://www.w3.org/2003/04/emma" version="1.0">
              <emma:interpretation id="{3A7751D7-F225-42FC-9BA3-C57C480253C7}" emma:medium="tactile" emma:mode="ink">
                <msink:context xmlns:msink="http://schemas.microsoft.com/ink/2010/main" type="inkWord" rotatedBoundingBox="18807,12685 17032,14859 16120,14115 17896,11941"/>
              </emma:interpretation>
              <emma:one-of disjunction-type="recognition" id="oneOf0">
                <emma:interpretation id="interp0" emma:lang="en-GB" emma:confidence="0">
                  <emma:literal>*if is.</emma:literal>
                </emma:interpretation>
                <emma:interpretation id="interp1" emma:lang="en-GB" emma:confidence="0">
                  <emma:literal>*ready is.</emma:literal>
                </emma:interpretation>
                <emma:interpretation id="interp2" emma:lang="en-GB" emma:confidence="0">
                  <emma:literal>*dog is.</emma:literal>
                </emma:interpretation>
                <emma:interpretation id="interp3" emma:lang="en-GB" emma:confidence="0">
                  <emma:literal>*leg is.</emma:literal>
                </emma:interpretation>
                <emma:interpretation id="interp4" emma:lang="en-GB" emma:confidence="0">
                  <emma:literal>*Bf is.</emma:literal>
                </emma:interpretation>
              </emma:one-of>
            </emma:emma>
          </inkml:annotationXML>
          <inkml:trace contextRef="#ctx0" brushRef="#br0">13884 14500 1408,'-17'7'608,"12"-3"-320,-1-2-416,-2-2 64,2 0-320,-2-2-96,-2 0 192,3-2 128</inkml:trace>
        </inkml:traceGroup>
      </inkml:traceGroup>
      <inkml:traceGroup>
        <inkml:annotationXML>
          <emma:emma xmlns:emma="http://www.w3.org/2003/04/emma" version="1.0">
            <emma:interpretation id="{D11A3688-13F6-43E7-BB63-AE30D4C4AA8B}" emma:medium="tactile" emma:mode="ink">
              <msink:context xmlns:msink="http://schemas.microsoft.com/ink/2010/main" type="line" rotatedBoundingBox="15218,13603 19173,12327 19816,14319 15860,15595"/>
            </emma:interpretation>
          </emma:emma>
        </inkml:annotationXML>
        <inkml:traceGroup>
          <inkml:annotationXML>
            <emma:emma xmlns:emma="http://www.w3.org/2003/04/emma" version="1.0">
              <emma:interpretation id="{FDA5DD97-7E88-49C2-9419-3B4FEF61B50F}" emma:medium="tactile" emma:mode="ink">
                <msink:context xmlns:msink="http://schemas.microsoft.com/ink/2010/main" type="inkWord" rotatedBoundingBox="15218,13603 19173,12327 19816,14319 15860,15595"/>
              </emma:interpretation>
              <emma:one-of disjunction-type="recognition" id="oneOf1">
                <emma:interpretation id="interp5" emma:lang="en-GB" emma:confidence="0">
                  <emma:literal>$lBis*</emma:literal>
                </emma:interpretation>
                <emma:interpretation id="interp6" emma:lang="en-GB" emma:confidence="0">
                  <emma:literal>*Boss*</emma:literal>
                </emma:interpretation>
                <emma:interpretation id="interp7" emma:lang="en-GB" emma:confidence="0">
                  <emma:literal>*Bs*</emma:literal>
                </emma:interpretation>
                <emma:interpretation id="interp8" emma:lang="en-GB" emma:confidence="0">
                  <emma:literal>*Bess*</emma:literal>
                </emma:interpretation>
                <emma:interpretation id="interp9" emma:lang="en-GB" emma:confidence="0">
                  <emma:literal>$lBos*</emma:literal>
                </emma:interpretation>
              </emma:one-of>
            </emma:emma>
          </inkml:annotationXML>
          <inkml:trace contextRef="#ctx0" brushRef="#br0">13884 14500 1408,'-17'7'608,"12"-3"-320,-1-2-416,-2-2 64,2 0-320,-2-2-96,-2 0 192,3-2 128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0T20:37:56.229"/>
    </inkml:context>
    <inkml:brush xml:id="br0">
      <inkml:brushProperty name="width" value="0.46667" units="cm"/>
      <inkml:brushProperty name="height" value="0.46667" units="cm"/>
      <inkml:brushProperty name="color" value="#00CCFF"/>
    </inkml:brush>
  </inkml:definitions>
  <inkml:trace contextRef="#ctx0" brushRef="#br0">13798 14475 3232,'8'-25'1472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Youth work in Scotland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Howard Sercombe, Jim Sweeney, Ted Milburn, Marcus Liddell, Rory McLeod, Phil Denning</a:t>
            </a:r>
          </a:p>
        </p:txBody>
      </p:sp>
    </p:spTree>
    <p:extLst>
      <p:ext uri="{BB962C8B-B14F-4D97-AF65-F5344CB8AC3E}">
        <p14:creationId xmlns:p14="http://schemas.microsoft.com/office/powerpoint/2010/main" xmlns="" val="217621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951873" y="5200590"/>
              <a:ext cx="24480" cy="5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7753" y="5174310"/>
                <a:ext cx="74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5943233" y="5182230"/>
              <a:ext cx="0" cy="46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/>
            <p:spPr/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365"/>
          <a:stretch/>
        </p:blipFill>
        <p:spPr>
          <a:xfrm>
            <a:off x="6146099" y="630238"/>
            <a:ext cx="4141522" cy="5815678"/>
          </a:xfrm>
          <a:prstGeom prst="rect">
            <a:avLst/>
          </a:prstGeom>
        </p:spPr>
      </p:pic>
      <p:pic>
        <p:nvPicPr>
          <p:cNvPr id="7" name="Picture 6" descr="http://jonathan.rawle.org/hyperpedia/counties/images/big74.gif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678"/>
          <a:stretch/>
        </p:blipFill>
        <p:spPr bwMode="auto">
          <a:xfrm>
            <a:off x="242889" y="746635"/>
            <a:ext cx="5472822" cy="4435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7164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445" y="-176213"/>
            <a:ext cx="11730294" cy="7034213"/>
          </a:xfrm>
        </p:spPr>
      </p:pic>
    </p:spTree>
    <p:extLst>
      <p:ext uri="{BB962C8B-B14F-4D97-AF65-F5344CB8AC3E}">
        <p14:creationId xmlns:p14="http://schemas.microsoft.com/office/powerpoint/2010/main" xmlns="" val="265668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00000">
            <a:off x="1348762" y="315259"/>
            <a:ext cx="4156688" cy="59878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5474278" y="451512"/>
            <a:ext cx="4277404" cy="59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3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25" y="-150910"/>
            <a:ext cx="5981700" cy="375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631189"/>
            <a:ext cx="5715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714" y="4175664"/>
            <a:ext cx="5410840" cy="2682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004" y="3948113"/>
            <a:ext cx="4235747" cy="23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2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842" y="5834"/>
            <a:ext cx="8979191" cy="6852166"/>
          </a:xfrm>
        </p:spPr>
      </p:pic>
    </p:spTree>
    <p:extLst>
      <p:ext uri="{BB962C8B-B14F-4D97-AF65-F5344CB8AC3E}">
        <p14:creationId xmlns:p14="http://schemas.microsoft.com/office/powerpoint/2010/main" xmlns="" val="319365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5" y="0"/>
            <a:ext cx="10966695" cy="69437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95197" y="1828800"/>
            <a:ext cx="8595360" cy="435133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1814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616" y="95250"/>
            <a:ext cx="8820151" cy="6615113"/>
          </a:xfrm>
        </p:spPr>
      </p:pic>
    </p:spTree>
    <p:extLst>
      <p:ext uri="{BB962C8B-B14F-4D97-AF65-F5344CB8AC3E}">
        <p14:creationId xmlns:p14="http://schemas.microsoft.com/office/powerpoint/2010/main" xmlns="" val="131170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Youth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800" dirty="0"/>
              <a:t>Social category created by delaying social accreditation as adult (citizen, autonomous actor, agent) to biologically adult persons.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Youth 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Professional practice which engages young people </a:t>
            </a:r>
            <a:br>
              <a:rPr lang="en-GB" sz="2800" dirty="0"/>
            </a:br>
            <a:r>
              <a:rPr lang="en-GB" sz="2800" dirty="0"/>
              <a:t>in their social context </a:t>
            </a:r>
            <a:br>
              <a:rPr lang="en-GB" sz="2800" dirty="0"/>
            </a:br>
            <a:r>
              <a:rPr lang="en-GB" sz="2800" dirty="0"/>
              <a:t>to facilitate their agency</a:t>
            </a:r>
          </a:p>
        </p:txBody>
      </p:sp>
    </p:spTree>
    <p:extLst>
      <p:ext uri="{BB962C8B-B14F-4D97-AF65-F5344CB8AC3E}">
        <p14:creationId xmlns:p14="http://schemas.microsoft.com/office/powerpoint/2010/main" xmlns="" val="109516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6" y="0"/>
            <a:ext cx="3681413" cy="507438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179" y="3293205"/>
            <a:ext cx="5638369" cy="35623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585" y="62346"/>
            <a:ext cx="4049712" cy="539961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79" y="2486009"/>
            <a:ext cx="3175000" cy="427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376" y="558582"/>
            <a:ext cx="3312158" cy="51427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172" y="4565205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David Naismith (1799-1839)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85365" y="6300841"/>
            <a:ext cx="412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William Alexander Smith (1854-1914),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577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794" y="1042460"/>
            <a:ext cx="3590925" cy="562199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94581" y="847198"/>
            <a:ext cx="5066305" cy="1412924"/>
          </a:xfrm>
        </p:spPr>
        <p:txBody>
          <a:bodyPr/>
          <a:lstStyle/>
          <a:p>
            <a:r>
              <a:rPr lang="en-GB" dirty="0"/>
              <a:t>Discourse: The frameworks of knowledge and power that create the conditions of possibility for speaking and writing.  Discourse is not just how we speak to one other… it is more a question of what is </a:t>
            </a:r>
            <a:r>
              <a:rPr lang="en-GB" dirty="0" err="1"/>
              <a:t>sayable</a:t>
            </a:r>
            <a:r>
              <a:rPr lang="en-GB" dirty="0"/>
              <a:t> and what gets counted as truth.</a:t>
            </a:r>
          </a:p>
          <a:p>
            <a:pPr algn="r"/>
            <a:r>
              <a:rPr lang="en-GB" dirty="0"/>
              <a:t>Carrington 1993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80162" y="342900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Albemarle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9838" y="2366963"/>
            <a:ext cx="173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Albemarle establishes the discourse of British youth work, including its founding axioms of      informal education, association, the voluntary principle.</a:t>
            </a:r>
          </a:p>
        </p:txBody>
      </p:sp>
    </p:spTree>
    <p:extLst>
      <p:ext uri="{BB962C8B-B14F-4D97-AF65-F5344CB8AC3E}">
        <p14:creationId xmlns:p14="http://schemas.microsoft.com/office/powerpoint/2010/main" xmlns="" val="13700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863" y="0"/>
            <a:ext cx="5498782" cy="458231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54" y="1785938"/>
            <a:ext cx="6332029" cy="5033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2151" y="4648200"/>
            <a:ext cx="256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Moray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3838" y="124301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Jordanhill</a:t>
            </a:r>
            <a:r>
              <a:rPr lang="en-GB" dirty="0"/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xmlns="" val="15194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046" y="-157162"/>
            <a:ext cx="5752516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83738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224</TotalTime>
  <Words>156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View</vt:lpstr>
      <vt:lpstr>Youth work in Scotland </vt:lpstr>
      <vt:lpstr> </vt:lpstr>
      <vt:lpstr> </vt:lpstr>
      <vt:lpstr> </vt:lpstr>
      <vt:lpstr>Definitions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work in Scotland</dc:title>
  <dc:creator>Howard Sercombe</dc:creator>
  <cp:lastModifiedBy>theum012</cp:lastModifiedBy>
  <cp:revision>18</cp:revision>
  <dcterms:created xsi:type="dcterms:W3CDTF">2016-09-18T15:36:18Z</dcterms:created>
  <dcterms:modified xsi:type="dcterms:W3CDTF">2016-09-22T06:47:26Z</dcterms:modified>
</cp:coreProperties>
</file>