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9" r:id="rId4"/>
    <p:sldId id="265" r:id="rId5"/>
    <p:sldId id="262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799">
          <p15:clr>
            <a:srgbClr val="A4A3A4"/>
          </p15:clr>
        </p15:guide>
        <p15:guide id="2" pos="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 showGuides="1">
      <p:cViewPr varScale="1">
        <p:scale>
          <a:sx n="74" d="100"/>
          <a:sy n="74" d="100"/>
        </p:scale>
        <p:origin x="-1056" y="-67"/>
      </p:cViewPr>
      <p:guideLst>
        <p:guide orient="horz" pos="799"/>
        <p:guide pos="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19B01-9C7C-4F41-91D1-B386FACF8178}" type="datetimeFigureOut">
              <a:rPr lang="sr-Latn-CS" smtClean="0"/>
              <a:pPr/>
              <a:t>22.9.2016.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A2917-6A92-4A2C-AC66-58F334CFBA5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_IDIZ_gl-z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609600"/>
            <a:ext cx="7467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Youth Work in Croatia</a:t>
            </a:r>
            <a:r>
              <a:rPr lang="en-US" sz="4000" dirty="0" smtClean="0"/>
              <a:t>: </a:t>
            </a:r>
            <a:br>
              <a:rPr lang="en-US" sz="4000" dirty="0" smtClean="0"/>
            </a:br>
            <a:r>
              <a:rPr lang="en-US" sz="4000" dirty="0" smtClean="0"/>
              <a:t>Collecting Pieces for a Mosaic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en-US" sz="1400" dirty="0" smtClean="0"/>
              <a:t>Based on the paper: </a:t>
            </a:r>
          </a:p>
          <a:p>
            <a:pPr algn="just"/>
            <a:r>
              <a:rPr lang="en-US" sz="1400" dirty="0" err="1" smtClean="0"/>
              <a:t>Emina</a:t>
            </a:r>
            <a:r>
              <a:rPr lang="en-US" sz="1400" dirty="0" smtClean="0"/>
              <a:t> </a:t>
            </a:r>
            <a:r>
              <a:rPr lang="en-US" sz="1400" dirty="0" err="1" smtClean="0"/>
              <a:t>Bužinkić</a:t>
            </a:r>
            <a:r>
              <a:rPr lang="en-US" sz="1400" dirty="0" smtClean="0"/>
              <a:t>, </a:t>
            </a:r>
            <a:r>
              <a:rPr lang="en-US" sz="1400" dirty="0" err="1" smtClean="0"/>
              <a:t>Bojana</a:t>
            </a:r>
            <a:r>
              <a:rPr lang="en-US" sz="1400" dirty="0" smtClean="0"/>
              <a:t> </a:t>
            </a:r>
            <a:r>
              <a:rPr lang="en-US" sz="1400" dirty="0" err="1" smtClean="0"/>
              <a:t>Ćulum</a:t>
            </a:r>
            <a:r>
              <a:rPr lang="en-US" sz="1400" dirty="0" smtClean="0"/>
              <a:t>, Martina </a:t>
            </a:r>
            <a:r>
              <a:rPr lang="en-US" sz="1400" dirty="0" err="1" smtClean="0"/>
              <a:t>Horvat</a:t>
            </a:r>
            <a:r>
              <a:rPr lang="en-US" sz="1400" dirty="0" smtClean="0"/>
              <a:t> &amp; Marko </a:t>
            </a:r>
            <a:r>
              <a:rPr lang="en-US" sz="1400" dirty="0" err="1" smtClean="0"/>
              <a:t>Kovačić</a:t>
            </a:r>
            <a:r>
              <a:rPr lang="en-US" sz="1400" dirty="0" smtClean="0"/>
              <a:t> (2015) Youth Work in Croatia: Collecting Pieces for a Mosaic, </a:t>
            </a:r>
            <a:r>
              <a:rPr lang="en-US" sz="1400" i="1" dirty="0" smtClean="0"/>
              <a:t>Child &amp; Youth Services</a:t>
            </a:r>
            <a:r>
              <a:rPr lang="en-US" sz="1400" dirty="0" smtClean="0"/>
              <a:t>, 36:1, 30-55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7879"/>
          </a:xfrm>
        </p:spPr>
        <p:txBody>
          <a:bodyPr/>
          <a:lstStyle/>
          <a:p>
            <a:r>
              <a:rPr lang="en-US" b="1" dirty="0" smtClean="0"/>
              <a:t>Former Yugoslavia</a:t>
            </a:r>
          </a:p>
          <a:p>
            <a:pPr lvl="1"/>
            <a:r>
              <a:rPr lang="en-US" dirty="0" smtClean="0"/>
              <a:t>Youth work actions</a:t>
            </a:r>
          </a:p>
          <a:p>
            <a:r>
              <a:rPr lang="en-US" b="1" dirty="0" smtClean="0"/>
              <a:t>Anti-war campaign</a:t>
            </a:r>
          </a:p>
          <a:p>
            <a:pPr lvl="1"/>
            <a:r>
              <a:rPr lang="en-US" dirty="0" smtClean="0"/>
              <a:t>Bottom-up peace building initiative</a:t>
            </a:r>
          </a:p>
          <a:p>
            <a:pPr lvl="1"/>
            <a:r>
              <a:rPr lang="en-US" dirty="0" smtClean="0"/>
              <a:t>Exclusively civil society based</a:t>
            </a:r>
          </a:p>
          <a:p>
            <a:pPr lvl="1"/>
            <a:r>
              <a:rPr lang="en-US" dirty="0" smtClean="0"/>
              <a:t>subversive</a:t>
            </a:r>
          </a:p>
          <a:p>
            <a:pPr lvl="1"/>
            <a:r>
              <a:rPr lang="en-US" dirty="0" smtClean="0"/>
              <a:t>UN supported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lju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47232"/>
            <a:ext cx="9144000" cy="81076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703912"/>
          </a:xfrm>
        </p:spPr>
        <p:txBody>
          <a:bodyPr>
            <a:normAutofit/>
          </a:bodyPr>
          <a:lstStyle/>
          <a:p>
            <a:r>
              <a:rPr lang="en-US" b="1" dirty="0" smtClean="0"/>
              <a:t>Non-formal education</a:t>
            </a:r>
          </a:p>
          <a:p>
            <a:pPr lvl="1"/>
            <a:r>
              <a:rPr lang="en-US" dirty="0" smtClean="0"/>
              <a:t>Nonviolent communication, conflict transformation, community development</a:t>
            </a:r>
          </a:p>
          <a:p>
            <a:pPr lvl="1"/>
            <a:r>
              <a:rPr lang="en-US" dirty="0" smtClean="0"/>
              <a:t>Cooperation with formal education/schools</a:t>
            </a:r>
          </a:p>
          <a:p>
            <a:pPr lvl="1"/>
            <a:r>
              <a:rPr lang="en-US" dirty="0" smtClean="0"/>
              <a:t>Youth leadership</a:t>
            </a:r>
          </a:p>
          <a:p>
            <a:r>
              <a:rPr lang="en-US" b="1" dirty="0" smtClean="0"/>
              <a:t>Contemporary understanding of youth work</a:t>
            </a:r>
          </a:p>
          <a:p>
            <a:pPr lvl="1"/>
            <a:r>
              <a:rPr lang="en-US" dirty="0" smtClean="0"/>
              <a:t>Advocacy (Croatian youth network, ZIC)</a:t>
            </a:r>
          </a:p>
          <a:p>
            <a:pPr lvl="1"/>
            <a:r>
              <a:rPr lang="en-US" dirty="0" smtClean="0"/>
              <a:t>Project and funding oriented</a:t>
            </a:r>
          </a:p>
          <a:p>
            <a:pPr lvl="1"/>
            <a:r>
              <a:rPr lang="en-US" dirty="0" smtClean="0"/>
              <a:t>EU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lju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47232"/>
            <a:ext cx="9144000" cy="81076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5200" b="1" dirty="0" smtClean="0"/>
              <a:t>Policy framework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en-US" dirty="0" smtClean="0"/>
              <a:t>Youth council – priority </a:t>
            </a:r>
          </a:p>
          <a:p>
            <a:r>
              <a:rPr lang="en-US" dirty="0" smtClean="0"/>
              <a:t>Ministry of Social Policy and youth – funding schemes for youth clubs and youth centers</a:t>
            </a:r>
          </a:p>
          <a:p>
            <a:r>
              <a:rPr lang="en-US" dirty="0" smtClean="0"/>
              <a:t>National expert working group for conceptualization and regulation of youth work in Croatia</a:t>
            </a:r>
          </a:p>
          <a:p>
            <a:pPr lvl="1"/>
            <a:r>
              <a:rPr lang="en-US" dirty="0" smtClean="0"/>
              <a:t>Process of professionalization</a:t>
            </a:r>
          </a:p>
          <a:p>
            <a:pPr lvl="1"/>
            <a:r>
              <a:rPr lang="en-US" dirty="0" smtClean="0"/>
              <a:t>education</a:t>
            </a:r>
          </a:p>
          <a:p>
            <a:pPr marL="0" indent="0">
              <a:buNone/>
            </a:pPr>
            <a:endParaRPr lang="hr-HR" dirty="0" smtClean="0"/>
          </a:p>
          <a:p>
            <a:pPr lvl="1"/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0390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_lju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47232"/>
            <a:ext cx="9144000" cy="81076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b="1" smtClean="0"/>
              <a:t>Challenges</a:t>
            </a:r>
          </a:p>
          <a:p>
            <a:pPr marL="0" indent="0" algn="ctr">
              <a:buNone/>
            </a:pPr>
            <a:endParaRPr lang="hr-HR" b="1" smtClean="0"/>
          </a:p>
          <a:p>
            <a:r>
              <a:rPr lang="en-US" dirty="0" smtClean="0"/>
              <a:t>Education (both formal and non-formal)</a:t>
            </a:r>
          </a:p>
          <a:p>
            <a:r>
              <a:rPr lang="en-US" dirty="0" smtClean="0"/>
              <a:t>Validation</a:t>
            </a:r>
          </a:p>
          <a:p>
            <a:r>
              <a:rPr lang="en-US" dirty="0" smtClean="0"/>
              <a:t>Existing professions (social workers, social pedagogues)</a:t>
            </a:r>
          </a:p>
          <a:p>
            <a:r>
              <a:rPr lang="en-US" dirty="0" smtClean="0"/>
              <a:t>Prevention as a trap</a:t>
            </a:r>
          </a:p>
          <a:p>
            <a:r>
              <a:rPr lang="en-US" dirty="0" smtClean="0"/>
              <a:t>Funding</a:t>
            </a:r>
          </a:p>
          <a:p>
            <a:r>
              <a:rPr lang="en-US" dirty="0" smtClean="0"/>
              <a:t>Deficit of research </a:t>
            </a:r>
          </a:p>
          <a:p>
            <a:endParaRPr lang="hr-HR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731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123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Historical development</vt:lpstr>
      <vt:lpstr>Slide 3</vt:lpstr>
      <vt:lpstr>Slide 4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theum012</cp:lastModifiedBy>
  <cp:revision>38</cp:revision>
  <dcterms:created xsi:type="dcterms:W3CDTF">2016-09-22T12:32:15Z</dcterms:created>
  <dcterms:modified xsi:type="dcterms:W3CDTF">2016-09-22T12:35:08Z</dcterms:modified>
</cp:coreProperties>
</file>