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7" name="Picture 11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8" name="Picture 11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4504-3E80-405A-B82A-F097D8A4F50B}" type="datetimeFigureOut">
              <a:rPr lang="fr-FR" smtClean="0"/>
              <a:t>30/05/2016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9DD1-2C32-4A99-B951-5B7BDDF66B00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PT" sz="44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pt-PT" sz="2800" strike="noStrike">
                <a:solidFill>
                  <a:srgbClr val="000000"/>
                </a:solidFill>
                <a:latin typeface="Calibri"/>
              </a:rPr>
              <a:t>Clique para editar o formato de texto dos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PT" sz="2800" strike="noStrike">
                <a:solidFill>
                  <a:srgbClr val="000000"/>
                </a:solidFill>
                <a:latin typeface="Calibri"/>
              </a:rPr>
              <a:t>Segundo nível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PT" sz="2800" strike="noStrike">
                <a:solidFill>
                  <a:srgbClr val="000000"/>
                </a:solidFill>
                <a:latin typeface="Calibri"/>
              </a:rPr>
              <a:t>Terceiro nível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PT" sz="2800" strike="noStrike">
                <a:solidFill>
                  <a:srgbClr val="000000"/>
                </a:solidFill>
                <a:latin typeface="Calibri"/>
              </a:rPr>
              <a:t>Quarto nível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PT" sz="2800" strike="noStrike">
                <a:solidFill>
                  <a:srgbClr val="000000"/>
                </a:solidFill>
                <a:latin typeface="Calibri"/>
              </a:rPr>
              <a:t>Quinto nível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PT" sz="2800" strike="noStrike">
                <a:solidFill>
                  <a:srgbClr val="000000"/>
                </a:solidFill>
                <a:latin typeface="Calibri"/>
              </a:rPr>
              <a:t>Sexto nível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PT" sz="2800" strike="noStrike">
                <a:solidFill>
                  <a:srgbClr val="000000"/>
                </a:solidFill>
                <a:latin typeface="Calibri"/>
              </a:rPr>
              <a:t>Sétimo nível de tópicosEdit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PT" sz="24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PT" sz="20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pt-PT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pt-PT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sz="1200" strike="noStrike">
                <a:solidFill>
                  <a:srgbClr val="8B8B8B"/>
                </a:solidFill>
                <a:latin typeface="Calibri"/>
              </a:rPr>
              <a:t>29-05-2016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7B50FCE-DA38-4C50-8F8E-43A5E17366EB}" type="slidenum">
              <a:rPr lang="pt-PT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pt-PT" sz="32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pt-PT" sz="3200" strike="noStrike">
                <a:solidFill>
                  <a:srgbClr val="000000"/>
                </a:solidFill>
                <a:latin typeface="Calibri"/>
              </a:rPr>
              <a:t>Clique para editar o formato de texto dos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PT" sz="3200" strike="noStrike">
                <a:solidFill>
                  <a:srgbClr val="000000"/>
                </a:solidFill>
                <a:latin typeface="Calibri"/>
              </a:rPr>
              <a:t>Segundo nível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PT" sz="3200" strike="noStrike">
                <a:solidFill>
                  <a:srgbClr val="000000"/>
                </a:solidFill>
                <a:latin typeface="Calibri"/>
              </a:rPr>
              <a:t>Terceiro nível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PT" sz="3200" strike="noStrike">
                <a:solidFill>
                  <a:srgbClr val="000000"/>
                </a:solidFill>
                <a:latin typeface="Calibri"/>
              </a:rPr>
              <a:t>Quarto nível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PT" sz="3200" strike="noStrike">
                <a:solidFill>
                  <a:srgbClr val="000000"/>
                </a:solidFill>
                <a:latin typeface="Calibri"/>
              </a:rPr>
              <a:t>Quinto nível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PT" sz="3200" strike="noStrike">
                <a:solidFill>
                  <a:srgbClr val="000000"/>
                </a:solidFill>
                <a:latin typeface="Calibri"/>
              </a:rPr>
              <a:t>Sexto nível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PT" sz="3200" strike="noStrike">
                <a:solidFill>
                  <a:srgbClr val="000000"/>
                </a:solidFill>
                <a:latin typeface="Calibri"/>
              </a:rPr>
              <a:t>Sétimo nível de tópicosEdit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PT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PT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pt-PT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pt-PT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pt-PT" sz="1600" strike="noStrike">
                <a:solidFill>
                  <a:srgbClr val="000000"/>
                </a:solidFill>
                <a:latin typeface="Calibri"/>
              </a:rPr>
              <a:t>Clique para editar o formato de texto dos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PT" sz="1600" strike="noStrike">
                <a:solidFill>
                  <a:srgbClr val="000000"/>
                </a:solidFill>
                <a:latin typeface="Calibri"/>
              </a:rPr>
              <a:t>Segundo nível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PT" sz="1600" strike="noStrike">
                <a:solidFill>
                  <a:srgbClr val="000000"/>
                </a:solidFill>
                <a:latin typeface="Calibri"/>
              </a:rPr>
              <a:t>Terceiro nível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PT" sz="1600" strike="noStrike">
                <a:solidFill>
                  <a:srgbClr val="000000"/>
                </a:solidFill>
                <a:latin typeface="Calibri"/>
              </a:rPr>
              <a:t>Quarto nível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PT" sz="1600" strike="noStrike">
                <a:solidFill>
                  <a:srgbClr val="000000"/>
                </a:solidFill>
                <a:latin typeface="Calibri"/>
              </a:rPr>
              <a:t>Quinto nível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PT" sz="1600" strike="noStrike">
                <a:solidFill>
                  <a:srgbClr val="000000"/>
                </a:solidFill>
                <a:latin typeface="Calibri"/>
              </a:rPr>
              <a:t>Sexto nível de tópicos</a:t>
            </a:r>
            <a:endParaRPr/>
          </a:p>
          <a:p>
            <a:pPr>
              <a:lnSpc>
                <a:spcPct val="100000"/>
              </a:lnSpc>
            </a:pPr>
            <a:r>
              <a:rPr lang="pt-PT" sz="1600" strike="noStrike">
                <a:solidFill>
                  <a:srgbClr val="000000"/>
                </a:solidFill>
                <a:latin typeface="Calibri"/>
              </a:rPr>
              <a:t>Sétimo nível de tópicosEdit Master text styles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sz="1200" strike="noStrike">
                <a:solidFill>
                  <a:srgbClr val="8B8B8B"/>
                </a:solidFill>
                <a:latin typeface="Calibri"/>
              </a:rPr>
              <a:t>29-05-2016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3A6AA4-767E-42D0-9448-14BF286CD12C}" type="slidenum">
              <a:rPr lang="pt-PT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517400" y="1676160"/>
            <a:ext cx="9143640" cy="8157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r>
              <a:rPr lang="pt-PT" sz="3000" strike="noStrike">
                <a:solidFill>
                  <a:srgbClr val="2F5597"/>
                </a:solidFill>
                <a:latin typeface="Arial"/>
              </a:rPr>
              <a:t>Considerations on European citizenship and access to equal opportunities for young people in Europe</a:t>
            </a: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1517400" y="5298120"/>
            <a:ext cx="9143640" cy="81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21" name="CustomShape 3"/>
          <p:cNvSpPr/>
          <p:nvPr/>
        </p:nvSpPr>
        <p:spPr>
          <a:xfrm>
            <a:off x="252720" y="4943160"/>
            <a:ext cx="47952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sz="1200" strike="noStrike">
                <a:solidFill>
                  <a:srgbClr val="2F5597"/>
                </a:solidFill>
                <a:latin typeface="Arial"/>
              </a:rPr>
              <a:t>Symposium '(Un)Equal Europe? Responses from the youth sector’</a:t>
            </a:r>
            <a:endParaRPr/>
          </a:p>
          <a:p>
            <a:pPr>
              <a:lnSpc>
                <a:spcPct val="100000"/>
              </a:lnSpc>
            </a:pPr>
            <a:r>
              <a:rPr lang="pt-PT" sz="1200" strike="noStrike">
                <a:solidFill>
                  <a:srgbClr val="2F5597"/>
                </a:solidFill>
                <a:latin typeface="Arial"/>
              </a:rPr>
              <a:t>30 MAY - 2 JUNE 2016 BUDAPEST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2" name="Picture 15"/>
          <p:cNvPicPr/>
          <p:nvPr/>
        </p:nvPicPr>
        <p:blipFill>
          <a:blip r:embed="rId2"/>
          <a:stretch/>
        </p:blipFill>
        <p:spPr>
          <a:xfrm>
            <a:off x="12960" y="2037600"/>
            <a:ext cx="12178800" cy="2505960"/>
          </a:xfrm>
          <a:prstGeom prst="rect">
            <a:avLst/>
          </a:prstGeom>
          <a:ln>
            <a:noFill/>
          </a:ln>
        </p:spPr>
      </p:pic>
      <p:pic>
        <p:nvPicPr>
          <p:cNvPr id="123" name="Picture 16"/>
          <p:cNvPicPr/>
          <p:nvPr/>
        </p:nvPicPr>
        <p:blipFill>
          <a:blip r:embed="rId3"/>
          <a:stretch/>
        </p:blipFill>
        <p:spPr>
          <a:xfrm>
            <a:off x="528840" y="5457960"/>
            <a:ext cx="1888200" cy="1171080"/>
          </a:xfrm>
          <a:prstGeom prst="rect">
            <a:avLst/>
          </a:prstGeom>
          <a:ln>
            <a:noFill/>
          </a:ln>
        </p:spPr>
      </p:pic>
      <p:sp>
        <p:nvSpPr>
          <p:cNvPr id="124" name="CustomShape 4"/>
          <p:cNvSpPr/>
          <p:nvPr/>
        </p:nvSpPr>
        <p:spPr>
          <a:xfrm>
            <a:off x="5690880" y="5457960"/>
            <a:ext cx="4970520" cy="14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25" name="CustomShape 5"/>
          <p:cNvSpPr/>
          <p:nvPr/>
        </p:nvSpPr>
        <p:spPr>
          <a:xfrm>
            <a:off x="7933680" y="5266080"/>
            <a:ext cx="39920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PT" sz="2400" strike="noStrike">
                <a:solidFill>
                  <a:srgbClr val="3B3838"/>
                </a:solidFill>
                <a:latin typeface="Arial"/>
              </a:rPr>
              <a:t>Alexandra Severino</a:t>
            </a:r>
            <a:endParaRPr/>
          </a:p>
          <a:p>
            <a:pPr algn="r">
              <a:lnSpc>
                <a:spcPct val="100000"/>
              </a:lnSpc>
            </a:pPr>
            <a:r>
              <a:rPr lang="pt-PT" sz="2400" strike="noStrike">
                <a:solidFill>
                  <a:srgbClr val="3B3838"/>
                </a:solidFill>
                <a:latin typeface="Arial"/>
              </a:rPr>
              <a:t>Sergio Marques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247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000" strike="noStrike">
                <a:solidFill>
                  <a:srgbClr val="2F5597"/>
                </a:solidFill>
                <a:latin typeface="Arial"/>
              </a:rPr>
              <a:t>Considerations on European citizenship and access to equal opportunities for young people in Europe</a:t>
            </a: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3"/>
          <p:cNvSpPr/>
          <p:nvPr/>
        </p:nvSpPr>
        <p:spPr>
          <a:xfrm>
            <a:off x="0" y="362916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4"/>
          <p:cNvSpPr/>
          <p:nvPr/>
        </p:nvSpPr>
        <p:spPr>
          <a:xfrm>
            <a:off x="3204720" y="197496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5"/>
          <p:cNvSpPr/>
          <p:nvPr/>
        </p:nvSpPr>
        <p:spPr>
          <a:xfrm>
            <a:off x="3204720" y="560412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6"/>
          <p:cNvSpPr/>
          <p:nvPr/>
        </p:nvSpPr>
        <p:spPr>
          <a:xfrm flipV="1">
            <a:off x="2720880" y="2096280"/>
            <a:ext cx="14659920" cy="5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7"/>
          <p:cNvSpPr/>
          <p:nvPr/>
        </p:nvSpPr>
        <p:spPr>
          <a:xfrm flipV="1">
            <a:off x="2720880" y="5725080"/>
            <a:ext cx="14659920" cy="5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8"/>
          <p:cNvSpPr/>
          <p:nvPr/>
        </p:nvSpPr>
        <p:spPr>
          <a:xfrm>
            <a:off x="1512000" y="1942200"/>
            <a:ext cx="14783400" cy="5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9"/>
          <p:cNvSpPr/>
          <p:nvPr/>
        </p:nvSpPr>
        <p:spPr>
          <a:xfrm>
            <a:off x="1512000" y="5571000"/>
            <a:ext cx="14783400" cy="5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8" name="Picture 177"/>
          <p:cNvPicPr/>
          <p:nvPr/>
        </p:nvPicPr>
        <p:blipFill>
          <a:blip r:embed="rId2"/>
          <a:stretch/>
        </p:blipFill>
        <p:spPr>
          <a:xfrm>
            <a:off x="2197080" y="1295280"/>
            <a:ext cx="7442280" cy="509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56920" y="399204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3000" strike="noStrike">
                <a:solidFill>
                  <a:srgbClr val="2F5597"/>
                </a:solidFill>
                <a:latin typeface="Arial"/>
              </a:rPr>
              <a:t>Considerations on European citizenship and access to equal opportunities for young people in Europe</a:t>
            </a: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4921560" y="874080"/>
            <a:ext cx="6433560" cy="4986720"/>
          </a:xfrm>
          <a:prstGeom prst="rect">
            <a:avLst/>
          </a:prstGeom>
          <a:solidFill>
            <a:srgbClr val="FFFFFF"/>
          </a:solidFill>
          <a:ln>
            <a:solidFill>
              <a:srgbClr val="5B9BD5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2800" b="1" strike="noStrike">
                <a:solidFill>
                  <a:srgbClr val="3B3838"/>
                </a:solidFill>
                <a:latin typeface="Arial"/>
              </a:rPr>
              <a:t>Key conclusions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PT" sz="2800" b="1" strike="noStrike">
                <a:solidFill>
                  <a:srgbClr val="3B3838"/>
                </a:solidFill>
                <a:latin typeface="Arial"/>
              </a:rPr>
              <a:t>  - </a:t>
            </a:r>
            <a:r>
              <a:rPr lang="pt-PT" sz="2800" strike="noStrike">
                <a:solidFill>
                  <a:srgbClr val="3B3838"/>
                </a:solidFill>
                <a:latin typeface="Arial"/>
              </a:rPr>
              <a:t>Similarity in the patterns of the answers is much more linked with the socioeconomic background than the country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PT" sz="2800" strike="noStrike">
                <a:solidFill>
                  <a:srgbClr val="3B3838"/>
                </a:solidFill>
                <a:latin typeface="Arial"/>
              </a:rPr>
              <a:t>-This pattern it the opposite when it comes to the question of whether refugees may threaten the access to equal opportunities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PT" sz="2800" strike="noStrike">
                <a:solidFill>
                  <a:srgbClr val="3B3838"/>
                </a:solidFill>
                <a:latin typeface="Arial"/>
              </a:rPr>
              <a:t>  </a:t>
            </a:r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1517400" y="5298120"/>
            <a:ext cx="9143640" cy="81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82" name="CustomShape 4"/>
          <p:cNvSpPr/>
          <p:nvPr/>
        </p:nvSpPr>
        <p:spPr>
          <a:xfrm>
            <a:off x="5690880" y="5457960"/>
            <a:ext cx="4970520" cy="14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Content Placeholder 3"/>
          <p:cNvPicPr/>
          <p:nvPr/>
        </p:nvPicPr>
        <p:blipFill>
          <a:blip r:embed="rId2"/>
          <a:srcRect t="9184"/>
          <a:stretch/>
        </p:blipFill>
        <p:spPr>
          <a:xfrm>
            <a:off x="0" y="-632160"/>
            <a:ext cx="12417480" cy="748980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5603400" y="882000"/>
            <a:ext cx="65883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sz="3600" strike="noStrike">
                <a:solidFill>
                  <a:srgbClr val="FFFFFF"/>
                </a:solidFill>
                <a:latin typeface="Arial"/>
              </a:rPr>
              <a:t>Euroskepticism is boring;</a:t>
            </a:r>
            <a:endParaRPr/>
          </a:p>
          <a:p>
            <a:pPr>
              <a:lnSpc>
                <a:spcPct val="100000"/>
              </a:lnSpc>
            </a:pPr>
            <a:r>
              <a:rPr lang="pt-PT" sz="3600" strike="noStrike">
                <a:solidFill>
                  <a:srgbClr val="FFFFFF"/>
                </a:solidFill>
                <a:latin typeface="Arial"/>
              </a:rPr>
              <a:t>let’s get weird!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625320" y="7275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400" strike="noStrike">
                <a:solidFill>
                  <a:srgbClr val="2F5597"/>
                </a:solidFill>
                <a:latin typeface="Arial"/>
              </a:rPr>
              <a:t>Thank you!</a:t>
            </a:r>
            <a:endParaRPr/>
          </a:p>
        </p:txBody>
      </p:sp>
      <p:pic>
        <p:nvPicPr>
          <p:cNvPr id="186" name="Content Placeholder 3"/>
          <p:cNvPicPr/>
          <p:nvPr/>
        </p:nvPicPr>
        <p:blipFill>
          <a:blip r:embed="rId2"/>
          <a:stretch/>
        </p:blipFill>
        <p:spPr>
          <a:xfrm>
            <a:off x="4028400" y="3382200"/>
            <a:ext cx="4510440" cy="279792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1026000" y="20530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2000" strike="noStrike">
                <a:solidFill>
                  <a:srgbClr val="2F5597"/>
                </a:solidFill>
                <a:latin typeface="Arial"/>
              </a:rPr>
              <a:t>Symposium '(Un)Equal Europe? Responses from the youth sector’</a:t>
            </a:r>
            <a:endParaRPr/>
          </a:p>
          <a:p>
            <a:pPr algn="ctr">
              <a:lnSpc>
                <a:spcPct val="100000"/>
              </a:lnSpc>
            </a:pPr>
            <a:r>
              <a:rPr lang="pt-PT" sz="2000" strike="noStrike">
                <a:solidFill>
                  <a:srgbClr val="2F5597"/>
                </a:solidFill>
                <a:latin typeface="Arial"/>
              </a:rPr>
              <a:t>30 MAY - 2 JUNE 2016 BUDAPEST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000" strike="noStrike">
                <a:solidFill>
                  <a:srgbClr val="2F5597"/>
                </a:solidFill>
                <a:latin typeface="Arial"/>
              </a:rPr>
              <a:t>Considerations on European citizenship and access to equal opportunities for young people in Europe</a:t>
            </a: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2800" b="1" strike="noStrike">
                <a:solidFill>
                  <a:srgbClr val="3B3838"/>
                </a:solidFill>
                <a:latin typeface="Calibri"/>
              </a:rPr>
              <a:t>AIM: </a:t>
            </a:r>
            <a:r>
              <a:rPr lang="pt-PT" sz="2800" strike="noStrike">
                <a:solidFill>
                  <a:srgbClr val="3B3838"/>
                </a:solidFill>
                <a:latin typeface="Calibri"/>
              </a:rPr>
              <a:t>to identify the aspects regarding the promotion of equality among youth and as a consequence, to potentially measure the levels of the European (Union) citizenship;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PT" sz="2800" b="1" strike="noStrike">
                <a:solidFill>
                  <a:srgbClr val="3B3838"/>
                </a:solidFill>
                <a:latin typeface="Calibri"/>
              </a:rPr>
              <a:t>METHODOLOGY:  </a:t>
            </a:r>
            <a:r>
              <a:rPr lang="pt-PT" sz="2800" strike="noStrike">
                <a:solidFill>
                  <a:srgbClr val="3B3838"/>
                </a:solidFill>
                <a:latin typeface="Calibri"/>
              </a:rPr>
              <a:t>surveys in Portugal, Germany for students (16-18 years old) in two schools per country (a high social background + a low social background) while reflecting on the legal dimension of European citizenship and Europe's policies for youth.</a:t>
            </a:r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1517400" y="5298120"/>
            <a:ext cx="9143640" cy="81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29" name="CustomShape 4"/>
          <p:cNvSpPr/>
          <p:nvPr/>
        </p:nvSpPr>
        <p:spPr>
          <a:xfrm>
            <a:off x="5690880" y="5457960"/>
            <a:ext cx="4970520" cy="14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556920" y="399204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3000" strike="noStrike">
                <a:solidFill>
                  <a:srgbClr val="2F5597"/>
                </a:solidFill>
                <a:latin typeface="Arial"/>
              </a:rPr>
              <a:t>Considerations on European citizenship and access to equal opportunities for young people in Europe</a:t>
            </a: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921560" y="874080"/>
            <a:ext cx="6433560" cy="4986720"/>
          </a:xfrm>
          <a:prstGeom prst="rect">
            <a:avLst/>
          </a:prstGeom>
          <a:solidFill>
            <a:srgbClr val="FFFFFF"/>
          </a:solidFill>
          <a:ln>
            <a:solidFill>
              <a:srgbClr val="5B9BD5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2800" b="1" strike="noStrike">
                <a:solidFill>
                  <a:srgbClr val="3B3838"/>
                </a:solidFill>
                <a:latin typeface="Arial"/>
              </a:rPr>
              <a:t>Youth and equality within the legal framework of the EU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PT" sz="2800" b="1" strike="noStrike">
                <a:solidFill>
                  <a:srgbClr val="3B3838"/>
                </a:solidFill>
                <a:latin typeface="Arial"/>
              </a:rPr>
              <a:t>  - </a:t>
            </a:r>
            <a:r>
              <a:rPr lang="pt-PT" sz="2800" strike="noStrike">
                <a:solidFill>
                  <a:srgbClr val="3B3838"/>
                </a:solidFill>
                <a:latin typeface="Arial"/>
              </a:rPr>
              <a:t>Art. 21 CFREU (non-discrimination)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PT" sz="2800" strike="noStrike">
                <a:solidFill>
                  <a:srgbClr val="3B3838"/>
                </a:solidFill>
                <a:latin typeface="Arial"/>
              </a:rPr>
              <a:t>  </a:t>
            </a:r>
            <a:r>
              <a:rPr lang="pt-PT" sz="2800" b="1" strike="noStrike">
                <a:solidFill>
                  <a:srgbClr val="3B3838"/>
                </a:solidFill>
                <a:latin typeface="Arial"/>
              </a:rPr>
              <a:t>-</a:t>
            </a:r>
            <a:r>
              <a:rPr lang="pt-PT" sz="2800" strike="noStrike">
                <a:solidFill>
                  <a:srgbClr val="3B3838"/>
                </a:solidFill>
                <a:latin typeface="Arial"/>
              </a:rPr>
              <a:t> The only rule where there is a “crossed” reference between youth and equality</a:t>
            </a:r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1517400" y="5298120"/>
            <a:ext cx="9143640" cy="81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33" name="CustomShape 4"/>
          <p:cNvSpPr/>
          <p:nvPr/>
        </p:nvSpPr>
        <p:spPr>
          <a:xfrm>
            <a:off x="5690880" y="5457960"/>
            <a:ext cx="4970520" cy="14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56920" y="399204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3000" strike="noStrike">
                <a:solidFill>
                  <a:srgbClr val="2F5597"/>
                </a:solidFill>
                <a:latin typeface="Arial"/>
              </a:rPr>
              <a:t>Considerations on European citizenship and access to equal opportunities for young people in Europe</a:t>
            </a: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921560" y="874080"/>
            <a:ext cx="6433560" cy="4986720"/>
          </a:xfrm>
          <a:prstGeom prst="rect">
            <a:avLst/>
          </a:prstGeom>
          <a:solidFill>
            <a:srgbClr val="FFFFFF"/>
          </a:solidFill>
          <a:ln>
            <a:solidFill>
              <a:srgbClr val="5B9BD5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2800" b="1" strike="noStrike">
                <a:solidFill>
                  <a:srgbClr val="3B3838"/>
                </a:solidFill>
                <a:latin typeface="Arial"/>
              </a:rPr>
              <a:t>Brief considerations on EU citizenship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PT" sz="2800" b="1" strike="noStrike">
                <a:solidFill>
                  <a:srgbClr val="3B3838"/>
                </a:solidFill>
                <a:latin typeface="Arial"/>
              </a:rPr>
              <a:t>  - </a:t>
            </a:r>
            <a:r>
              <a:rPr lang="pt-PT" sz="2800" strike="noStrike">
                <a:solidFill>
                  <a:srgbClr val="3B3838"/>
                </a:solidFill>
                <a:latin typeface="Arial"/>
              </a:rPr>
              <a:t>Art. 20 TFUE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PT" sz="2800" strike="noStrike">
                <a:solidFill>
                  <a:srgbClr val="3B3838"/>
                </a:solidFill>
                <a:latin typeface="Arial"/>
              </a:rPr>
              <a:t>Citizens of the Union shall enjoy the rights and be subject to the duties provided for in the Treaties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PT" sz="2800" strike="noStrike">
                <a:solidFill>
                  <a:srgbClr val="3B3838"/>
                </a:solidFill>
                <a:latin typeface="Arial"/>
              </a:rPr>
              <a:t>  </a:t>
            </a:r>
            <a:endParaRPr/>
          </a:p>
        </p:txBody>
      </p:sp>
      <p:sp>
        <p:nvSpPr>
          <p:cNvPr id="136" name="CustomShape 3"/>
          <p:cNvSpPr/>
          <p:nvPr/>
        </p:nvSpPr>
        <p:spPr>
          <a:xfrm>
            <a:off x="1517400" y="5298120"/>
            <a:ext cx="9143640" cy="81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37" name="CustomShape 4"/>
          <p:cNvSpPr/>
          <p:nvPr/>
        </p:nvSpPr>
        <p:spPr>
          <a:xfrm>
            <a:off x="5690880" y="5457960"/>
            <a:ext cx="4970520" cy="14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78840" y="1503360"/>
            <a:ext cx="3307680" cy="26881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7738920" y="762120"/>
            <a:ext cx="4349880" cy="4344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2952360" y="1828800"/>
            <a:ext cx="5317200" cy="50288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781560" y="2536200"/>
            <a:ext cx="19022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PT" b="1" strike="noStrike">
                <a:solidFill>
                  <a:srgbClr val="3B3838"/>
                </a:solidFill>
                <a:latin typeface="Arial"/>
              </a:rPr>
              <a:t>Right to move and reside freely</a:t>
            </a:r>
            <a:endParaRPr/>
          </a:p>
        </p:txBody>
      </p:sp>
      <p:sp>
        <p:nvSpPr>
          <p:cNvPr id="142" name="CustomShape 5"/>
          <p:cNvSpPr/>
          <p:nvPr/>
        </p:nvSpPr>
        <p:spPr>
          <a:xfrm>
            <a:off x="9275040" y="2311920"/>
            <a:ext cx="1263600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PT" sz="1600" b="1" strike="noStrike">
                <a:solidFill>
                  <a:srgbClr val="3B3838"/>
                </a:solidFill>
                <a:latin typeface="Arial"/>
              </a:rPr>
              <a:t>The right to vote and to stand as candidates in elections</a:t>
            </a:r>
            <a:endParaRPr/>
          </a:p>
        </p:txBody>
      </p:sp>
      <p:sp>
        <p:nvSpPr>
          <p:cNvPr id="143" name="TextShape 6"/>
          <p:cNvSpPr txBox="1"/>
          <p:nvPr/>
        </p:nvSpPr>
        <p:spPr>
          <a:xfrm>
            <a:off x="806760" y="14101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3000" strike="noStrike">
                <a:solidFill>
                  <a:srgbClr val="D9D9D9"/>
                </a:solidFill>
                <a:latin typeface="Arial"/>
              </a:rPr>
              <a:t>Considerations on European citizenship and access to equal opportunities for young people in Europe
</a:t>
            </a:r>
            <a:r>
              <a:rPr lang="pt-PT" sz="3000" b="1" strike="noStrike">
                <a:solidFill>
                  <a:srgbClr val="D9D9D9"/>
                </a:solidFill>
                <a:latin typeface="Arial"/>
              </a:rPr>
              <a:t>Article 20 TFEU</a:t>
            </a: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44" name="CustomShape 7"/>
          <p:cNvSpPr/>
          <p:nvPr/>
        </p:nvSpPr>
        <p:spPr>
          <a:xfrm>
            <a:off x="4876560" y="3096360"/>
            <a:ext cx="1424880" cy="268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PT" sz="1700" b="1" strike="noStrike">
                <a:solidFill>
                  <a:srgbClr val="3B3838"/>
                </a:solidFill>
                <a:latin typeface="Arial"/>
              </a:rPr>
              <a:t>Every person holding the</a:t>
            </a:r>
            <a:endParaRPr/>
          </a:p>
          <a:p>
            <a:pPr algn="ctr">
              <a:lnSpc>
                <a:spcPct val="100000"/>
              </a:lnSpc>
            </a:pPr>
            <a:r>
              <a:rPr lang="pt-PT" sz="1700" b="1" strike="noStrike">
                <a:solidFill>
                  <a:srgbClr val="3B3838"/>
                </a:solidFill>
                <a:latin typeface="Arial"/>
              </a:rPr>
              <a:t>nationality of a Member State shall be a citizen of the Union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247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000" strike="noStrike">
                <a:solidFill>
                  <a:srgbClr val="2F5597"/>
                </a:solidFill>
                <a:latin typeface="Arial"/>
              </a:rPr>
              <a:t>Considerations on European citizenship and access to equal opportunities for young people in Europe</a:t>
            </a: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0" y="362916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2247840" y="1638360"/>
            <a:ext cx="7975440" cy="467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247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000" strike="noStrike">
                <a:solidFill>
                  <a:srgbClr val="2F5597"/>
                </a:solidFill>
                <a:latin typeface="Arial"/>
              </a:rPr>
              <a:t>Considerations on European citizenship and access to equal opportunities for young people in Europe</a:t>
            </a: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3"/>
          <p:cNvSpPr/>
          <p:nvPr/>
        </p:nvSpPr>
        <p:spPr>
          <a:xfrm>
            <a:off x="0" y="362916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4"/>
          <p:cNvSpPr/>
          <p:nvPr/>
        </p:nvSpPr>
        <p:spPr>
          <a:xfrm>
            <a:off x="3204720" y="197496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3204720" y="560412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2641680" y="1638360"/>
            <a:ext cx="6858000" cy="453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247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000" strike="noStrike">
                <a:solidFill>
                  <a:srgbClr val="2F5597"/>
                </a:solidFill>
                <a:latin typeface="Arial"/>
              </a:rPr>
              <a:t>Considerations on European citizenship and access to equal opportunities for young people in Europe</a:t>
            </a: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0" y="362916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4"/>
          <p:cNvSpPr/>
          <p:nvPr/>
        </p:nvSpPr>
        <p:spPr>
          <a:xfrm>
            <a:off x="3204720" y="197496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5"/>
          <p:cNvSpPr/>
          <p:nvPr/>
        </p:nvSpPr>
        <p:spPr>
          <a:xfrm>
            <a:off x="3204720" y="560412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0" name="Picture 159"/>
          <p:cNvPicPr/>
          <p:nvPr/>
        </p:nvPicPr>
        <p:blipFill>
          <a:blip r:embed="rId2"/>
          <a:stretch/>
        </p:blipFill>
        <p:spPr>
          <a:xfrm>
            <a:off x="2641680" y="1638360"/>
            <a:ext cx="6858000" cy="453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838080" y="3247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000" strike="noStrike">
                <a:solidFill>
                  <a:srgbClr val="2F5597"/>
                </a:solidFill>
                <a:latin typeface="Arial"/>
              </a:rPr>
              <a:t>Considerations on European citizenship and access to equal opportunities for young people in Europe</a:t>
            </a:r>
            <a:r>
              <a:rPr lang="pt-PT" sz="3000" strike="noStrike">
                <a:solidFill>
                  <a:srgbClr val="3B3838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0" y="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0" y="362916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4"/>
          <p:cNvSpPr/>
          <p:nvPr/>
        </p:nvSpPr>
        <p:spPr>
          <a:xfrm>
            <a:off x="3204720" y="197496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5"/>
          <p:cNvSpPr/>
          <p:nvPr/>
        </p:nvSpPr>
        <p:spPr>
          <a:xfrm>
            <a:off x="3204720" y="560412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6"/>
          <p:cNvSpPr/>
          <p:nvPr/>
        </p:nvSpPr>
        <p:spPr>
          <a:xfrm flipV="1">
            <a:off x="2720880" y="2096280"/>
            <a:ext cx="14659920" cy="5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7"/>
          <p:cNvSpPr/>
          <p:nvPr/>
        </p:nvSpPr>
        <p:spPr>
          <a:xfrm flipV="1">
            <a:off x="2720880" y="5725080"/>
            <a:ext cx="14659920" cy="5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8" name="Picture 167"/>
          <p:cNvPicPr/>
          <p:nvPr/>
        </p:nvPicPr>
        <p:blipFill>
          <a:blip r:embed="rId2"/>
          <a:stretch/>
        </p:blipFill>
        <p:spPr>
          <a:xfrm>
            <a:off x="2717640" y="1434960"/>
            <a:ext cx="7048440" cy="481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426</Words>
  <Application>Microsoft Office PowerPoint</Application>
  <PresentationFormat>Custom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Severino_supervising editor</dc:creator>
  <cp:lastModifiedBy>BOUCHE Lali</cp:lastModifiedBy>
  <cp:revision>16</cp:revision>
  <dcterms:created xsi:type="dcterms:W3CDTF">2016-05-28T10:38:45Z</dcterms:created>
  <dcterms:modified xsi:type="dcterms:W3CDTF">2016-05-30T08:17:04Z</dcterms:modified>
  <dc:language>pt-PT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