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7" r:id="rId4"/>
    <p:sldMasterId id="2147483709" r:id="rId5"/>
  </p:sldMasterIdLst>
  <p:notesMasterIdLst>
    <p:notesMasterId r:id="rId61"/>
  </p:notesMasterIdLst>
  <p:handoutMasterIdLst>
    <p:handoutMasterId r:id="rId62"/>
  </p:handoutMasterIdLst>
  <p:sldIdLst>
    <p:sldId id="320" r:id="rId6"/>
    <p:sldId id="330" r:id="rId7"/>
    <p:sldId id="31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339" r:id="rId18"/>
    <p:sldId id="331" r:id="rId19"/>
    <p:sldId id="308" r:id="rId20"/>
    <p:sldId id="272" r:id="rId21"/>
    <p:sldId id="273" r:id="rId22"/>
    <p:sldId id="274" r:id="rId23"/>
    <p:sldId id="275" r:id="rId24"/>
    <p:sldId id="321" r:id="rId25"/>
    <p:sldId id="303" r:id="rId26"/>
    <p:sldId id="327" r:id="rId27"/>
    <p:sldId id="319" r:id="rId28"/>
    <p:sldId id="279" r:id="rId29"/>
    <p:sldId id="280" r:id="rId30"/>
    <p:sldId id="323" r:id="rId31"/>
    <p:sldId id="281" r:id="rId32"/>
    <p:sldId id="282" r:id="rId33"/>
    <p:sldId id="285" r:id="rId34"/>
    <p:sldId id="333" r:id="rId35"/>
    <p:sldId id="287" r:id="rId36"/>
    <p:sldId id="288" r:id="rId37"/>
    <p:sldId id="289" r:id="rId38"/>
    <p:sldId id="290" r:id="rId39"/>
    <p:sldId id="314" r:id="rId40"/>
    <p:sldId id="315" r:id="rId41"/>
    <p:sldId id="316" r:id="rId42"/>
    <p:sldId id="294" r:id="rId43"/>
    <p:sldId id="295" r:id="rId44"/>
    <p:sldId id="296" r:id="rId45"/>
    <p:sldId id="298" r:id="rId46"/>
    <p:sldId id="355" r:id="rId47"/>
    <p:sldId id="349" r:id="rId48"/>
    <p:sldId id="291" r:id="rId49"/>
    <p:sldId id="342" r:id="rId50"/>
    <p:sldId id="356" r:id="rId51"/>
    <p:sldId id="301" r:id="rId52"/>
    <p:sldId id="292" r:id="rId53"/>
    <p:sldId id="351" r:id="rId54"/>
    <p:sldId id="343" r:id="rId55"/>
    <p:sldId id="344" r:id="rId56"/>
    <p:sldId id="293" r:id="rId57"/>
    <p:sldId id="341" r:id="rId58"/>
    <p:sldId id="334" r:id="rId59"/>
    <p:sldId id="335" r:id="rId60"/>
  </p:sldIdLst>
  <p:sldSz cx="9144000" cy="6858000" type="screen4x3"/>
  <p:notesSz cx="992663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11"/>
    <a:srgbClr val="983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7AB3-BB6F-44CC-99C5-FE337AED8625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DD32C-5216-427C-9D7D-83814BA07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4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4BA5-408A-4F13-BE16-EB5F2AA90A7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57550"/>
            <a:ext cx="794131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4EF51-2D38-4FA4-9ABA-B84158F48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3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7E2581-06AC-4EC7-AA14-8F22B2FA8D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8AA9C6-08A6-465A-9081-C369603ADDE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7159-0314-434A-853E-693B235CE8EA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14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A70260E-AB0B-44BE-8317-E1EE032ADB3B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0C48-8BDD-4F4B-A70C-19F7B5DC240E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7159-0314-434A-853E-693B235CE8EA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2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0C9A-8CA5-4C27-B17A-A5CD2892ABB3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71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79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88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6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32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0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7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D1D7C0A-19AB-4109-A612-DF4D90AA86F8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48025" y="515938"/>
            <a:ext cx="343058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40BFE4-5310-4D3D-8663-D942AEAFD73B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3B85AC-87B8-4378-AEBC-A752E34B9ABB}" type="slidenum">
              <a:rPr lang="en-GB" altLang="en-US" smtClean="0">
                <a:solidFill>
                  <a:srgbClr val="000000"/>
                </a:solidFill>
                <a:latin typeface="Calibri" pitchFamily="34" charset="0"/>
              </a:rPr>
              <a:pPr/>
              <a:t>23</a:t>
            </a:fld>
            <a:endParaRPr lang="en-GB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5622798" y="6513910"/>
            <a:ext cx="430154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17A843-0E5E-4F04-82B0-46500D40F155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 smtClean="0">
                <a:solidFill>
                  <a:schemeClr val="accent2"/>
                </a:solidFill>
              </a:rPr>
              <a:t>The public and policy response?</a:t>
            </a:r>
          </a:p>
          <a:p>
            <a:pPr lvl="1" eaLnBrk="1" hangingPunct="1">
              <a:spcBef>
                <a:spcPct val="0"/>
              </a:spcBef>
            </a:pPr>
            <a:endParaRPr lang="en-GB" altLang="en-US" b="1" smtClean="0"/>
          </a:p>
          <a:p>
            <a:pPr lvl="2" eaLnBrk="1" hangingPunct="1">
              <a:spcBef>
                <a:spcPct val="0"/>
              </a:spcBef>
            </a:pPr>
            <a:r>
              <a:rPr lang="en-GB" altLang="en-US" b="1" smtClean="0"/>
              <a:t>more:-</a:t>
            </a:r>
          </a:p>
          <a:p>
            <a:pPr lvl="3" eaLnBrk="1" hangingPunct="1">
              <a:spcBef>
                <a:spcPct val="0"/>
              </a:spcBef>
            </a:pPr>
            <a:r>
              <a:rPr lang="en-GB" altLang="en-US" b="1" smtClean="0"/>
              <a:t>Police</a:t>
            </a:r>
          </a:p>
          <a:p>
            <a:pPr lvl="3" eaLnBrk="1" hangingPunct="1">
              <a:spcBef>
                <a:spcPct val="0"/>
              </a:spcBef>
            </a:pPr>
            <a:r>
              <a:rPr lang="en-GB" altLang="en-US" b="1" smtClean="0"/>
              <a:t>Doctors</a:t>
            </a:r>
          </a:p>
          <a:p>
            <a:pPr lvl="3" eaLnBrk="1" hangingPunct="1">
              <a:spcBef>
                <a:spcPct val="0"/>
              </a:spcBef>
            </a:pPr>
            <a:r>
              <a:rPr lang="en-GB" altLang="en-US" b="1" smtClean="0"/>
              <a:t>Social Workers</a:t>
            </a:r>
          </a:p>
          <a:p>
            <a:pPr lvl="3" eaLnBrk="1" hangingPunct="1">
              <a:spcBef>
                <a:spcPct val="0"/>
              </a:spcBef>
            </a:pPr>
            <a:r>
              <a:rPr lang="en-GB" altLang="en-US" b="1" smtClean="0"/>
              <a:t>Drug rehabilitation units</a:t>
            </a:r>
          </a:p>
          <a:p>
            <a:pPr lvl="3" eaLnBrk="1" hangingPunct="1">
              <a:spcBef>
                <a:spcPct val="0"/>
              </a:spcBef>
            </a:pPr>
            <a:r>
              <a:rPr lang="en-GB" altLang="en-US" b="1" smtClean="0"/>
              <a:t>Educational Psychologists</a:t>
            </a:r>
          </a:p>
          <a:p>
            <a:pPr lvl="1" eaLnBrk="1" hangingPunct="1">
              <a:spcBef>
                <a:spcPct val="0"/>
              </a:spcBef>
            </a:pPr>
            <a:endParaRPr lang="en-GB" altLang="en-US" b="1" smtClean="0"/>
          </a:p>
          <a:p>
            <a:pPr eaLnBrk="1" hangingPunct="1">
              <a:spcBef>
                <a:spcPct val="0"/>
              </a:spcBef>
            </a:pPr>
            <a:r>
              <a:rPr lang="en-GB" altLang="en-US" b="1" smtClean="0"/>
              <a:t>But…services are expensive and only partially effective.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BC4A5F-2505-4BA9-A144-0E5977F73F76}" type="slidenum">
              <a:rPr lang="en-GB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48025" y="515938"/>
            <a:ext cx="343058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030B38-B896-4A19-B281-ED1B6CD50941}" type="slidenum">
              <a:rPr lang="en-GB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1635-38B2-4A42-B325-F6D8866A3E48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32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F057C2-3325-4BC0-895D-1EE94F263C84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4EF51-2D38-4FA4-9ABA-B84158F486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62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F36B7D-5ECA-4C60-A3BC-16091B2F8D5A}" type="slidenum">
              <a:rPr lang="en-GB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60D7-3233-44E7-B3FB-602E155A82BA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59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1978998-A727-4DED-98A5-EB2662492107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33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C38-DA48-41DB-AC0A-F314BF2C45CA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17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21888A-5FC9-4D87-A49A-32F05A742331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2F79-4172-4278-9D39-7DDDDB4A479A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5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FEA9A-8EE7-4C37-9490-B82AED0FC200}" type="slidenum">
              <a:rPr lang="en-US" altLang="en-US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10CD1-20F3-4271-AD6B-6D7D5A5BC4BC}" type="slidenum">
              <a:rPr lang="en-GB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97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1108-B3C8-4714-A498-4C21304491C1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6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7678DA-5228-41CC-82B3-7389DBCADF9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7C7-F40A-4B67-B6F8-72BAFA520BF8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451230-D35F-4D24-B660-94FB2F194F13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4EF51-2D38-4FA4-9ABA-B84158F48689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177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BFD8-8B96-4769-8FE4-0AA8E9C9EEA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17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8557-CA5E-41D1-B25A-5B56C8DF8633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00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4ED287A-EB89-48FB-951C-C5B8C8665702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45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4EF51-2D38-4FA4-9ABA-B84158F48689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6327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8D869-CA6D-4BD8-9234-96EAD6BE2B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48025" y="515938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A4083-8E32-4916-A6E4-C76EEB846B8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777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2F6-A5AA-4F8E-9EDE-AA68641291A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9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D0CD95-4C90-4D12-B10D-FF8AF9CCD64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733B577-2846-4BD4-9BC3-42F71E7CFA3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50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0EAEB29-4E56-43F0-B735-A82E2F407066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51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FFECDD-4FDF-421D-AB83-3611370BAC05}" type="slidenum">
              <a:rPr lang="en-GB" altLang="en-US" smtClean="0"/>
              <a:pPr>
                <a:defRPr/>
              </a:pPr>
              <a:t>53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29732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5B11-BD58-40C9-B2F9-66ADA14A304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119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2534-0028-4A5B-8AC0-5B82986C1610}" type="slidenum">
              <a:rPr lang="en-GB" smtClean="0">
                <a:solidFill>
                  <a:prstClr val="black"/>
                </a:solidFill>
              </a:rPr>
              <a:pPr/>
              <a:t>55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6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FB6FBE-1996-440F-97FA-F6F9E3D5A37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89BE28-551D-43CA-8563-121E0042865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B4CB81-4C95-4CD8-B54C-5A002DD79D3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A685A4-188E-4054-9F35-922E88A9C87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15938"/>
            <a:ext cx="3430588" cy="25717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5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9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1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23F2-81EE-49F8-803F-C6C59E23F7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5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1103-C9F1-4F30-B2F5-EAAB408F2D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7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7F91-1046-4D38-979E-F7E6DB0B544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4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4D0B-C37C-4390-B03F-C508D7DA87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7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61928-2F56-497B-9A60-3497879E86A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4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542D7-642F-4D55-AD29-12B892AC59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52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AC57-C1AF-4A77-AFDF-673BAD93D2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96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529C-588B-4D98-81C6-ACABAA8D6F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316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898AF-8384-4DC4-A378-2B9A031770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0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0947E-2734-4FB3-9DE4-67A0ED3770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72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54F30-FBC1-4995-B5C3-52579F9B8B3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13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9148C0-1469-4AE5-A531-B52EDCF53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29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B6C7FB-ADCB-41CE-9BC8-D98F457D0D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46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D0A57B-5848-48B1-81E7-4EF7F33518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7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7467B8-D40A-4DD0-9009-D241DB649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36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E9D211-1C2A-459E-B371-40930B3A47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45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AECF82-3615-474F-89C2-0DA43D341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82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496B37-2533-4251-A0C1-F5BBD77BE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2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928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E6267C-0B3F-41CA-9EFC-05294CE620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07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999766-B048-4716-B9B3-8C6390B80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66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CE7745-02AD-439B-BAF3-E0688FC1E1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386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A40A10-44EF-4E89-B185-C3C0D02BA1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5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93DB0-F06E-4E3F-A780-BE3155DDB7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7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36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43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4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11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1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30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4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27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79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8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71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67AA-AE98-468E-9380-B86C302B65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653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A32-9EAE-4A0C-9ADD-5CBA70CFC6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9875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FBA6-A7D6-4309-A6BA-DC3CC91174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943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98CB-B30F-48D7-8C8E-421F60D704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85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4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705B-4430-451A-8F5F-69883E7978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37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D285-5947-47AE-A3DD-A828AD1378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195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9D5C-89C3-4533-A490-8BF460B0B2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8680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BD15-B0AD-4A6A-B609-1B1AC899EF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7072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159B-7B56-40DF-971E-3131F13321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225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A24B-09B5-4E38-9079-9CA531E20B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563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6B1C-376E-448D-9D93-823F8174B2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399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2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53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10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4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D3D0-0EAC-4151-9FC6-41A8475D064F}" type="datetimeFigureOut">
              <a:rPr lang="en-GB" smtClean="0"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D46E-C290-47BC-95F5-FE976DB49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6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AF553-EB22-4D16-8922-2E4D31A7B97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0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F27B7-91F2-4C9F-AD0F-DEC48FCA08A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0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CD82-BA45-4D93-AA54-0DDC5819C0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568B-F504-48F1-B1AD-E65768CA9A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1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1CFFA-3BA8-4D99-AB63-716FE49D581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684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XFORD STR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8" y="957411"/>
            <a:ext cx="83534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292725" y="6436568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  <a:cs typeface="Arial" charset="0"/>
              </a:rPr>
              <a:t>Photo by kind permission of Matt Stuart</a:t>
            </a:r>
            <a:endParaRPr lang="en-US" alt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8817" y="332656"/>
            <a:ext cx="8785671" cy="20005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z="3600" b="1" dirty="0" smtClean="0">
                <a:solidFill>
                  <a:schemeClr val="tx2"/>
                </a:solidFill>
              </a:rPr>
              <a:t>Income inequality &amp; social dysfunction</a:t>
            </a:r>
            <a:r>
              <a:rPr lang="en-GB" sz="2800" b="1" i="1" dirty="0" smtClean="0">
                <a:solidFill>
                  <a:schemeClr val="tx2"/>
                </a:solidFill>
              </a:rPr>
              <a:t/>
            </a:r>
            <a:br>
              <a:rPr lang="en-GB" sz="2800" b="1" i="1" dirty="0" smtClean="0">
                <a:solidFill>
                  <a:schemeClr val="tx2"/>
                </a:solidFill>
              </a:rPr>
            </a:br>
            <a:r>
              <a:rPr lang="en-GB" altLang="en-US" b="1" dirty="0" smtClean="0">
                <a:solidFill>
                  <a:schemeClr val="tx2"/>
                </a:solidFill>
                <a:cs typeface="Arial" charset="0"/>
              </a:rPr>
              <a:t>Richard </a:t>
            </a:r>
            <a:r>
              <a:rPr lang="en-GB" altLang="en-US" b="1" dirty="0">
                <a:solidFill>
                  <a:schemeClr val="tx2"/>
                </a:solidFill>
                <a:cs typeface="Arial" charset="0"/>
              </a:rPr>
              <a:t>Wilkinson </a:t>
            </a:r>
            <a:r>
              <a:rPr lang="en-GB" altLang="en-US" sz="2800" b="1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GB" altLang="en-US" sz="2800" b="1" dirty="0">
                <a:solidFill>
                  <a:schemeClr val="tx2"/>
                </a:solidFill>
                <a:cs typeface="Arial" charset="0"/>
              </a:rPr>
            </a:br>
            <a:r>
              <a:rPr lang="en-GB" altLang="en-US" sz="2800" dirty="0">
                <a:cs typeface="Arial" charset="0"/>
              </a:rPr>
              <a:t>Emeritus Professor of Social </a:t>
            </a:r>
            <a:r>
              <a:rPr lang="en-GB" altLang="en-US" sz="2800" dirty="0" smtClean="0">
                <a:cs typeface="Arial" charset="0"/>
              </a:rPr>
              <a:t>Epidemiology</a:t>
            </a:r>
            <a:br>
              <a:rPr lang="en-GB" altLang="en-US" sz="2800" dirty="0" smtClean="0">
                <a:cs typeface="Arial" charset="0"/>
              </a:rPr>
            </a:br>
            <a:r>
              <a:rPr lang="en-GB" altLang="en-US" sz="2800" dirty="0" smtClean="0">
                <a:cs typeface="Arial" charset="0"/>
              </a:rPr>
              <a:t>University of Nottingham Medical School</a:t>
            </a:r>
            <a:endParaRPr lang="en-US" alt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TED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38213"/>
            <a:ext cx="79629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000" b="1">
                  <a:solidFill>
                    <a:srgbClr val="009900"/>
                  </a:solidFill>
                  <a:cs typeface="Arial" charset="0"/>
                </a:rPr>
                <a:t>www.equalitytrust.org.uk</a:t>
              </a:r>
            </a:p>
          </p:txBody>
        </p:sp>
      </p:grp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-36513" y="6597650"/>
            <a:ext cx="282257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1" i="1">
                <a:solidFill>
                  <a:srgbClr val="333399"/>
                </a:solidFill>
                <a:cs typeface="Arial" charset="0"/>
              </a:rPr>
              <a:t>Wilkinson &amp; Pickett, The Spirit Level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0" y="3952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333399"/>
                </a:solidFill>
                <a:cs typeface="Arial" charset="0"/>
              </a:rPr>
              <a:t>Child Wellbeing is not related to National Income per head</a:t>
            </a:r>
          </a:p>
        </p:txBody>
      </p:sp>
    </p:spTree>
    <p:extLst>
      <p:ext uri="{BB962C8B-B14F-4D97-AF65-F5344CB8AC3E}">
        <p14:creationId xmlns:p14="http://schemas.microsoft.com/office/powerpoint/2010/main" val="4950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TED 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85813"/>
            <a:ext cx="8613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000" b="1">
                  <a:solidFill>
                    <a:srgbClr val="009900"/>
                  </a:solidFill>
                  <a:cs typeface="Arial" charset="0"/>
                </a:rPr>
                <a:t>www.equalitytrust.org.uk</a:t>
              </a:r>
            </a:p>
          </p:txBody>
        </p:sp>
      </p:grp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-36513" y="6597650"/>
            <a:ext cx="282257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1" i="1">
                <a:solidFill>
                  <a:srgbClr val="333399"/>
                </a:solidFill>
                <a:cs typeface="Arial" charset="0"/>
              </a:rPr>
              <a:t>Wilkinson &amp; Pickett, The Spirit Level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496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333399"/>
                </a:solidFill>
                <a:cs typeface="Arial" charset="0"/>
              </a:rPr>
              <a:t>Child well-being is better in more equal countries  </a:t>
            </a:r>
            <a:br>
              <a:rPr lang="en-GB" altLang="en-US" sz="2400" b="1">
                <a:solidFill>
                  <a:srgbClr val="333399"/>
                </a:solidFill>
                <a:cs typeface="Arial" charset="0"/>
              </a:rPr>
            </a:br>
            <a:endParaRPr lang="en-GB" alt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-10183" b="7140"/>
          <a:stretch/>
        </p:blipFill>
        <p:spPr bwMode="auto">
          <a:xfrm>
            <a:off x="1043608" y="260648"/>
            <a:ext cx="711548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877272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Inequality change 2000-2010 (</a:t>
            </a:r>
            <a:r>
              <a:rPr lang="en-GB" b="1" dirty="0" err="1">
                <a:solidFill>
                  <a:srgbClr val="000000"/>
                </a:solidFill>
              </a:rPr>
              <a:t>gini</a:t>
            </a:r>
            <a:r>
              <a:rPr lang="en-GB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111985" y="3136322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Child wellbeing Change 2000-2010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24" y="260648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D2D8A"/>
                </a:solidFill>
              </a:rPr>
              <a:t>Changes in inequality and child wellbeing (UNICEF Index)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48" y="6402814"/>
            <a:ext cx="536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D2D8A"/>
                </a:solidFill>
              </a:rPr>
              <a:t>Pickett &amp; Wilkinson,</a:t>
            </a:r>
            <a:r>
              <a:rPr lang="en-GB" sz="1600" dirty="0">
                <a:solidFill>
                  <a:srgbClr val="2D2D8A"/>
                </a:solidFill>
              </a:rPr>
              <a:t> </a:t>
            </a:r>
            <a:r>
              <a:rPr lang="en-GB" sz="1600" i="1" dirty="0" err="1">
                <a:solidFill>
                  <a:srgbClr val="2D2D8A"/>
                </a:solidFill>
              </a:rPr>
              <a:t>Pediatrics</a:t>
            </a:r>
            <a:r>
              <a:rPr lang="en-GB" sz="1600" i="1" dirty="0">
                <a:solidFill>
                  <a:srgbClr val="2D2D8A"/>
                </a:solidFill>
              </a:rPr>
              <a:t> </a:t>
            </a:r>
            <a:r>
              <a:rPr lang="en-GB" sz="1600" b="1" i="1" dirty="0">
                <a:solidFill>
                  <a:srgbClr val="2D2D8A"/>
                </a:solidFill>
              </a:rPr>
              <a:t>135, S39-S47 (2015).</a:t>
            </a:r>
          </a:p>
        </p:txBody>
      </p:sp>
    </p:spTree>
    <p:extLst>
      <p:ext uri="{BB962C8B-B14F-4D97-AF65-F5344CB8AC3E}">
        <p14:creationId xmlns:p14="http://schemas.microsoft.com/office/powerpoint/2010/main" val="110861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urriyetdailynews.com/images/1_Gini-IEE_120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/>
          <a:stretch>
            <a:fillRect/>
          </a:stretch>
        </p:blipFill>
        <p:spPr bwMode="auto">
          <a:xfrm>
            <a:off x="755650" y="1203325"/>
            <a:ext cx="78486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187450" y="260350"/>
            <a:ext cx="684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1F497D"/>
                </a:solidFill>
              </a:rPr>
              <a:t>Social Mobility is lower in countries with bigger income differences</a:t>
            </a:r>
          </a:p>
        </p:txBody>
      </p:sp>
    </p:spTree>
    <p:extLst>
      <p:ext uri="{BB962C8B-B14F-4D97-AF65-F5344CB8AC3E}">
        <p14:creationId xmlns:p14="http://schemas.microsoft.com/office/powerpoint/2010/main" val="32928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ED 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84250"/>
            <a:ext cx="77136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36513" y="6597650"/>
            <a:ext cx="282257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i="1">
                <a:solidFill>
                  <a:srgbClr val="333399"/>
                </a:solidFill>
              </a:rPr>
              <a:t>Wilkinson &amp; Pickett, The Spirit Level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819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9900"/>
                  </a:solidFill>
                </a:rPr>
                <a:t>www.equalitytrust.org.uk</a:t>
              </a:r>
            </a:p>
          </p:txBody>
        </p:sp>
      </p:grp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39750" y="115888"/>
            <a:ext cx="8424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333399"/>
                </a:solidFill>
              </a:rPr>
              <a:t>People in more unequal countries </a:t>
            </a:r>
            <a:br>
              <a:rPr lang="en-GB" sz="2800" b="1">
                <a:solidFill>
                  <a:srgbClr val="333399"/>
                </a:solidFill>
              </a:rPr>
            </a:br>
            <a:r>
              <a:rPr lang="en-GB" sz="2800" b="1">
                <a:solidFill>
                  <a:srgbClr val="333399"/>
                </a:solidFill>
              </a:rPr>
              <a:t>trust each other less</a:t>
            </a:r>
            <a:endParaRPr lang="en-US" sz="28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TED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81075"/>
            <a:ext cx="79660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7168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7" name="Text Box 5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>
                  <a:solidFill>
                    <a:srgbClr val="009900"/>
                  </a:solidFill>
                </a:rPr>
                <a:t>www.equalitytrust.org.uk</a:t>
              </a:r>
            </a:p>
          </p:txBody>
        </p:sp>
      </p:grp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-36513" y="6597650"/>
            <a:ext cx="282257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>
                <a:solidFill>
                  <a:srgbClr val="333399"/>
                </a:solidFill>
              </a:rPr>
              <a:t>Wilkinson &amp; Pickett, The Spirit Level</a:t>
            </a: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1871663" y="115888"/>
            <a:ext cx="5940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333399"/>
                </a:solidFill>
              </a:rPr>
              <a:t>Imprisonment rates are higher in more unequal countries</a:t>
            </a:r>
            <a:endParaRPr lang="en-US" altLang="en-US" sz="28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14"/>
          <p:cNvGraphicFramePr>
            <a:graphicFrameLocks noChangeAspect="1"/>
          </p:cNvGraphicFramePr>
          <p:nvPr/>
        </p:nvGraphicFramePr>
        <p:xfrm>
          <a:off x="179388" y="-1343025"/>
          <a:ext cx="8577262" cy="82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Chart" r:id="rId4" imgW="8420180" imgH="8058270" progId="Excel.Chart.8">
                  <p:embed/>
                </p:oleObj>
              </mc:Choice>
              <mc:Fallback>
                <p:oleObj name="Chart" r:id="rId4" imgW="8420180" imgH="805827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-1343025"/>
                        <a:ext cx="8577262" cy="82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4925" y="6583363"/>
            <a:ext cx="9109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</a:rPr>
              <a:t>Daly M, Wilson M, Vasdev S. Income inequality and homicide rates in Canada and the United States. </a:t>
            </a:r>
            <a:r>
              <a:rPr lang="en-GB" sz="1200" i="1">
                <a:solidFill>
                  <a:srgbClr val="000000"/>
                </a:solidFill>
              </a:rPr>
              <a:t>Can J Crim</a:t>
            </a:r>
            <a:r>
              <a:rPr lang="en-GB" sz="1200">
                <a:solidFill>
                  <a:srgbClr val="000000"/>
                </a:solidFill>
              </a:rPr>
              <a:t> 2001; 43: 219-36.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333399"/>
                </a:solidFill>
              </a:rPr>
              <a:t>Homicide rates are higher in more unequal </a:t>
            </a:r>
            <a:br>
              <a:rPr lang="en-GB" sz="2800" b="1">
                <a:solidFill>
                  <a:srgbClr val="333399"/>
                </a:solidFill>
              </a:rPr>
            </a:br>
            <a:r>
              <a:rPr lang="en-GB" sz="2800" b="1">
                <a:solidFill>
                  <a:srgbClr val="333399"/>
                </a:solidFill>
              </a:rPr>
              <a:t>US states and Canadian provinces</a:t>
            </a:r>
            <a:endParaRPr lang="en-US" sz="2800" b="1">
              <a:solidFill>
                <a:srgbClr val="333399"/>
              </a:solidFill>
            </a:endParaRPr>
          </a:p>
        </p:txBody>
      </p:sp>
      <p:grpSp>
        <p:nvGrpSpPr>
          <p:cNvPr id="50181" name="Group 9"/>
          <p:cNvGrpSpPr>
            <a:grpSpLocks/>
          </p:cNvGrpSpPr>
          <p:nvPr/>
        </p:nvGrpSpPr>
        <p:grpSpPr bwMode="auto">
          <a:xfrm>
            <a:off x="1547813" y="1412875"/>
            <a:ext cx="2232025" cy="665163"/>
            <a:chOff x="975" y="890"/>
            <a:chExt cx="1406" cy="419"/>
          </a:xfrm>
        </p:grpSpPr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975" y="890"/>
              <a:ext cx="1406" cy="41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 b="1">
                  <a:solidFill>
                    <a:srgbClr val="000000"/>
                  </a:solidFill>
                </a:rPr>
                <a:t>      </a:t>
              </a:r>
              <a:r>
                <a:rPr lang="en-GB" sz="1400" b="1">
                  <a:solidFill>
                    <a:srgbClr val="000000"/>
                  </a:solidFill>
                </a:rPr>
                <a:t>USA states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>
                  <a:solidFill>
                    <a:srgbClr val="000000"/>
                  </a:solidFill>
                </a:rPr>
                <a:t>      Canadian provinces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>
              <a:off x="1065" y="935"/>
              <a:ext cx="91" cy="91"/>
            </a:xfrm>
            <a:prstGeom prst="ellipse">
              <a:avLst/>
            </a:prstGeom>
            <a:solidFill>
              <a:srgbClr val="E4130E"/>
            </a:solidFill>
            <a:ln w="9525" algn="ctr">
              <a:solidFill>
                <a:srgbClr val="E4130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184" name="AutoShape 8"/>
            <p:cNvSpPr>
              <a:spLocks noChangeArrowheads="1"/>
            </p:cNvSpPr>
            <p:nvPr/>
          </p:nvSpPr>
          <p:spPr bwMode="auto">
            <a:xfrm>
              <a:off x="1065" y="1162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91zSUyLQGo0/TMeJOnMF3LI/AAAAAAAAAao/zy-8Zx645dk/s1600/fot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692696"/>
            <a:ext cx="79688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96B37-2533-4251-A0C1-F5BBD77BEE0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D2D8A"/>
                </a:solidFill>
              </a:rPr>
              <a:t>Cuernavaca, Mexico</a:t>
            </a:r>
          </a:p>
        </p:txBody>
      </p:sp>
    </p:spTree>
    <p:extLst>
      <p:ext uri="{BB962C8B-B14F-4D97-AF65-F5344CB8AC3E}">
        <p14:creationId xmlns:p14="http://schemas.microsoft.com/office/powerpoint/2010/main" val="105071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IMG_580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AutoShape 4" descr="Displaying IMG_580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AutoShape 6" descr="Displaying IMG_580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5607" name="Picture 7" descr="D:\Downloads\IMG_580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7789" b="24379"/>
          <a:stretch/>
        </p:blipFill>
        <p:spPr bwMode="auto">
          <a:xfrm>
            <a:off x="403109" y="495836"/>
            <a:ext cx="8345355" cy="63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75" y="-27384"/>
            <a:ext cx="852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D2D8A"/>
                </a:solidFill>
              </a:rPr>
              <a:t>‘Armed Response’ - Pretoria, South Africa. </a:t>
            </a:r>
          </a:p>
        </p:txBody>
      </p:sp>
    </p:spTree>
    <p:extLst>
      <p:ext uri="{BB962C8B-B14F-4D97-AF65-F5344CB8AC3E}">
        <p14:creationId xmlns:p14="http://schemas.microsoft.com/office/powerpoint/2010/main" val="166402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4533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Bowles</a:t>
            </a:r>
            <a:r>
              <a:rPr lang="en-GB" dirty="0">
                <a:solidFill>
                  <a:srgbClr val="000000"/>
                </a:solidFill>
              </a:rPr>
              <a:t> &amp;  </a:t>
            </a:r>
            <a:r>
              <a:rPr lang="en-GB" dirty="0" err="1">
                <a:solidFill>
                  <a:srgbClr val="000000"/>
                </a:solidFill>
              </a:rPr>
              <a:t>Jayadev</a:t>
            </a:r>
            <a:r>
              <a:rPr lang="en-GB" dirty="0">
                <a:solidFill>
                  <a:srgbClr val="000000"/>
                </a:solidFill>
              </a:rPr>
              <a:t>, NYT 2014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064078" y="3039053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00"/>
                </a:solidFill>
              </a:rPr>
              <a:t>Protective service employees </a:t>
            </a:r>
            <a:br>
              <a:rPr lang="en-GB" sz="2000" b="1" dirty="0">
                <a:solidFill>
                  <a:srgbClr val="000000"/>
                </a:solidFill>
              </a:rPr>
            </a:br>
            <a:r>
              <a:rPr lang="en-GB" sz="2000" b="1" dirty="0">
                <a:solidFill>
                  <a:srgbClr val="000000"/>
                </a:solidFill>
              </a:rPr>
              <a:t>per 10,000 workers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148C0-1469-4AE5-A531-B52EDCF532C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24578" name="Picture 2" descr="http://graphics8.nytimes.com/images/2014/02/17/opinion/17greatdivide-img/17greatdivide-img-tmagArticle-v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b="11718"/>
          <a:stretch/>
        </p:blipFill>
        <p:spPr bwMode="auto">
          <a:xfrm>
            <a:off x="1619672" y="732766"/>
            <a:ext cx="5638800" cy="51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32656"/>
            <a:ext cx="88569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D2D8A"/>
                </a:solidFill>
              </a:rPr>
              <a:t>Societies with wider Income differences need more “guard </a:t>
            </a:r>
            <a:r>
              <a:rPr lang="en-GB" sz="2000" b="1" dirty="0" err="1">
                <a:solidFill>
                  <a:srgbClr val="2D2D8A"/>
                </a:solidFill>
              </a:rPr>
              <a:t>labor</a:t>
            </a:r>
            <a:r>
              <a:rPr lang="en-GB" sz="2000" b="1" dirty="0">
                <a:solidFill>
                  <a:srgbClr val="2D2D8A"/>
                </a:solidFill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1988840"/>
            <a:ext cx="19442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 proportion of ‘guard’ </a:t>
            </a:r>
            <a:r>
              <a:rPr lang="en-GB" sz="1600" dirty="0" err="1">
                <a:solidFill>
                  <a:srgbClr val="000000"/>
                </a:solidFill>
              </a:rPr>
              <a:t>labor</a:t>
            </a:r>
            <a:r>
              <a:rPr lang="en-GB" sz="1600" dirty="0">
                <a:solidFill>
                  <a:srgbClr val="000000"/>
                </a:solidFill>
              </a:rPr>
              <a:t> grew with inequality.</a:t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USA </a:t>
            </a:r>
            <a:r>
              <a:rPr lang="en-GB" sz="1600" dirty="0" smtClean="0">
                <a:solidFill>
                  <a:srgbClr val="000000"/>
                </a:solidFill>
              </a:rPr>
              <a:t>1979-2000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594928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Inequality (Gini)</a:t>
            </a:r>
          </a:p>
        </p:txBody>
      </p:sp>
    </p:spTree>
    <p:extLst>
      <p:ext uri="{BB962C8B-B14F-4D97-AF65-F5344CB8AC3E}">
        <p14:creationId xmlns:p14="http://schemas.microsoft.com/office/powerpoint/2010/main" val="296313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media.thestar.topscms.com/images/0c/ab/d03f672c46509fe03f32af4faa0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AutoShape 2" descr="http://www.collaborativejourneys.com/wp-content/uploads/Image-of-income-inequality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36613"/>
            <a:ext cx="904398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575" y="1052513"/>
            <a:ext cx="2616200" cy="720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06" name="Group 2"/>
          <p:cNvGraphicFramePr>
            <a:graphicFrameLocks noGrp="1"/>
          </p:cNvGraphicFramePr>
          <p:nvPr/>
        </p:nvGraphicFramePr>
        <p:xfrm>
          <a:off x="269875" y="908050"/>
          <a:ext cx="8550274" cy="5680073"/>
        </p:xfrm>
        <a:graphic>
          <a:graphicData uri="http://schemas.openxmlformats.org/drawingml/2006/table">
            <a:tbl>
              <a:tblPr/>
              <a:tblGrid>
                <a:gridCol w="2016532"/>
                <a:gridCol w="1088957"/>
                <a:gridCol w="1088957"/>
                <a:gridCol w="1088957"/>
                <a:gridCol w="1088957"/>
                <a:gridCol w="1088957"/>
                <a:gridCol w="1088957"/>
              </a:tblGrid>
              <a:tr h="3658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Indicator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International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50 States</a:t>
                      </a:r>
                      <a:b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Census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Gini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58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UN 20:20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OECD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Gini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wellbeing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-071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&lt;0.01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-0.68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Trust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-0.66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-0.66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Life expectancy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-0.27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Infant mortality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0.54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Obesity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0.41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Mental illness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0.32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Education score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-0.46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Teen birth rate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0.64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&lt;0.01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Homicides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0.44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Imprisonment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0.51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Social mobility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0.83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&lt;0.01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Index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&lt;0.01</a:t>
                      </a: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24" name="Text Box 87"/>
          <p:cNvSpPr txBox="1">
            <a:spLocks noChangeArrowheads="1"/>
          </p:cNvSpPr>
          <p:nvPr/>
        </p:nvSpPr>
        <p:spPr bwMode="auto">
          <a:xfrm>
            <a:off x="936625" y="260350"/>
            <a:ext cx="716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Correlations: different measures and settings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513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CF834-3294-41D7-86DF-C3CAD872AD40}" type="slidenum">
              <a:rPr lang="en-GB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7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738188"/>
            <a:ext cx="8675688" cy="6119812"/>
            <a:chOff x="0" y="346"/>
            <a:chExt cx="5465" cy="3523"/>
          </a:xfrm>
        </p:grpSpPr>
        <p:graphicFrame>
          <p:nvGraphicFramePr>
            <p:cNvPr id="57349" name="Object 14"/>
            <p:cNvGraphicFramePr>
              <a:graphicFrameLocks noChangeAspect="1"/>
            </p:cNvGraphicFramePr>
            <p:nvPr/>
          </p:nvGraphicFramePr>
          <p:xfrm>
            <a:off x="0" y="346"/>
            <a:ext cx="5465" cy="3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1" name="Chart" r:id="rId4" imgW="7185727" imgH="4632879" progId="MSGraph.Chart.8">
                    <p:embed followColorScheme="full"/>
                  </p:oleObj>
                </mc:Choice>
                <mc:Fallback>
                  <p:oleObj name="Chart" r:id="rId4" imgW="7185727" imgH="4632879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"/>
                          <a:ext cx="5465" cy="3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0" name="AutoShape 4"/>
            <p:cNvSpPr>
              <a:spLocks/>
            </p:cNvSpPr>
            <p:nvPr/>
          </p:nvSpPr>
          <p:spPr bwMode="auto">
            <a:xfrm rot="5400000">
              <a:off x="3220" y="1457"/>
              <a:ext cx="181" cy="3402"/>
            </a:xfrm>
            <a:prstGeom prst="rightBracket">
              <a:avLst>
                <a:gd name="adj" fmla="val 12991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431800" y="6161088"/>
            <a:ext cx="8172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</a:rPr>
              <a:t>Leon, D. A., D. Vagero, et al. (1992). "Social class differences in infant mortality </a:t>
            </a:r>
            <a:br>
              <a:rPr lang="en-GB" sz="1600" b="1">
                <a:solidFill>
                  <a:srgbClr val="000000"/>
                </a:solidFill>
              </a:rPr>
            </a:br>
            <a:r>
              <a:rPr lang="en-GB" sz="1600" b="1">
                <a:solidFill>
                  <a:srgbClr val="000000"/>
                </a:solidFill>
              </a:rPr>
              <a:t>in Sweden: comparison with England and Wales." </a:t>
            </a:r>
            <a:r>
              <a:rPr lang="en-GB" sz="1600" b="1" u="sng">
                <a:solidFill>
                  <a:srgbClr val="000000"/>
                </a:solidFill>
              </a:rPr>
              <a:t>Brit Med J</a:t>
            </a:r>
            <a:r>
              <a:rPr lang="en-GB" sz="1600" b="1">
                <a:solidFill>
                  <a:srgbClr val="000000"/>
                </a:solidFill>
              </a:rPr>
              <a:t> 305(6855): 687-91.</a:t>
            </a: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144463" y="115888"/>
            <a:ext cx="87487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333399"/>
                </a:solidFill>
              </a:rPr>
              <a:t>The benefits of greater equality are not confined to the poor but extend to all social classes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000000"/>
                </a:solidFill>
              </a:rPr>
              <a:t>Infant mortality by class: Sweden compared with England &amp; Wales</a:t>
            </a:r>
            <a:r>
              <a:rPr lang="en-GB" sz="2000" b="1">
                <a:solidFill>
                  <a:srgbClr val="333399"/>
                </a:solidFill>
              </a:rPr>
              <a:t> </a:t>
            </a:r>
            <a:endParaRPr lang="en-US" sz="20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755650" y="706438"/>
            <a:ext cx="79930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200" b="1">
                <a:solidFill>
                  <a:srgbClr val="002060"/>
                </a:solidFill>
                <a:latin typeface="Arial" charset="0"/>
              </a:rPr>
              <a:t>Time lags between changes in inequality and changes in health</a:t>
            </a:r>
          </a:p>
          <a:p>
            <a:endParaRPr lang="en-GB" altLang="en-US" sz="2800">
              <a:latin typeface="Arial" charset="0"/>
            </a:endParaRPr>
          </a:p>
          <a:p>
            <a:r>
              <a:rPr lang="en-GB" altLang="en-US" sz="2800">
                <a:latin typeface="Arial" charset="0"/>
              </a:rPr>
              <a:t>Zheng H. Do people die from income inequality of a decade ago? </a:t>
            </a:r>
            <a:br>
              <a:rPr lang="en-GB" altLang="en-US" sz="2800">
                <a:latin typeface="Arial" charset="0"/>
              </a:rPr>
            </a:br>
            <a:r>
              <a:rPr lang="en-GB" altLang="en-US" sz="2800" i="1">
                <a:latin typeface="Arial" charset="0"/>
              </a:rPr>
              <a:t>Social Science &amp; Medicine</a:t>
            </a:r>
            <a:r>
              <a:rPr lang="en-GB" altLang="en-US" sz="2800">
                <a:latin typeface="Arial" charset="0"/>
              </a:rPr>
              <a:t> 2012;75(1):36-45.</a:t>
            </a:r>
          </a:p>
          <a:p>
            <a:endParaRPr lang="en-GB" altLang="en-US" sz="2800">
              <a:latin typeface="Arial" charset="0"/>
            </a:endParaRPr>
          </a:p>
          <a:p>
            <a:r>
              <a:rPr lang="en-GB" altLang="en-US" sz="2800">
                <a:latin typeface="Arial" charset="0"/>
              </a:rPr>
              <a:t>Lillard DR, Burkhauser RV, Hahn MH, Wilkins R. Does early-life income inequality predict self-reported health in later life? Evidence from the United States. </a:t>
            </a:r>
            <a:br>
              <a:rPr lang="en-GB" altLang="en-US" sz="2800">
                <a:latin typeface="Arial" charset="0"/>
              </a:rPr>
            </a:br>
            <a:r>
              <a:rPr lang="en-GB" altLang="en-US" sz="2800" i="1">
                <a:latin typeface="Arial" charset="0"/>
              </a:rPr>
              <a:t>Social Science &amp; Medicine</a:t>
            </a:r>
            <a:r>
              <a:rPr lang="en-GB" altLang="en-US" sz="2800">
                <a:latin typeface="Arial" charset="0"/>
              </a:rPr>
              <a:t> 2015;128(0):347-55.</a:t>
            </a:r>
          </a:p>
        </p:txBody>
      </p:sp>
    </p:spTree>
    <p:extLst>
      <p:ext uri="{BB962C8B-B14F-4D97-AF65-F5344CB8AC3E}">
        <p14:creationId xmlns:p14="http://schemas.microsoft.com/office/powerpoint/2010/main" val="382198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757134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Pickett </a:t>
            </a:r>
            <a:r>
              <a:rPr lang="en-GB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K, </a:t>
            </a:r>
            <a:r>
              <a:rPr lang="en-GB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Wilkinson </a:t>
            </a:r>
            <a:r>
              <a:rPr lang="en-GB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en-GB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Income inequality and health: </a:t>
            </a:r>
            <a:r>
              <a:rPr lang="en-GB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causal review. </a:t>
            </a:r>
            <a:br>
              <a:rPr lang="en-GB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Social Science &amp; Medicine </a:t>
            </a:r>
            <a:r>
              <a:rPr lang="en-GB" sz="28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en-GB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; 128</a:t>
            </a:r>
            <a:r>
              <a:rPr lang="en-GB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 316-26</a:t>
            </a:r>
            <a:endParaRPr lang="en-GB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83553-642E-4D97-8D6B-D754ECDBAE2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64" name="Picture 2" descr="stillwait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0"/>
              <a:ext cx="2629" cy="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3" descr="1101851209_4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35" cy="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4" descr="asbograffit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59"/>
              <a:ext cx="2426" cy="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5" descr="inde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756"/>
              <a:ext cx="1791" cy="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6" descr="1101990531_4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" y="0"/>
              <a:ext cx="1801" cy="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TimeMa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" y="2115"/>
              <a:ext cx="1545" cy="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10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Stripe 6"/>
          <p:cNvSpPr/>
          <p:nvPr/>
        </p:nvSpPr>
        <p:spPr>
          <a:xfrm rot="6129299">
            <a:off x="6111876" y="3019425"/>
            <a:ext cx="2565400" cy="3895725"/>
          </a:xfrm>
          <a:prstGeom prst="diagStripe">
            <a:avLst>
              <a:gd name="adj" fmla="val 375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44035" name="Group 8"/>
          <p:cNvGrpSpPr>
            <a:grpSpLocks/>
          </p:cNvGrpSpPr>
          <p:nvPr/>
        </p:nvGrpSpPr>
        <p:grpSpPr bwMode="auto">
          <a:xfrm>
            <a:off x="207963" y="155575"/>
            <a:ext cx="8945562" cy="5976938"/>
            <a:chOff x="395536" y="404664"/>
            <a:chExt cx="8945631" cy="5976664"/>
          </a:xfrm>
        </p:grpSpPr>
        <p:pic>
          <p:nvPicPr>
            <p:cNvPr id="440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74" y="1484784"/>
              <a:ext cx="3371256" cy="489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iagonal Stripe 4"/>
            <p:cNvSpPr/>
            <p:nvPr/>
          </p:nvSpPr>
          <p:spPr>
            <a:xfrm rot="6987839">
              <a:off x="929839" y="2015007"/>
              <a:ext cx="3944757" cy="3797329"/>
            </a:xfrm>
            <a:prstGeom prst="diagStripe">
              <a:avLst>
                <a:gd name="adj" fmla="val 5283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4403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656" y="3933056"/>
              <a:ext cx="5122349" cy="236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Diagonal Stripe 11"/>
            <p:cNvSpPr/>
            <p:nvPr/>
          </p:nvSpPr>
          <p:spPr>
            <a:xfrm rot="6129299">
              <a:off x="6110649" y="2947618"/>
              <a:ext cx="2565282" cy="3895755"/>
            </a:xfrm>
            <a:prstGeom prst="diagStripe">
              <a:avLst>
                <a:gd name="adj" fmla="val 375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404664"/>
              <a:ext cx="8568952" cy="3477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2800" b="1" dirty="0">
                  <a:solidFill>
                    <a:srgbClr val="4F81BD"/>
                  </a:solidFill>
                  <a:latin typeface="Calibri"/>
                </a:rPr>
                <a:t>Income differences increase social class differentiation</a:t>
              </a:r>
            </a:p>
            <a:p>
              <a:pPr lvl="4">
                <a:defRPr/>
              </a:pPr>
              <a:endParaRPr lang="en-GB" sz="2400" b="1" dirty="0">
                <a:solidFill>
                  <a:prstClr val="black"/>
                </a:solidFill>
                <a:latin typeface="Calibri"/>
              </a:endParaRPr>
            </a:p>
            <a:p>
              <a:pPr lvl="6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Bigger income differences:-</a:t>
              </a:r>
            </a:p>
            <a:p>
              <a:pPr lvl="6">
                <a:defRPr/>
              </a:pPr>
              <a:endParaRPr lang="en-GB" sz="2400" b="1" dirty="0">
                <a:solidFill>
                  <a:prstClr val="black"/>
                </a:solidFill>
                <a:latin typeface="Calibri"/>
              </a:endParaRPr>
            </a:p>
            <a:p>
              <a:pPr marL="3657600" lvl="7" indent="-457200">
                <a:buFont typeface="Arial" pitchFamily="34" charset="0"/>
                <a:buChar char="•"/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Class becomes more important </a:t>
              </a:r>
            </a:p>
            <a:p>
              <a:pPr marL="3657600" lvl="7" indent="-457200">
                <a:buFont typeface="Arial" pitchFamily="34" charset="0"/>
                <a:buChar char="•"/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The social pyramid is higher </a:t>
              </a:r>
              <a:br>
                <a:rPr lang="en-GB" sz="2400" b="1" dirty="0">
                  <a:solidFill>
                    <a:prstClr val="black"/>
                  </a:solidFill>
                  <a:latin typeface="Calibri"/>
                </a:rPr>
              </a:br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 and more hierarchical</a:t>
              </a:r>
            </a:p>
            <a:p>
              <a:pPr marL="3657600" lvl="7" indent="-457200">
                <a:buFont typeface="Arial" pitchFamily="34" charset="0"/>
                <a:buChar char="•"/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The quality of social relations deteriorates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86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401763" y="1600200"/>
            <a:ext cx="615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The Effect of Caste Identity on Children's Performance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811463" y="5534025"/>
            <a:ext cx="1638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/>
              <a:t>Caste Unannounced</a:t>
            </a:r>
            <a:endParaRPr lang="en-US" altLang="en-US" sz="160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706938" y="5534025"/>
            <a:ext cx="148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/>
              <a:t>Caste Announced</a:t>
            </a:r>
            <a:endParaRPr lang="en-US" altLang="en-US" sz="1600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2268538" y="1628775"/>
          <a:ext cx="458152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hart" r:id="rId4" imgW="8334375" imgH="7553350" progId="Excel.Chart.8">
                  <p:embed/>
                </p:oleObj>
              </mc:Choice>
              <mc:Fallback>
                <p:oleObj name="Chart" r:id="rId4" imgW="8334375" imgH="75533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628775"/>
                        <a:ext cx="458152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Text Box 6"/>
          <p:cNvSpPr txBox="1">
            <a:spLocks noChangeArrowheads="1"/>
          </p:cNvSpPr>
          <p:nvPr/>
        </p:nvSpPr>
        <p:spPr bwMode="auto">
          <a:xfrm rot="-5400000">
            <a:off x="975518" y="3786982"/>
            <a:ext cx="265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GB" altLang="en-US" sz="1600"/>
              <a:t>Number of mazes solved</a:t>
            </a:r>
            <a:endParaRPr lang="en-US" altLang="en-US" sz="160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0" y="6583363"/>
            <a:ext cx="8172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i="1">
                <a:solidFill>
                  <a:schemeClr val="accent2"/>
                </a:solidFill>
              </a:rPr>
              <a:t>Source:  Hoff K, Pandey P, World Bank Policy Research Working Paper 3351, June 2004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accent6"/>
                </a:solidFill>
              </a:rPr>
              <a:t>Status differentiation has a direct effect on cognitive performance</a:t>
            </a:r>
          </a:p>
        </p:txBody>
      </p:sp>
    </p:spTree>
    <p:extLst>
      <p:ext uri="{BB962C8B-B14F-4D97-AF65-F5344CB8AC3E}">
        <p14:creationId xmlns:p14="http://schemas.microsoft.com/office/powerpoint/2010/main" val="312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62901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 err="1">
                <a:solidFill>
                  <a:prstClr val="black"/>
                </a:solidFill>
              </a:rPr>
              <a:t>Layte</a:t>
            </a:r>
            <a:r>
              <a:rPr lang="en-NZ" sz="1400" b="1" dirty="0">
                <a:solidFill>
                  <a:prstClr val="black"/>
                </a:solidFill>
              </a:rPr>
              <a:t> R, Whelan CT. Who Feels Inferior?  A Test of the Status Anxiety Hypothesis of Social Inequalities in Health. </a:t>
            </a:r>
            <a:r>
              <a:rPr lang="en-NZ" sz="1400" b="1" i="1" dirty="0">
                <a:solidFill>
                  <a:prstClr val="black"/>
                </a:solidFill>
              </a:rPr>
              <a:t>European Sociological Review</a:t>
            </a:r>
            <a:r>
              <a:rPr lang="en-NZ" sz="1400" b="1" dirty="0">
                <a:solidFill>
                  <a:prstClr val="black"/>
                </a:solidFill>
              </a:rPr>
              <a:t>, 2014.</a:t>
            </a:r>
            <a:endParaRPr lang="en-GB" sz="1400" b="1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0416" y="184897"/>
            <a:ext cx="8641456" cy="5811162"/>
            <a:chOff x="390416" y="184897"/>
            <a:chExt cx="8641456" cy="5811162"/>
          </a:xfrm>
        </p:grpSpPr>
        <p:grpSp>
          <p:nvGrpSpPr>
            <p:cNvPr id="8" name="Group 7"/>
            <p:cNvGrpSpPr/>
            <p:nvPr/>
          </p:nvGrpSpPr>
          <p:grpSpPr>
            <a:xfrm>
              <a:off x="390416" y="184897"/>
              <a:ext cx="8641456" cy="5811162"/>
              <a:chOff x="390416" y="188640"/>
              <a:chExt cx="8641456" cy="5811162"/>
            </a:xfrm>
          </p:grpSpPr>
          <p:pic>
            <p:nvPicPr>
              <p:cNvPr id="2457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1" t="8738" r="3720" b="13894"/>
              <a:stretch/>
            </p:blipFill>
            <p:spPr bwMode="auto">
              <a:xfrm>
                <a:off x="390416" y="1057530"/>
                <a:ext cx="8641456" cy="46037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331640" y="188640"/>
                <a:ext cx="6840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rgbClr val="1F497D"/>
                    </a:solidFill>
                  </a:rPr>
                  <a:t>Status Anxiety across income </a:t>
                </a:r>
                <a:r>
                  <a:rPr lang="en-GB" sz="2400" b="1" dirty="0" err="1">
                    <a:solidFill>
                      <a:srgbClr val="1F497D"/>
                    </a:solidFill>
                  </a:rPr>
                  <a:t>deciles</a:t>
                </a:r>
                <a:r>
                  <a:rPr lang="en-GB" sz="2400" b="1" dirty="0">
                    <a:solidFill>
                      <a:srgbClr val="1F497D"/>
                    </a:solidFill>
                  </a:rPr>
                  <a:t> for high, medium and low inequality countries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rot="16200000">
                <a:off x="-265601" y="3010018"/>
                <a:ext cx="209287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prstClr val="black"/>
                    </a:solidFill>
                  </a:rPr>
                  <a:t>Status Anxiety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311860" y="5661248"/>
                <a:ext cx="19082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prstClr val="black"/>
                    </a:solidFill>
                  </a:rPr>
                  <a:t>Income </a:t>
                </a:r>
                <a:r>
                  <a:rPr lang="en-GB" sz="1600" b="1" dirty="0" err="1">
                    <a:solidFill>
                      <a:prstClr val="black"/>
                    </a:solidFill>
                  </a:rPr>
                  <a:t>deciles</a:t>
                </a:r>
                <a:endParaRPr lang="en-GB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799128" y="2311543"/>
                <a:ext cx="1944216" cy="1117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380312" y="3429001"/>
                <a:ext cx="1368152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020272" y="3341310"/>
              <a:ext cx="2011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</a:rPr>
                <a:t>Countries with:</a:t>
              </a:r>
            </a:p>
            <a:p>
              <a:endParaRPr lang="en-GB" sz="1600" i="1" dirty="0">
                <a:solidFill>
                  <a:srgbClr val="000000"/>
                </a:solidFill>
              </a:endParaRPr>
            </a:p>
            <a:p>
              <a:r>
                <a:rPr lang="en-GB" sz="1600" i="1" dirty="0">
                  <a:solidFill>
                    <a:srgbClr val="000000"/>
                  </a:solidFill>
                </a:rPr>
                <a:t>High inequality</a:t>
              </a:r>
            </a:p>
            <a:p>
              <a:endParaRPr lang="en-GB" sz="1600" i="1" dirty="0">
                <a:solidFill>
                  <a:srgbClr val="000000"/>
                </a:solidFill>
              </a:endParaRPr>
            </a:p>
            <a:p>
              <a:endParaRPr lang="en-GB" sz="1600" i="1" dirty="0">
                <a:solidFill>
                  <a:srgbClr val="000000"/>
                </a:solidFill>
              </a:endParaRPr>
            </a:p>
            <a:p>
              <a:r>
                <a:rPr lang="en-GB" sz="1600" i="1" dirty="0">
                  <a:solidFill>
                    <a:srgbClr val="000000"/>
                  </a:solidFill>
                </a:rPr>
                <a:t>Medium inequality</a:t>
              </a:r>
            </a:p>
            <a:p>
              <a:r>
                <a:rPr lang="en-GB" sz="1600" i="1" dirty="0">
                  <a:solidFill>
                    <a:srgbClr val="000000"/>
                  </a:solidFill>
                </a:rPr>
                <a:t>Low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0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547813" y="10525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Chart" r:id="rId4" imgW="6096000" imgH="4069169" progId="MSGraph.Chart.8">
                  <p:embed followColorScheme="full"/>
                </p:oleObj>
              </mc:Choice>
              <mc:Fallback>
                <p:oleObj name="Chart" r:id="rId4" imgW="6096000" imgH="406916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0525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651500" y="4652963"/>
            <a:ext cx="107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Other tasks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22488" y="4652963"/>
            <a:ext cx="28813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Tasks with  ‘social evaluative threat’ (uncontrollable)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 rot="-5400000">
            <a:off x="-776288" y="2867026"/>
            <a:ext cx="423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00000"/>
                </a:solidFill>
              </a:rPr>
              <a:t>Cortisol response</a:t>
            </a:r>
            <a:r>
              <a:rPr lang="en-GB" altLang="en-US" sz="2400">
                <a:solidFill>
                  <a:srgbClr val="000000"/>
                </a:solidFill>
              </a:rPr>
              <a:t> </a:t>
            </a:r>
            <a:r>
              <a:rPr lang="en-GB" altLang="en-US" b="1">
                <a:solidFill>
                  <a:srgbClr val="000000"/>
                </a:solidFill>
              </a:rPr>
              <a:t>(effect size)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368425" y="6161088"/>
            <a:ext cx="5940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Dickerson SS, Kemeny ME. Acute stressors and cortisol responses. </a:t>
            </a:r>
            <a:r>
              <a:rPr lang="en-US" altLang="en-US" sz="1600" b="1" i="1">
                <a:solidFill>
                  <a:srgbClr val="000000"/>
                </a:solidFill>
              </a:rPr>
              <a:t>Psychological Bulletin</a:t>
            </a:r>
            <a:r>
              <a:rPr lang="en-US" altLang="en-US" sz="1600" b="1">
                <a:solidFill>
                  <a:srgbClr val="000000"/>
                </a:solidFill>
              </a:rPr>
              <a:t> 2004; 130(3): 355-91.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763713" y="188913"/>
            <a:ext cx="6048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333399"/>
                </a:solidFill>
              </a:rPr>
              <a:t>What kind of stressful tasks raise stress hormones most?</a:t>
            </a:r>
            <a:endParaRPr lang="en-US" altLang="en-US" sz="28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755576" y="260648"/>
            <a:ext cx="7776864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 dirty="0" smtClean="0">
                <a:solidFill>
                  <a:srgbClr val="333399"/>
                </a:solidFill>
                <a:cs typeface="Arial" charset="0"/>
              </a:rPr>
              <a:t>The Dominance Behavioural System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 dirty="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Research on the </a:t>
            </a:r>
            <a:r>
              <a:rPr lang="en-GB" altLang="en-US" sz="2000" b="1" i="1" dirty="0">
                <a:solidFill>
                  <a:srgbClr val="000000"/>
                </a:solidFill>
                <a:cs typeface="Arial" charset="0"/>
              </a:rPr>
              <a:t>Dominance </a:t>
            </a:r>
            <a:r>
              <a:rPr lang="en-GB" altLang="en-US" sz="2000" b="1" i="1" dirty="0" smtClean="0">
                <a:solidFill>
                  <a:srgbClr val="000000"/>
                </a:solidFill>
                <a:cs typeface="Arial" charset="0"/>
              </a:rPr>
              <a:t>Behavioural System</a:t>
            </a: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, (using self-reports, observational, experimental </a:t>
            </a:r>
            <a:r>
              <a:rPr lang="en-GB" altLang="en-US" sz="2000" b="1" dirty="0">
                <a:solidFill>
                  <a:srgbClr val="000000"/>
                </a:solidFill>
                <a:cs typeface="Arial" charset="0"/>
              </a:rPr>
              <a:t>and biological </a:t>
            </a: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methods), shows that:-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xternalizing </a:t>
            </a:r>
            <a:r>
              <a:rPr lang="en-GB" altLang="en-US" sz="2000" b="1" dirty="0">
                <a:solidFill>
                  <a:srgbClr val="000000"/>
                </a:solidFill>
                <a:cs typeface="Arial" charset="0"/>
              </a:rPr>
              <a:t>disorders, </a:t>
            </a: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mania proneness, </a:t>
            </a:r>
            <a:r>
              <a:rPr lang="en-GB" altLang="en-US" sz="2000" b="1" dirty="0">
                <a:solidFill>
                  <a:srgbClr val="000000"/>
                </a:solidFill>
                <a:cs typeface="Arial" charset="0"/>
              </a:rPr>
              <a:t>and narcissistic traits are related to heightened dominance </a:t>
            </a: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motivation and behaviour. </a:t>
            </a:r>
            <a:b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</a:br>
            <a:endParaRPr lang="en-GB" altLang="en-US" sz="2000" b="1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Mania </a:t>
            </a:r>
            <a:r>
              <a:rPr lang="en-GB" altLang="en-US" sz="2000" b="1" dirty="0">
                <a:solidFill>
                  <a:srgbClr val="000000"/>
                </a:solidFill>
                <a:cs typeface="Arial" charset="0"/>
              </a:rPr>
              <a:t>and narcissistic traits </a:t>
            </a: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are also related </a:t>
            </a:r>
            <a:r>
              <a:rPr lang="en-GB" altLang="en-US" sz="2000" b="1" dirty="0">
                <a:solidFill>
                  <a:srgbClr val="000000"/>
                </a:solidFill>
                <a:cs typeface="Arial" charset="0"/>
              </a:rPr>
              <a:t>to inflated self-perceptions of power. </a:t>
            </a: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</a:br>
            <a:endParaRPr lang="en-GB" altLang="en-US" sz="2000" b="1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Anxiety </a:t>
            </a:r>
            <a:r>
              <a:rPr lang="en-GB" altLang="en-US" sz="2000" b="1" dirty="0">
                <a:solidFill>
                  <a:srgbClr val="000000"/>
                </a:solidFill>
                <a:cs typeface="Arial" charset="0"/>
              </a:rPr>
              <a:t>and depression are related to </a:t>
            </a: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subordination, submissiveness and the </a:t>
            </a:r>
            <a:r>
              <a:rPr lang="en-GB" altLang="en-US" sz="2000" b="1" dirty="0">
                <a:solidFill>
                  <a:srgbClr val="000000"/>
                </a:solidFill>
                <a:cs typeface="Arial" charset="0"/>
              </a:rPr>
              <a:t>desire to avoid </a:t>
            </a:r>
            <a:r>
              <a:rPr lang="en-GB" altLang="en-US" sz="2000" b="1" dirty="0" smtClean="0">
                <a:solidFill>
                  <a:srgbClr val="000000"/>
                </a:solidFill>
                <a:cs typeface="Arial" charset="0"/>
              </a:rPr>
              <a:t>subordination</a:t>
            </a:r>
            <a:r>
              <a:rPr lang="en-GB" altLang="en-US" sz="2400" b="1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GB" alt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81745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333399"/>
                </a:solidFill>
                <a:cs typeface="Arial" charset="0"/>
              </a:rPr>
              <a:t>Johnson SL, </a:t>
            </a:r>
            <a:r>
              <a:rPr lang="en-GB" altLang="en-US" b="1" dirty="0" err="1">
                <a:solidFill>
                  <a:srgbClr val="333399"/>
                </a:solidFill>
                <a:cs typeface="Arial" charset="0"/>
              </a:rPr>
              <a:t>Leedom</a:t>
            </a:r>
            <a:r>
              <a:rPr lang="en-GB" altLang="en-US" b="1" dirty="0">
                <a:solidFill>
                  <a:srgbClr val="333399"/>
                </a:solidFill>
                <a:cs typeface="Arial" charset="0"/>
              </a:rPr>
              <a:t> LJ, </a:t>
            </a:r>
            <a:r>
              <a:rPr lang="en-GB" altLang="en-US" b="1" dirty="0" err="1">
                <a:solidFill>
                  <a:srgbClr val="333399"/>
                </a:solidFill>
                <a:cs typeface="Arial" charset="0"/>
              </a:rPr>
              <a:t>Muhtadie</a:t>
            </a:r>
            <a:r>
              <a:rPr lang="en-GB" altLang="en-US" b="1" dirty="0">
                <a:solidFill>
                  <a:srgbClr val="333399"/>
                </a:solidFill>
                <a:cs typeface="Arial" charset="0"/>
              </a:rPr>
              <a:t> L. The Dominance </a:t>
            </a:r>
            <a:r>
              <a:rPr lang="en-GB" altLang="en-US" b="1" dirty="0" err="1">
                <a:solidFill>
                  <a:srgbClr val="333399"/>
                </a:solidFill>
                <a:cs typeface="Arial" charset="0"/>
              </a:rPr>
              <a:t>Behavioral</a:t>
            </a:r>
            <a:r>
              <a:rPr lang="en-GB" altLang="en-US" b="1" dirty="0">
                <a:solidFill>
                  <a:srgbClr val="333399"/>
                </a:solidFill>
                <a:cs typeface="Arial" charset="0"/>
              </a:rPr>
              <a:t> System and Psychopathology.  </a:t>
            </a:r>
            <a:r>
              <a:rPr lang="en-GB" altLang="en-US" b="1" i="1" dirty="0">
                <a:solidFill>
                  <a:srgbClr val="333399"/>
                </a:solidFill>
                <a:cs typeface="Arial" charset="0"/>
              </a:rPr>
              <a:t>Psychological Bulletin, </a:t>
            </a:r>
            <a:r>
              <a:rPr lang="en-GB" altLang="en-US" b="1" dirty="0">
                <a:solidFill>
                  <a:srgbClr val="333399"/>
                </a:solidFill>
                <a:cs typeface="Arial" charset="0"/>
              </a:rPr>
              <a:t>2012; 138(4): 692-743.</a:t>
            </a:r>
          </a:p>
        </p:txBody>
      </p:sp>
    </p:spTree>
    <p:extLst>
      <p:ext uri="{BB962C8B-B14F-4D97-AF65-F5344CB8AC3E}">
        <p14:creationId xmlns:p14="http://schemas.microsoft.com/office/powerpoint/2010/main" val="945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oxfamblogs.org/fp2p/wp-content/uploads/life-expectancy-v-gd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1" r="10921"/>
          <a:stretch>
            <a:fillRect/>
          </a:stretch>
        </p:blipFill>
        <p:spPr bwMode="auto">
          <a:xfrm>
            <a:off x="147638" y="647700"/>
            <a:ext cx="8726487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55650" y="188913"/>
            <a:ext cx="777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smtClean="0">
                <a:solidFill>
                  <a:srgbClr val="333399"/>
                </a:solidFill>
                <a:cs typeface="Arial" charset="0"/>
              </a:rPr>
              <a:t>Life expectancy and GDP per person</a:t>
            </a:r>
          </a:p>
        </p:txBody>
      </p:sp>
    </p:spTree>
    <p:extLst>
      <p:ext uri="{BB962C8B-B14F-4D97-AF65-F5344CB8AC3E}">
        <p14:creationId xmlns:p14="http://schemas.microsoft.com/office/powerpoint/2010/main" val="1217924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TED 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704137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4813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5" name="Text Box 5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9900"/>
                  </a:solidFill>
                </a:rPr>
                <a:t>www.equalitytrust.org.uk</a:t>
              </a:r>
            </a:p>
          </p:txBody>
        </p:sp>
      </p:grp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-36513" y="6597650"/>
            <a:ext cx="282257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i="1">
                <a:solidFill>
                  <a:srgbClr val="333399"/>
                </a:solidFill>
              </a:rPr>
              <a:t>Wilkinson &amp; Pickett, The Spirit Level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331913" y="106363"/>
            <a:ext cx="69834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333399"/>
                </a:solidFill>
              </a:rPr>
              <a:t>Mental illness is more common in </a:t>
            </a:r>
            <a:br>
              <a:rPr lang="en-GB" sz="2800" b="1">
                <a:solidFill>
                  <a:srgbClr val="333399"/>
                </a:solidFill>
              </a:rPr>
            </a:br>
            <a:r>
              <a:rPr lang="en-GB" sz="2800" b="1">
                <a:solidFill>
                  <a:srgbClr val="333399"/>
                </a:solidFill>
              </a:rPr>
              <a:t>more unequal societies</a:t>
            </a:r>
            <a:endParaRPr lang="en-US" sz="28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2484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444500" y="222250"/>
            <a:ext cx="8304213" cy="6338888"/>
            <a:chOff x="467544" y="205319"/>
            <a:chExt cx="8304357" cy="6338028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91" y="476250"/>
              <a:ext cx="7909287" cy="5977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54887" y="5589388"/>
              <a:ext cx="7777297" cy="953959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GB" sz="1400" b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GB" sz="1400" b="1" dirty="0" err="1">
                  <a:solidFill>
                    <a:srgbClr val="000000"/>
                  </a:solidFill>
                </a:rPr>
                <a:t>Messias</a:t>
              </a:r>
              <a:r>
                <a:rPr lang="en-GB" sz="1400" b="1" dirty="0">
                  <a:solidFill>
                    <a:srgbClr val="000000"/>
                  </a:solidFill>
                </a:rPr>
                <a:t> E, Eaton WW, et al. .  Economic grand rounds:  Income inequality and depression </a:t>
              </a:r>
              <a:br>
                <a:rPr lang="en-GB" sz="1400" b="1" dirty="0">
                  <a:solidFill>
                    <a:srgbClr val="000000"/>
                  </a:solidFill>
                </a:rPr>
              </a:br>
              <a:r>
                <a:rPr lang="en-GB" sz="1400" b="1" dirty="0">
                  <a:solidFill>
                    <a:srgbClr val="000000"/>
                  </a:solidFill>
                </a:rPr>
                <a:t>across the United States: an ecological study." </a:t>
              </a:r>
              <a:r>
                <a:rPr lang="en-GB" sz="1400" b="1" u="sng" dirty="0">
                  <a:solidFill>
                    <a:srgbClr val="000000"/>
                  </a:solidFill>
                </a:rPr>
                <a:t>Psychiatric Services, 2011; 62(7): 710-2.</a:t>
              </a:r>
            </a:p>
            <a:p>
              <a:pPr algn="ctr">
                <a:defRPr/>
              </a:pPr>
              <a:endParaRPr lang="en-GB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29703" name="TextBox 1"/>
            <p:cNvSpPr txBox="1">
              <a:spLocks noChangeArrowheads="1"/>
            </p:cNvSpPr>
            <p:nvPr/>
          </p:nvSpPr>
          <p:spPr bwMode="auto">
            <a:xfrm>
              <a:off x="707006" y="205319"/>
              <a:ext cx="8064895" cy="1261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2400" b="1">
                <a:solidFill>
                  <a:srgbClr val="333399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 b="1">
                  <a:solidFill>
                    <a:srgbClr val="333399"/>
                  </a:solidFill>
                </a:rPr>
                <a:t>Depression is more common in more unequal states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9704" name="TextBox 2"/>
            <p:cNvSpPr txBox="1">
              <a:spLocks noChangeArrowheads="1"/>
            </p:cNvSpPr>
            <p:nvPr/>
          </p:nvSpPr>
          <p:spPr bwMode="auto">
            <a:xfrm rot="-5400000">
              <a:off x="-909610" y="2717923"/>
              <a:ext cx="340064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0000"/>
                  </a:solidFill>
                </a:rPr>
                <a:t>Percent of population depressed in past 2 weeks</a:t>
              </a:r>
            </a:p>
          </p:txBody>
        </p:sp>
        <p:sp>
          <p:nvSpPr>
            <p:cNvPr id="29705" name="TextBox 4"/>
            <p:cNvSpPr txBox="1">
              <a:spLocks noChangeArrowheads="1"/>
            </p:cNvSpPr>
            <p:nvPr/>
          </p:nvSpPr>
          <p:spPr bwMode="auto">
            <a:xfrm>
              <a:off x="3419872" y="5219908"/>
              <a:ext cx="29523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0000"/>
                  </a:solidFill>
                </a:rPr>
                <a:t>Income Inequality (Gini)</a:t>
              </a:r>
            </a:p>
          </p:txBody>
        </p:sp>
      </p:grp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582738" y="1484313"/>
            <a:ext cx="2665412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9624" y="375047"/>
            <a:ext cx="8060320" cy="6438329"/>
            <a:chOff x="579624" y="375047"/>
            <a:chExt cx="8060320" cy="64383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764704"/>
              <a:ext cx="7956376" cy="578167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99592" y="6074712"/>
              <a:ext cx="741682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en-GB" sz="1400" b="1" dirty="0">
                <a:solidFill>
                  <a:srgbClr val="000000"/>
                </a:solidFill>
              </a:endParaRPr>
            </a:p>
            <a:p>
              <a:pPr algn="r"/>
              <a:r>
                <a:rPr lang="en-GB" sz="1400" b="1" dirty="0">
                  <a:solidFill>
                    <a:srgbClr val="000000"/>
                  </a:solidFill>
                </a:rPr>
                <a:t>Inequality data from World Top Incomes Database</a:t>
              </a:r>
            </a:p>
            <a:p>
              <a:pPr algn="r"/>
              <a:r>
                <a:rPr lang="en-GB" sz="1400" b="1" dirty="0">
                  <a:solidFill>
                    <a:srgbClr val="000000"/>
                  </a:solidFill>
                </a:rPr>
                <a:t>Narcissism data from </a:t>
              </a:r>
              <a:r>
                <a:rPr lang="en-GB" sz="1400" b="1" dirty="0" err="1">
                  <a:solidFill>
                    <a:srgbClr val="000000"/>
                  </a:solidFill>
                </a:rPr>
                <a:t>Twenge</a:t>
              </a:r>
              <a:r>
                <a:rPr lang="en-GB" sz="1400" b="1" dirty="0">
                  <a:solidFill>
                    <a:srgbClr val="000000"/>
                  </a:solidFill>
                </a:rPr>
                <a:t> JM, et al.,  Journal of Personality 2008; 76(4): 875-901.  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1367355" y="3066198"/>
              <a:ext cx="49340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000000"/>
                  </a:solidFill>
                </a:rPr>
                <a:t>Narcissim</a:t>
              </a:r>
              <a:r>
                <a:rPr lang="en-GB" sz="2000" b="1" dirty="0">
                  <a:solidFill>
                    <a:srgbClr val="000000"/>
                  </a:solidFill>
                </a:rPr>
                <a:t>  Score  (NPI)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624" y="375047"/>
              <a:ext cx="780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D2D8A"/>
                  </a:solidFill>
                </a:rPr>
                <a:t>Rising Narcissism &amp; Income Inequality in the 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704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6"/>
          <p:cNvGrpSpPr>
            <a:grpSpLocks/>
          </p:cNvGrpSpPr>
          <p:nvPr/>
        </p:nvGrpSpPr>
        <p:grpSpPr bwMode="auto">
          <a:xfrm>
            <a:off x="714375" y="1052513"/>
            <a:ext cx="7715250" cy="5761037"/>
            <a:chOff x="714348" y="1096687"/>
            <a:chExt cx="7715304" cy="5761313"/>
          </a:xfrm>
        </p:grpSpPr>
        <p:pic>
          <p:nvPicPr>
            <p:cNvPr id="481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1096687"/>
              <a:ext cx="7286676" cy="511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TextBox 4"/>
            <p:cNvSpPr txBox="1">
              <a:spLocks noChangeArrowheads="1"/>
            </p:cNvSpPr>
            <p:nvPr/>
          </p:nvSpPr>
          <p:spPr bwMode="auto">
            <a:xfrm>
              <a:off x="714348" y="6211669"/>
              <a:ext cx="77153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0000"/>
                  </a:solidFill>
                  <a:latin typeface="Calibri" pitchFamily="34" charset="0"/>
                </a:rPr>
                <a:t>Loughnan S, et al. Economic Inequality is linked to biased self-perception. </a:t>
              </a:r>
              <a:r>
                <a:rPr lang="en-GB" altLang="en-US" b="1" i="1">
                  <a:solidFill>
                    <a:srgbClr val="000000"/>
                  </a:solidFill>
                  <a:latin typeface="Calibri" pitchFamily="34" charset="0"/>
                </a:rPr>
                <a:t>Psychological Science</a:t>
              </a:r>
              <a:r>
                <a:rPr lang="en-GB" altLang="en-US" b="1">
                  <a:solidFill>
                    <a:srgbClr val="000000"/>
                  </a:solidFill>
                  <a:latin typeface="Calibri" pitchFamily="34" charset="0"/>
                </a:rPr>
                <a:t>, 2011; 22: 1254</a:t>
              </a:r>
            </a:p>
          </p:txBody>
        </p:sp>
      </p:grpSp>
      <p:sp>
        <p:nvSpPr>
          <p:cNvPr id="48131" name="Title 1"/>
          <p:cNvSpPr txBox="1">
            <a:spLocks/>
          </p:cNvSpPr>
          <p:nvPr/>
        </p:nvSpPr>
        <p:spPr bwMode="auto">
          <a:xfrm>
            <a:off x="250825" y="115888"/>
            <a:ext cx="8605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333399"/>
                </a:solidFill>
              </a:rPr>
              <a:t>Self enhancement increases in more unequal societies</a:t>
            </a:r>
          </a:p>
        </p:txBody>
      </p:sp>
    </p:spTree>
    <p:extLst>
      <p:ext uri="{BB962C8B-B14F-4D97-AF65-F5344CB8AC3E}">
        <p14:creationId xmlns:p14="http://schemas.microsoft.com/office/powerpoint/2010/main" val="3116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333399"/>
                </a:solidFill>
              </a:rPr>
              <a:t>Two recent studies show that inequality increases conspicuous consumption and consumerism</a:t>
            </a:r>
          </a:p>
          <a:p>
            <a:endParaRPr lang="en-GB" sz="2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</a:rPr>
              <a:t>People in more unequal areas of the USA are more likely to buy high status cars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</a:rPr>
              <a:t>Data from Google searches shows that people in more unequal states and more unequal countries are more likely to search for status goods </a:t>
            </a:r>
          </a:p>
        </p:txBody>
      </p:sp>
    </p:spTree>
    <p:extLst>
      <p:ext uri="{BB962C8B-B14F-4D97-AF65-F5344CB8AC3E}">
        <p14:creationId xmlns:p14="http://schemas.microsoft.com/office/powerpoint/2010/main" val="1486369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study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b="8436"/>
          <a:stretch/>
        </p:blipFill>
        <p:spPr bwMode="auto">
          <a:xfrm>
            <a:off x="1284790" y="1267082"/>
            <a:ext cx="6743198" cy="475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chemeClr val="accent2"/>
                </a:solidFill>
              </a:rPr>
              <a:t>School bullying is much more common in more countries with bigger income differences.</a:t>
            </a:r>
            <a:br>
              <a:rPr lang="en-GB" altLang="en-US" sz="2400" b="1" dirty="0" smtClean="0">
                <a:solidFill>
                  <a:schemeClr val="accent2"/>
                </a:solidFill>
              </a:rPr>
            </a:br>
            <a:r>
              <a:rPr lang="en-GB" altLang="en-US" sz="2000" b="1" dirty="0" smtClean="0">
                <a:solidFill>
                  <a:schemeClr val="tx1"/>
                </a:solidFill>
              </a:rPr>
              <a:t>11-year-olds in 37 countries (</a:t>
            </a:r>
            <a:r>
              <a:rPr lang="en-GB" altLang="en-US" sz="2000" b="1" i="1" dirty="0" smtClean="0">
                <a:solidFill>
                  <a:schemeClr val="tx1"/>
                </a:solidFill>
              </a:rPr>
              <a:t>r 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= .62)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3621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</a:rPr>
              <a:t>Elgar FJ.</a:t>
            </a:r>
            <a:r>
              <a:rPr lang="en-GB" sz="1400" b="1" i="1" dirty="0">
                <a:solidFill>
                  <a:srgbClr val="000000"/>
                </a:solidFill>
              </a:rPr>
              <a:t> </a:t>
            </a:r>
            <a:r>
              <a:rPr lang="en-GB" sz="1400" b="1" dirty="0">
                <a:solidFill>
                  <a:srgbClr val="000000"/>
                </a:solidFill>
              </a:rPr>
              <a:t>et al. School bullying, homicide and income inequality</a:t>
            </a:r>
            <a:r>
              <a:rPr lang="en-GB" sz="1400" b="1" i="1" dirty="0">
                <a:solidFill>
                  <a:srgbClr val="000000"/>
                </a:solidFill>
              </a:rPr>
              <a:t>.  International Journal of Public Health 58, 237-245, 2013.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594928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00"/>
                </a:solidFill>
              </a:rPr>
              <a:t>Income inequality (Gini)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932255" y="331663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00"/>
                </a:solidFill>
              </a:rPr>
              <a:t>% of 11yr olds who bullied others </a:t>
            </a:r>
            <a:br>
              <a:rPr lang="en-GB" sz="1600" b="1" dirty="0">
                <a:solidFill>
                  <a:srgbClr val="000000"/>
                </a:solidFill>
              </a:rPr>
            </a:br>
            <a:r>
              <a:rPr lang="en-GB" sz="1600" b="1" dirty="0">
                <a:solidFill>
                  <a:srgbClr val="000000"/>
                </a:solidFill>
              </a:rPr>
              <a:t>two or more times per month</a:t>
            </a:r>
          </a:p>
        </p:txBody>
      </p:sp>
    </p:spTree>
    <p:extLst>
      <p:ext uri="{BB962C8B-B14F-4D97-AF65-F5344CB8AC3E}">
        <p14:creationId xmlns:p14="http://schemas.microsoft.com/office/powerpoint/2010/main" val="19993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83518" y="404664"/>
            <a:ext cx="7560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2D2D8A"/>
                </a:solidFill>
              </a:rPr>
              <a:t>Alan Bennett, </a:t>
            </a:r>
            <a:r>
              <a:rPr lang="en-US" altLang="en-US" sz="2400" b="1" i="1" dirty="0">
                <a:solidFill>
                  <a:srgbClr val="2D2D8A"/>
                </a:solidFill>
              </a:rPr>
              <a:t>Untold Stories,</a:t>
            </a:r>
            <a:r>
              <a:rPr lang="en-US" altLang="en-US" sz="2400" b="1" dirty="0">
                <a:solidFill>
                  <a:srgbClr val="2D2D8A"/>
                </a:solidFill>
              </a:rPr>
              <a:t>  Faber/Profile, 2005</a:t>
            </a:r>
            <a:endParaRPr lang="en-GB" altLang="en-US" sz="2400" b="1" dirty="0">
              <a:solidFill>
                <a:srgbClr val="2D2D8A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95536" y="965041"/>
            <a:ext cx="864096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“(My parents) put…down…most of their imagined shortcomings to their not having been educated, education (was) to them a passport to everything they lacked: self-confidence, social ease and above all the ability to be like other people.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Put simply and as they themselves would have put it, both my parents were shy, a shortcoming they thought of as an affliction while at the same time enshrining it as a virtue.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I assured them, falsely, that everybody felt much as they did but that social ease was something that could and should be faked.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‘Well, you can do that,’ Dad would say, ‘you've been educated,’ adding how often he felt he had nothing to contribute. ‘I'm boring, I think. I can't understand why anybody likes us. I wonder sometimes whether they do, really.’ </a:t>
            </a:r>
          </a:p>
        </p:txBody>
      </p:sp>
    </p:spTree>
    <p:extLst>
      <p:ext uri="{BB962C8B-B14F-4D97-AF65-F5344CB8AC3E}">
        <p14:creationId xmlns:p14="http://schemas.microsoft.com/office/powerpoint/2010/main" val="1119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Nd9GcTsAN9V5BPjesH5Y5CPOuqM30S_3U5by9_XLx67nGe2iXcsfdRc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394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69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03848" y="500479"/>
            <a:ext cx="48241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333399"/>
                </a:solidFill>
              </a:rPr>
              <a:t>The Jekyll &amp;</a:t>
            </a:r>
            <a:r>
              <a:rPr lang="en-GB" sz="3600" b="1" dirty="0" smtClean="0">
                <a:solidFill>
                  <a:srgbClr val="333399"/>
                </a:solidFill>
              </a:rPr>
              <a:t> </a:t>
            </a:r>
            <a:r>
              <a:rPr lang="en-GB" sz="3600" b="1" dirty="0">
                <a:solidFill>
                  <a:srgbClr val="333399"/>
                </a:solidFill>
              </a:rPr>
              <a:t>Hyde of Public </a:t>
            </a:r>
            <a:r>
              <a:rPr lang="en-GB" sz="3600" b="1" dirty="0" smtClean="0">
                <a:solidFill>
                  <a:srgbClr val="333399"/>
                </a:solidFill>
              </a:rPr>
              <a:t>Health?</a:t>
            </a:r>
          </a:p>
        </p:txBody>
      </p:sp>
      <p:pic>
        <p:nvPicPr>
          <p:cNvPr id="19460" name="Picture 4" descr="http://images.wikia.com/thementalist/images/f/fb/Jekyll-and-hy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7504" y="83840"/>
            <a:ext cx="2952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709462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b="1" u="sng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Friendship</a:t>
            </a:r>
            <a:r>
              <a:rPr lang="en-GB" sz="2800" b="1" dirty="0">
                <a:solidFill>
                  <a:srgbClr val="000000"/>
                </a:solidFill>
                <a:cs typeface="Arial" pitchFamily="34" charset="0"/>
              </a:rPr>
              <a:t> in contrast, is based on reciprocity, mutuality, social obligations, sharing and a recognition of each other’s needs.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262351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b="1" u="sng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Social status </a:t>
            </a:r>
            <a:r>
              <a:rPr lang="en-GB" sz="2800" b="1" dirty="0">
                <a:solidFill>
                  <a:srgbClr val="000000"/>
                </a:solidFill>
                <a:cs typeface="Arial" pitchFamily="34" charset="0"/>
              </a:rPr>
              <a:t>(dominance hierarchies, pecking orders) are orderings based on power, coercion and privileged access to resources – regardless of the needs of others.</a:t>
            </a:r>
          </a:p>
        </p:txBody>
      </p:sp>
    </p:spTree>
    <p:extLst>
      <p:ext uri="{BB962C8B-B14F-4D97-AF65-F5344CB8AC3E}">
        <p14:creationId xmlns:p14="http://schemas.microsoft.com/office/powerpoint/2010/main" val="3549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333399"/>
                </a:solidFill>
              </a:rPr>
              <a:t>Companion 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Spanish: </a:t>
            </a:r>
            <a:r>
              <a:rPr lang="en-GB" sz="2800" b="1" dirty="0" err="1">
                <a:solidFill>
                  <a:srgbClr val="000000"/>
                </a:solidFill>
              </a:rPr>
              <a:t>Compañero</a:t>
            </a:r>
            <a:r>
              <a:rPr lang="en-GB" sz="2800" b="1" dirty="0">
                <a:solidFill>
                  <a:srgbClr val="000000"/>
                </a:solidFill>
              </a:rPr>
              <a:t>; </a:t>
            </a:r>
            <a:br>
              <a:rPr lang="en-GB" sz="2800" b="1" dirty="0">
                <a:solidFill>
                  <a:srgbClr val="000000"/>
                </a:solidFill>
              </a:rPr>
            </a:br>
            <a:r>
              <a:rPr lang="en-GB" sz="2800" b="1" dirty="0">
                <a:solidFill>
                  <a:srgbClr val="000000"/>
                </a:solidFill>
              </a:rPr>
              <a:t>French: </a:t>
            </a:r>
            <a:r>
              <a:rPr lang="en-GB" sz="2800" b="1" dirty="0" err="1">
                <a:solidFill>
                  <a:srgbClr val="000000"/>
                </a:solidFill>
              </a:rPr>
              <a:t>Copain</a:t>
            </a:r>
            <a:r>
              <a:rPr lang="en-GB" sz="2800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from the Latin “Con” (with) </a:t>
            </a:r>
            <a:br>
              <a:rPr lang="en-GB" sz="2800" b="1" dirty="0">
                <a:solidFill>
                  <a:srgbClr val="000000"/>
                </a:solidFill>
              </a:rPr>
            </a:br>
            <a:r>
              <a:rPr lang="en-GB" sz="2800" b="1" dirty="0">
                <a:solidFill>
                  <a:srgbClr val="000000"/>
                </a:solidFill>
              </a:rPr>
              <a:t>and “Pan” (bread)</a:t>
            </a:r>
            <a:br>
              <a:rPr lang="en-GB" sz="2800" b="1" dirty="0">
                <a:solidFill>
                  <a:srgbClr val="000000"/>
                </a:solidFill>
              </a:rPr>
            </a:br>
            <a:r>
              <a:rPr lang="en-GB" sz="2800" b="1" dirty="0">
                <a:solidFill>
                  <a:srgbClr val="000000"/>
                </a:solidFill>
              </a:rPr>
              <a:t>- someone with whom you eat bread  </a:t>
            </a:r>
          </a:p>
        </p:txBody>
      </p:sp>
    </p:spTree>
    <p:extLst>
      <p:ext uri="{BB962C8B-B14F-4D97-AF65-F5344CB8AC3E}">
        <p14:creationId xmlns:p14="http://schemas.microsoft.com/office/powerpoint/2010/main" val="29135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TET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36638"/>
            <a:ext cx="80010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12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819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 Box 14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000" b="1">
                  <a:solidFill>
                    <a:srgbClr val="009900"/>
                  </a:solidFill>
                  <a:cs typeface="Arial" charset="0"/>
                </a:rPr>
                <a:t>www.equalitytrust.org.uk</a:t>
              </a:r>
            </a:p>
          </p:txBody>
        </p:sp>
      </p:grp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-36513" y="6597650"/>
            <a:ext cx="282257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1" i="1">
                <a:solidFill>
                  <a:srgbClr val="333399"/>
                </a:solidFill>
                <a:cs typeface="Arial" charset="0"/>
              </a:rPr>
              <a:t>Wilkinson &amp; Pickett, The Spirit Level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500063" y="214313"/>
            <a:ext cx="83581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>
                <a:solidFill>
                  <a:srgbClr val="333399"/>
                </a:solidFill>
                <a:cs typeface="Arial" charset="0"/>
              </a:rPr>
              <a:t>Life expectancy in rich countries is </a:t>
            </a:r>
            <a:br>
              <a:rPr lang="en-GB" altLang="en-US" sz="2800" b="1">
                <a:solidFill>
                  <a:srgbClr val="333399"/>
                </a:solidFill>
                <a:cs typeface="Arial" charset="0"/>
              </a:rPr>
            </a:br>
            <a:r>
              <a:rPr lang="en-GB" altLang="en-US" sz="2800" b="1">
                <a:solidFill>
                  <a:srgbClr val="333399"/>
                </a:solidFill>
                <a:cs typeface="Arial" charset="0"/>
              </a:rPr>
              <a:t>no longer related to National Income per head</a:t>
            </a:r>
          </a:p>
        </p:txBody>
      </p:sp>
    </p:spTree>
    <p:extLst>
      <p:ext uri="{BB962C8B-B14F-4D97-AF65-F5344CB8AC3E}">
        <p14:creationId xmlns:p14="http://schemas.microsoft.com/office/powerpoint/2010/main" val="8216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825" y="4633913"/>
            <a:ext cx="28082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2D2D8A"/>
                </a:solidFill>
              </a:rPr>
              <a:t>Marshall </a:t>
            </a:r>
            <a:r>
              <a:rPr lang="en-GB" sz="2800" b="1" dirty="0" err="1">
                <a:solidFill>
                  <a:srgbClr val="2D2D8A"/>
                </a:solidFill>
              </a:rPr>
              <a:t>Sahlins</a:t>
            </a:r>
            <a:endParaRPr lang="en-GB" sz="2800" b="1" dirty="0">
              <a:solidFill>
                <a:srgbClr val="2D2D8A"/>
              </a:solidFill>
            </a:endParaRPr>
          </a:p>
        </p:txBody>
      </p:sp>
      <p:pic>
        <p:nvPicPr>
          <p:cNvPr id="53251" name="Picture 2" descr="http://semioweb.msh-paris.fr/Corpus/aar/images/M_Sahl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3"/>
          <a:stretch>
            <a:fillRect/>
          </a:stretch>
        </p:blipFill>
        <p:spPr bwMode="auto">
          <a:xfrm>
            <a:off x="4940300" y="1268413"/>
            <a:ext cx="31607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2"/>
          <p:cNvSpPr txBox="1">
            <a:spLocks noChangeArrowheads="1"/>
          </p:cNvSpPr>
          <p:nvPr/>
        </p:nvSpPr>
        <p:spPr bwMode="auto">
          <a:xfrm>
            <a:off x="395536" y="2243138"/>
            <a:ext cx="46085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333399"/>
                </a:solidFill>
                <a:latin typeface="Baskerville Old Face" pitchFamily="18" charset="0"/>
              </a:rPr>
              <a:t>“Gifts </a:t>
            </a:r>
            <a:r>
              <a:rPr lang="en-GB" altLang="en-US" sz="3600" b="1" dirty="0">
                <a:solidFill>
                  <a:srgbClr val="333399"/>
                </a:solidFill>
                <a:latin typeface="Baskerville Old Face" pitchFamily="18" charset="0"/>
              </a:rPr>
              <a:t>make</a:t>
            </a:r>
            <a:r>
              <a:rPr lang="en-GB" altLang="en-US" b="1" dirty="0">
                <a:solidFill>
                  <a:srgbClr val="333399"/>
                </a:solidFill>
                <a:latin typeface="Baskerville Old Face" pitchFamily="18" charset="0"/>
              </a:rPr>
              <a:t> friends and friends make gifts”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 dirty="0">
                <a:solidFill>
                  <a:srgbClr val="000000"/>
                </a:solidFill>
              </a:rPr>
              <a:t>Stone Age Economics </a:t>
            </a:r>
            <a:r>
              <a:rPr lang="en-GB" altLang="en-US" sz="2400" b="1" dirty="0">
                <a:solidFill>
                  <a:srgbClr val="000000"/>
                </a:solidFill>
              </a:rPr>
              <a:t>(1974)</a:t>
            </a:r>
          </a:p>
        </p:txBody>
      </p:sp>
    </p:spTree>
    <p:extLst>
      <p:ext uri="{BB962C8B-B14F-4D97-AF65-F5344CB8AC3E}">
        <p14:creationId xmlns:p14="http://schemas.microsoft.com/office/powerpoint/2010/main" val="24782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7755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>
                <a:solidFill>
                  <a:srgbClr val="333399"/>
                </a:solidFill>
              </a:rPr>
              <a:t>A two stage process: parental experiences of inequality shape child development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Parenting styles prepare children for the kind of social relations they may have to deal with in adulthood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 i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Preparation for a society dependent on:- 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</a:rPr>
              <a:t>trust, cooperation, reciprocity, empathy? 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   </a:t>
            </a:r>
            <a:r>
              <a:rPr lang="en-GB" altLang="en-US" sz="2400" b="1" i="1">
                <a:solidFill>
                  <a:srgbClr val="000000"/>
                </a:solidFill>
              </a:rPr>
              <a:t>or:</a:t>
            </a:r>
            <a:endParaRPr lang="en-GB" altLang="en-US" sz="2400" b="1" i="1" u="sng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</a:rPr>
              <a:t>fending for yourself, not trusting others? </a:t>
            </a:r>
          </a:p>
        </p:txBody>
      </p:sp>
    </p:spTree>
    <p:extLst>
      <p:ext uri="{BB962C8B-B14F-4D97-AF65-F5344CB8AC3E}">
        <p14:creationId xmlns:p14="http://schemas.microsoft.com/office/powerpoint/2010/main" val="32277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ngAAADmCAYAAABGZPggAAAgAElEQVR4Xu2df4xe2XnXn+e++8OhIWvvTpcZr6jH0EoBFe143qAsELreIDWRCtpZEmnbSMjj/pFQUeJxJYRUUN87CCRWAmbMD6WAFNsigvYfbKNGNFTE40BJIfuOx1KQNooU24XsjIvj9YaizCR+70Hnfefar8fvj/vj/Hzu13+02sy95zzn+5xnns+cc+5zmIT9u3fv3tUsy1ZnZmY2hA0NwympwP379w/3er2bL7zwwpGSr+JxgQp873vfW2HmY88///xZgcPDkEoqcO/evUtZll2cmZm5XPJVPC5MAam5goX5iQB40jxafTxSg7a6Is1+E4DXbP8fHD0AD/MhV0BqrgDgYY6LVUBq0Ip1mOWBAfAsCxxZ8wC8yBxm0VypuQKAZ3HSoGm/CkgNWr+qxts7AC9e39mwHIBnQ9U425SaKwB4cc5HWF1AAalBW2DoeGSEAgA8TIthBQB4mA/Yoo1sDuAMXmQOs2guAM+iuBE2DcCL0GkWTQbgWRQ3sqal5gqs4EU2EWFucQWkBm1xBfDksAIAPMwHrOBhDoxSQGquAOBhvotVQGrQinWY5YEB8CwLHFnzWMGLzGEWzZWaKwB4FicNmvargNSg9atqvL0D8OL1nQ3LAXjVVX03ba8cTbvr1VsI602puQKAF9Y8gzUGFZAatAYlalRTALxGuXvqYAF4UyUa+8BOp/1exnT6aNoVUSRaaq4A4FWf43gzcAWkBm3gsgdrHgAvWNd4MQyAV032nbS9rJQ6z0wXZ9PN5WqthPWW1FwBwAtrnsEagwpIDVqDEjWqKQBeo9w9dbAAvKkSjXxgu9O+SaTmmfj+7GpXxDWQUnMFAK/aHMdbESggNWgjkD5IEwF4QbrFm1EAvPLS76QfOalUdlWv3ilFp5j59GzavVC+pbDekJorAHhhzTNYY1ABqUFrUKJGNQXAa5S7pw4WgDdVoice2E7bl4nUybl08/BO2r6liLbm0u5S+ZbCekNqrgDghTXPYI1BBaQGrUGJGtUUAC98d++vEJ3a4+zsfLp136bFALxy6u6kC/NKJTeZaXU23Uy308V1UnRmj7Mjtn1VztLyT0vNFQC88nMBb0SigNSgjUT+4MwE4AXnkhErRANoIOJbg+2/tzdsWQ3AK6fsTrp4QW/L5kD33XRhIVHJdQnbtFJzBQCv3BzH0xEpIDVoI3JBUKYC8IJyx0hj+gf4md5nosNKqWNMtD67unnWhuUAvOKq3koXDh9SrZvE6srwl7NStmml5goAXvE5jicjU0Bq0EbmhmDMBeAF44qRhgyvCO1S7/KzlKR6NY+Jt3rcO/1SurVlcgQAvOJq7qSLqVLUYc6Oz6Zbt/I3x/3vxVsO40mpuQKAF8b8ghUWFJAatBakakSTALyw3ZzDwvCZrv6ZPMouk6LnEuKVP7baPWdqFAC84krqlVVmuj2bdk8Ov5Wfy1PMZ2O+2UJqrgDgFZ/jeDIyBaQGbWRuCMZcAF4wrhhpyE6nfV0x8VzaXRh+QG8PPkutC6TU60S0wZydHl5FqjoqAF4x5R4VNk5eG3Umcjttb7EiNbvaPVGsxfCekporAHjhzTVYZEgBqUFrSJ7GNQPAC9flRVaC+qBBap0VK2I6W7f+GgCv2HzQ4E1MR2bT7vyoN/S9tKzU2sHt22Kth/GU1FwBwAtjfsEKCwpIDVoLUjWiSQBeuG4uCgkaBIlaF5RSrzLR5V3OTlct0QHAmz4fHhU2Hl/QuAicT+/J7xNScwUAz++8Qu8WFZAatBYlE900AC9c9+6k7Q1FdPjg9uw4ix8CIfF9Yn6jSjkVAN70+TBc2HjS033/KTo2t9o9Pr3V8J6QmisAeOHNNVhkSAGpQWtInsY1A8AL0+X9M3YqeY+Yzs2lmytFrex/dTs4m/eyLqeyy9lqmdU8AN5kpQ8WNp4CeMtKqfMZZydMf+1cdD7UeU5qrgDg1ZkVeDdoBaQGbdCiB2wcAC9M5+SH+KvCQX6jgi6OnHHvjaKAAcCbBniPFzae9HRVSA9lRkrNFQC8UGYY7DCugNSgNS5UQxoE4IXpaL0NyEQL4w7xF7FanxUjUvps3jEiTudWu6vT3gPgjVdoXGHjSZr2t3MVvRzjNq3UXAHAm/ZbAD+PVgGpQRutQzwbDsDz7IAx3e902u8pVhfLbM+Oamq4nIoujkzce2NSORUA3vj5UKWAcd2VWJ+zU2quAOD5nFXo26oCUoPWqmiCGwfghefcd9P2Eit1STG/cTTtXjZhYb9NUhd0ORUmSscVRwbgjVd7XGHjqdu0lNzSXzcPX2dmwqe225CaKwB4tmcO2vemgNSg9SZo5B0D8MJzYP8Ce6KluXTzsEnr+luM1Lo8qZwKAG+04vlKXBXo1v4kxa/PrnaPmPSn7bak5goAnu2Zg/a9KSA1aL0JGnnHALzwHKi3Zw9eYG/Syn45FVKpXs3LmE4PrxK6ALz+l6gZH+NE3TZx+4ZJbca1td1ZvMrMx6ucibSxIutizFJzBQDPxexBH14UkBq0XsQU0CkALywn9sucqOR6lZWiMiMZLqdCRBf2ODury6mYALztXzvxat8WTvp3tDKpBV3Pj4kXFKmHq5JMfH+Xe8fLlHEpM0ZTzxYpbDytr+108X5s27RScwUAb9psxc+jVUBq0EbrEM+GA/A8O+BA93l5kz3OjrgAn/zDAV1OhZlPP/P5/3Qmy7KLMzMzI8/+5atvxIm+omueSR1WRAtMfFiReuy+3IdDY77BRPcVqS39//ulW4ju63OGfehZ3XwjLC88bk2+Zb5H2XxVn8S4TSs1VwDwQo422FZLAalBW0uUBr8MwAvL+fogPzHdmEu7S64s06t5rcHZvGOtP/NX3uEPfOhLD/7Hv31q0urbI3ij9/XXuUoDG6mtwf+ebOj/O+0mjRwuba9W1tGxTGHjSf2YWAWsM44q70rNFXz37t20P7mZlVL6o6Ni/0w+b7itU0qpa0R0q9hI8JRUBZRSh1qtlv4r/S2pY7Q5rrJxOcmWsm2ZfH6orVeSJHkuy7Kv2NQNbU9XIPvO7872vrz6udaJT19JPvbZfVia/p6JJ9Qf/sGh7D+vn8x+/+2PPtbej83c4aef3eUPze3Qs39klz/44n11+KX7/MLx+8ncn75ft+8fffEzf533vv9c66998Rx/8MXduu2Zfr935Vc/qTVpfXr9XN3x/uhf/dUV/qMv7jz1C7/+G6bttNGe1FzxEPBsiOajTWYG4PkQPsA+pQZtgFLHYhIALxBP9b76T17J/udvf8IETFQe0p1vncq+f+dm8lM/87XKbZR4MYfa5Mf/5Dutn//Cb5Z41fqjGnp7/+YXz9CLP/mtpz61XrtcTQ6LT53+0lshwuxBQaXmisIrdtZnmKEO7t27dzXLstWZmZn+0jn+NVcBqcvuzfVovZFji7aefibf3um0rysmnku7o8+ymexsTFsmPrIoa2b/q16l1kLbqs3tqnpd3EEd8g9o9FnH2bR7oaxOrp+XmisAeK5nEvpzpoDUoHUmoLCOAHhhODQ/66WYzx5Nu+u+rPIBeHqsO2l7Q1/pFdJXtVUKG0/z207avqWItlyesZxm07ifS80VALyqMwLvBa+A1KANXvhADQTgheGYfLWIOTvuszacP8BbmFeUbLGiqyF8VVunsPGkGVXlujNfM1RqrgDg+ZpR6Ne6AlKD1rpwQjsA4IXhWH0pPRMtVCmka3IEvgBPj+ER5PrfwqxT2Hgy4C3MK5Xc9L1SW2TOSM0VALwi3sczUSogNWijdEYARgPw/DtBXyH2rEreI6Zzc+nmik+LfALe8FYtce+Er5VM2yVNttO2XqlUs6vdEz59Pa1vqbkCgDfN8/h5tApIDdpoHeLZcACeZwcMzp8tK6XOmzrMX2dE/gFvsFVLiq7PrW6+VmcsVd81Udh4Ut+hbMdP00dqrgDgTfM8fh6tAlKDNlqHeDYcgOfZAUQUyvasVsI34A1v1frYxjRV2FjCNq3UXAHA8/87DxZYUkBq0FqSS3yzADz/Lt7ptN8jVldm081l39aEAHg+t2pdfQShvxpWio7NrXaP+/b5uP6l5goAXqgzDnbVVkBq0NYWpqENAPD8Ov7dtL2k72QNpQZcOIDnfqtWn4U8pFo3XcB2SNvyADy/vwNq945Cx7UlFNMAAE+MK40MBIBnRMbKjeTnvebSzcOVGzH4YiiA52OrNocu5uS1affo1pU8pA9rAHh1ven5fQCeZwcE1D0ALyBnBGAKAM+vEwbFdNW1ELZntRIhAZ7rrVobhY0nzS599lIXdw51m1ZqrsAWrd/feejdogJSg9aiZKKbBuD5c2+IV1eFBnj9lS5Kbtn+qjbfKnd5jVjo27Quc8WdXzvxukrUDRelcQB4/n7noWfLCrgMWstDQfMGFADgGRCxYhPb6eI6KTqzx9mR+XTrfsVmjL4WGuDtb9Xm5xStXeNmq7DxJOfk8MpEl0NZwR2210WuGJx7TM4roiXdNxNvMdEFxb0rtmAPgGf0VwYaC0kBF0Eb0nhhy2QFAHj+ZojeEiSmGyHdSxoi4GkP9UvJKHrVRgHkfCXVT1mWxQuk+PXZ1e4RfzNxdM+2c4UuKE39D4wUK+J0AHi0TEq9bBP2AHihzTTYY0wB20FrzFA05EQBAJ4TmZ/o5FG9Nf/Xcg0bFyrgPVztUnzT9A0QtgsbT5phoX1F7WoFb6ezuKaIVoj5Rka95ZfSra28bx0bGbWWbMEeAM/P7zz06kABAJ4DkSPqAoDnx1mh3mYQKuBpLz06J0ers+lmf8Wn7r8ctH1eE7edLt4PcZvWRq7QepNqXVKkFrTme5Slk44n2IA9AF7dqMH7wSpgI2iDHSwMm6oAAG+qRFYe2Om0rysmnku7C1Y6qNhoyICnhzT48lS9bupaN1eFjSe5Q68ghrhNazpX6I9KSNHa/pbs8tG0e7nMNDUFewC8Mqrj2agUMB20UQ0exj6hAADP/aTIV418nPmaNtrQAc/kVq3LwsaTAe8jJ5XKrrr8gnfaPNA/N5Urhj+kYOZru9RbqvtR0TjYU0Tre9y7Mql9AF4R7+OZKBUwFbRRDh5GA/ACmAMhl8cIHfC0+0xt1bosbDxt2u2k7VuKaCukD25M5IrBByytS0Rqntnc1vqwnjnsJUQrSqlj+md6y1sRXx4FewC8abMRP49WARNBG+3gYTgAL4A50P8ilGhhNu3OB2DOYybEAHjaYBNbta4LG0/ydYglc+rmiu1Ou0OkUma+3aPe0vCHFLbmfR8oKVlm4qVxsAfAs6U+2vWuQN2g9T4AGGBUAWzRGpVzamOhX1EVC+DV3ar1Udh40uQIseh11VyxfwThPBGdZKaLu5St1N2SnRpYIx4YB3sAvCpq4p0oFKgatFEMDkaWVgCAV1qyWi+EvD2rBxYL4Glb62zV+ihsPG3ihLZNWyVXaJ8kis7rDymYeGU27V6YNm4XPx+CvQUAngvF0YcXBaoErRdD0akTBQB4TmR+2Elec20u3TzstudivcUEeHpEfT0VnSrzVe2jGoR2zoQVU/rJp0L4onfYqjK5Yv9Dik5e246pt2TrJoqq+ubvAfDqKoj3g1WgTNAGOwgYZkwBAJ4xKQs1tNNpv0esroR4NVVsK3ja3j5YUGuLFL1XtACyz8LGkyZJaF9XF80VenWspVrndW07Wx9SFAqugg8B8AoKhcfiU6Bo0MY3MlhcRQEAXhXVqr0T8q0F+YhiW8EbrOLlZUamr8jlZyD12bAQIXs7bW+xIlUUVqvNxGJvFckVdzrtMxmpdWJ6nylZmk3f3ijWur+nAHj+tEfPlhUoErSWTUDzASkAwHPnjP6XkkTLoW7PxriCl3sv/wqVOXltEmSEtg16cPaFdMPJpFwxXNuOmK/sUW/Zx4cUVaIXgFdFNbwThQIAvCjc5MxIAJ4zqUmX5SCmGyHVOjs4+hhX8PQY8q1apUjtce/EONjQW+SK6VqoPghpm3ZcrtArpqTUpf0bKdKjaVf/4RLNPwBeNK6CoWUVAOCVVUz28wA8N/4NsQzGqJHHCnh6LPlW7bh7ZUMqbDxp1u2k7Q2l6Njcave4m9k5updRuWKns7iWf0iRUW/ZRW070xoA8EwrivaCUQCAF4wrgjAEgOfGDSEWspUGeHo8k7Zq91dQ3w/t/t+DfgillM5wrhj+kEID9B5laSxbsgf1BeC5+Z2HXjwoAMDzIHrAXQLw3Dhnp9O+rphuh7o1mKsQ8wqeHsO4rdpHH2Lw6VBqs42beaEUw85zxY/+2c+eJUVr+1uyy0fT7mU3UWOnFwCeHV3RagAKAPACcEJAJgDw7DsjpHNV00YbO+Dp8Y3aqg2xsPEkXwyuYqOXfW7Tvvflf3Tsh3dvfjv7ztefZuZru9RbinXVblhrAN603wL4ebQKAPCidZ0VwwF4VmR9rNGQvoycNloJgHdwq5bowS2lkpsx1GjL/eN7m7b/IQXzRZX1fiIm3abNb/1zAF4RlfBMlAoA8KJ0mzWjAXjWpH3Y8P72LId+9ksbLAXwhrdq9ZfLROrkHmXzsaxAPbxrl+iy63p92512h0ilzMn/evrNf3H4hT/10Q/ZjxJ3PQDw3GmNnhwrAMBzLHjg3QHw7DpoqLDu6my6mdrtrX7rUgBPK5F/udxftQm0sPEkj+kbN0jx67Or3SP1PTu9hf2jBOeJ6KTW69k/+5lO9srprRdeeMFJ/9MtNPMEAM+MjmglQAUAeAE6xaNJADy74vveais7OkmAp8ceemHjSf5xefOJ7itRdF5/SMHEK/pDFKm5AoBX9rcCno9GAalBG40DAjMUgGfXIfqwPBMtzKbdebs9mWldGuDlkBfD6ukoD26ni/fZ4jbt/grzmr5hhZhvMPWWZtOtW9oWqbkCgGfmdwVaCVABqUEboNRRmATAs+emUMpdlBmhRMArM/7Qns23aXe5d9z0+cHh2najPqSQmisAeKHNcthjTAGpQWtMoIY1BMCz5/B8i23a/aj2LCjfMgCvvGY237BVv+9Op30mI7XOzLeJeHnU/b1ScwUAz+aMRdteFZAatF5FjbhzAJ495+nVF0W0NJduHrbXi9mWAXhm9TTR2k7avqWItkwUyd5fVb6kP6Qg5it71FsetzIoNVfw3bt3+187MbNSShUGPpPPG27rlFLqmi70bWLCoY14FVBKHWq1WmeyLHsr3lH4s7xsXE6ytGxbJp8fauuVJEmey7LsK/5Uldnzgy/85b9NL/7kt5761Ho0lf+TJHkzy7IbRPSOTK/EN6relV/9ZPb7b3/0qdNfeos/+OJu1RH0vvnlefVfvvCmUsTJhz++0fr4r/zepLak5oqHgFdVyNDeY2YAXmhO8WSP1KD1JKeEbgF4FrzYe/s3Ppx9/YtvJn/uF3+z9ZGfjwaWAHgWJkPNJrPv/O5s78urn2ud+PSV5GOf3arS3IP/8Hc+oW5/4xX6sZk7rZN/43LyJ/7CzrR2pOaKwit20wQK5ef37t27mmXZ6szMzEYoNsGORwro+kOkkjVFdJiIN0hlG3uJumH6UK3uUeqyO+ZTNQWwRVtNt2lv5Zfez61uRpVPsEU7zbN+ft7fplXq5tzq5mtlLBj+kIKYzs2lmytF35eaK6IKyCLOAuAVUcn9M4PzEK0zumo4Mb3PxFtKqVdzS/R/E6kNVmrjB4m6ZgL4pAate+/J6BGAZ8eP2532TX2DgolzU3YsHN0qAM+l2sX7qlLPT9dgJEVruradIl4+mnZLHRWQmisAeMXnHZ6sqMB2p32KidYVqcO6avguZSs5wPXvAaTsJBGfNA18UoO2ohsa/xoAz/wUyG9QYObTumCs+R7stQjAs6dtnZb3b5m4qZjPHk2765Pa6l/TppLz+gMfZr62S72lKosDUnMFAK/OTMS7ExUYfPauzhOpeR18PeqtvJRuTTxXUQT4VKJu5AUqJxkgNWgx7aopsPOPf+7brHrPZf/3//ytudXuxWqt4K1hBfLVlj3OjlRJrD7VBOD5VH9y39tpe4sVqdnV7olxTw7nlyIw2MRcAcALd45Ha9nj9/zx7YxopeySeT54HcQZqQXWn7qTOkmKnhv8jG/pLV19jo+5d20U8AHwop1Cxg3f7izqeyeX+QMf+r76wfc/NJg/dGGPe+diAxPj4tRocKfTvq6PXMym3ZM1mvHyKgDPi+yFOn03ba+wUmvM2fFRv9u3O+2OPu6ja9v1qLc0beFgWqdScwUAb5rn8fPCCuwvl3cU0crgnB2tm742R28JMbVOFgE+qUFb2CF4sK9ADnetl5f+3VMnf/nOD//pz17RyUEfCWDi+4rUZeZstciqMCR9pECZrbQQdQPgheiVgU353Dp468TjiwePH/epMxqpuQKAV2dW4N2HCuhq4Yoo1efs9BdMe5SlLlZGJgEfP/3sf2u9cuqNH/7XL/z5un/hwdVxKqAPX+tjAvrs59N/83e2mPnY888/fzZPIkRJqhSd6q8JE10mTs6NqnQf5+jtWj1tlcVu7/VbB+DV19BmCztpe0MpOja32j2u+9G3pSSKzlf9kGKSrQA8m5402Da+ojUoZoGmBlcU0Vp+zo6ot+xzJaT/qTy1FvrbuZR8XKnsjw+SN9/vf6VLvPGAe9cAfAWcG/kjw3A3m24uj/vIor/yTMlKf+VZ0XP9L7yJ1nFOb/IE6CdgosNzaXchxqkCwAvba4/iN3lNqUz/EbZMzDeYekumcwwAL+y58NA6AJ4bR+1/Pbemr4GZdMefG2tG96KD9sF7//v2g4undHmW/EvdYwA+n15x03d+r6VOCDmAFPmKtl9uQa9EK3UM5/TG+2r/Gqj3Rl3c7sbD9XsB4NXX0GYL+RzL+7A51wB4Nj1psG0AnkExRzS1H3Qa7Jb1OTtFnE77lN2uReNbHxW0/ULL1Bp8sDEozfIY8Cldj09lG3N/77q+7g7/IlRgv+DpVcV0e496J/OjAkUALx/u4GtunNMb5/58dSXj7ESsq+EAvPCDezttX2aiBSJetnl0AoAX/lzoWwjAs+co/eUSE63s17Nb3aVs3cU5u6ojKhK0Glif6X+0MQA+Uurlof76X+kC+Kp6wP17OdzpPz52qbcwPD/LAN4j0NN/EDw6p6e/vGVOLtpMNu5VK99jnnhn0+58+bfDeAOAF4YfJlmh/9DapQdbtvNMkVwRvlpPWoiPLGL0mmObdaFivW2lz9kR8xWm3orpMxA2hlQlaAF8Njzhps3BV9ytq4rV8YyykwdXlqoA3gHQW87P6RGRhv8LTT2nt91ZVGWvg3IzC4r3AsArrpX0J6vkihg0AeDF4CVPNu6fY+roc3aDw628EtPKhYmgnQZ8TLRl8no1T66OvttpcKcHWAfwcoEGH2S0lobP6SVE6z/g3kXbqwyhOGnwYZW6pJjfqFrfMoSxAPBC8EIYNpjIFWGM5HErAHghesWzTfu1hjTY9c/ZDcAurmuItIS2grbIbRum7tP1PBWi6X6ns3hJX1c0CTpMAN6wIP2yDfrIwn49PSJ1gTg7F8Pqdh3H7qSLF7TWc+nm4Trt+H4XgOfbA+H0bytX+B4hAM+3BwLqf/ABRetM/5wdK9aFikM/ZzdJPldBC+DzO4kf3lIx5T5U04CXj3pQmidZyevpST+nt9Npv0esrujSM349X693AF49/SS97SpXuNYMgOda8UD7Gz5np4vCEmVp7CsRvoL2MeAjtZBfrzaor6a2Jl2vFuj0CNas7XRxnRSdKXIXpS3Ay8UZfKGdPDynN1x7MVPZloQvs/PyM7Fvz2qfAfCCDWvnhvnKFbYHCsCzrXDg7fdhRKk1pe97Zb5GxGlM5+xCWMGb5uIy16tNaws/f6TAwULG07SxDXh5//k5PR1T0r7MzoF6j7MjsZ85BOBNi5jm/ByAF4mvUSalmKP6qw0qWdNnaQaFiimN8ZxdDIB30EYAX7E5OumpsnCn23IFeAftnvahTkyleLY77ZvEpItH6w9Nov4HwIvafUaNB+AZldNeYwC8ydrm5+x0EdfBBxRxn7OLEfAmAZ8u6nmw+DKuV3tcsf1bVK7rL7uHCxlP+63iC/AmAR8Ta3+/mj+jt/H7V+optRHahzq57jzlrOM0P4TycwBeKJ7wbwcAz78PClkAwBsvkz5np4Fuv1DxxV3KVmLfZpEAeAfHMO22jSYD37hbKor8cggF8EbZGsOHOjvpYqoUdSRsz2ofAPCKRE0zngHgReJnAN6TjhocjFbndaFifc6uR72VWK8XKjMNpQQtgG/g9cGxgtZ1/YX3HmXzZf84CRnwnoR8fVVall+n93CFb3A/rurfsMLcu+byQ6idTvu6YuL8bt8ysRjiswC8EL3ixyYpueKgevjIws98ctLrfj2787pQsT5nlxGtxFyYtKxoUoM2Bz6Jh/jH+bhIIeNp8yMmwDs4linnNm/tP39rAIAP/90ilT38b07U7apAuP+75GaRr5Wn+SGUnwPwQvGEfzuk5goAnv+5ZdyCQTJMOv1rlZjeV8Tp0bS7bryjwBuUGrQHZZd0iH/UlDIBd7rdmAFvEvAxUV5weD4/v1ksNPurgY8D4RhAZOYl/fuEOTteFRKL2eTuKQCeO61D70lqrgDghT7zStp3p9M+o4hSfc5O3xW5R1ladiurZJfBPi41aKcJXhT49hJ1I4a5UbSQ8TRdJAHetLHqnw9Wep+af/Ssmu/fJ/3o3zwRP/bfEwGRWX89u1Ck7xieAeDF4CU3NkrNFQA8N/PHei+D+yFpLT9nR9RblvKXdlXxpAZtWT1y4Ev267LF8tWmHqcpuJO2gld2DlR5/klAJJJSI1PrAcCrMitkviM1VwDwIp+v+6UL1vJzdkS8LOmXcB33SA3aOprk78b01SYzrc6mm2ndcTdtBa+uXtLfB+BJ93Dx8UnNFQC84nMgqCcH9ewSDXbLg3p2vCKtUHFdwaUGbV1dRr1fBPhUoqLJ6XAAABbbSURBVG64WhWuUsh4mi4AvGkKNevnALxm+XvSaKXmCgBeZHM8L1TMRCv79exWdylbj+EslWuppQatCx018GX6+jqik0TqZH6frosyHTncEfMVkzcmAPBczJx4+gDgxeMr25ZKzRUAPNszx2D7ulCxvlKsf1Ca+QpTb8XViorBYThrSmrQOhNwqCNX16vVKWQ8TRcA3jSFmvVzAF6z/I0VPAH+lljoeFCoOOvoc3b6eqbBduzbGwLcZXUIADx78k4DvoR46wH3rpUpqG0T7rQSADx78yHGlgF4MXrNjs1ScwVW8OzMFyOt7hcX1WC3rAsV69U7nLMrLq3UoC2ugLsn+3BGrYX+di6xvjnlmO6die/371Yl3pgEfPu17m7qWyqYsgUbK9MAPHfzIYaeAHgxeMmNjVJzBQDPzfwp1ctj5+z6CY/Wcc6ulIT9h6UGbXkl3L9R5no1U4WMp40SgDdNoWb9HIDXLH9ji1aAv2PfotXn7DTQ7X9AcZEoS22sZghw9dQhAPCmSuTsgUnAp4j0Kt98xtmJMlu6ZY0H4JVVTPbzADzZ/i0zOqm5Ait4ZWaBxWf7ZSqUWtP3izLzNSJOcc6unuBSg7aeKmG8ffC2Df1Hje3jBwC8MHwfihUAvFA84d8OqbkCgOd5bvVXNlSypoiWcM7OrDOkBq1ZlZrTGgCvOb4uMlIAXhGVmvGM1FwBwPM0f/NzdkQqHRQq1isY9av1expOkN1KDdogxY7AKABeBE5yaCIAz6HYgXclNVcA8DxMvDud9hlFlObn7HYpW0GhYvOOkBq05pVqRosAvGb4uegoAXhFlZL/nNRcAcBzOHcH9ezUeX2gXJ+z61FvxeahcodDC7IrqUEbpNgRGAXAi8BJDk0E4DkUO/CupOYKAJ6Dibdfz+68LlSsz9llRCtH0+5lB103ugupQdtop9YYPACvhngCXwXgCXRqxSFJzRV89+7dVGvCzEopVRj4TD5vuK1TSqlrRHSroq+Nvab+8A8O9b567lV1+xuvUOuZveTDH99offxXfs9YB2hoogJKqUOtVutMlmVvQaryCpSNy0k9lG3L5PNDbb2SJMlzWZZ9pbwaeEOaAkmSvJll2Q0iekfa2DCecgpIzRUPAa+cHOE+zcxBAF7vP/6DV9Wtr7+iHvzwUPITH/nvyV9a2eAPvrgbrnLyLJMatPI85WxEADxnUoffEQAvfB+5slBqrii8YudK6Lr9+C50/G7aXmJFa/k5O6LeMgoV1/VqtfelLrtXUwNvYYsWc2BYAWzRYj7kCkjNFQA8Q3Nc38WZqGQtP2dHxMsoVGxI3IrNSA3ainI0/jUAXuOnwGMCAPAwHwB4kc0B1yt4g3p2fbBbHtSz4xXbFfkjc4k3cwF43qQPsmMAXpBu8WYUAM+b9MF1LDVXYAWv4lTLCxUz0cp+PbvVXcrWUc+uoqAWXpMatBakakSTALxGuLnwIAF4haUS/6DUXAHAqzB1tzvtU0SU6nN2xHyFqbeCc3YVhLT8itSgtSyb2OYBeGJdW2lgALxKsol8SWquAOCVmK6DQsVZZ/+c3TUiTnHOroSAjh+VGrSOZRTTHQBPjCuNDASAZ0RGEY1IzRUAvALTc79QsQa7ZV2oWK/e4ZxdAeE8PyI1aD3LGm33ALxoXWfFcACeFVmjbFRqrgDgTZiOj52zY8VMtI5zdvHEr9SgjccDYVkKwAvLH76tAeD59kA4/UvNFQC8MXNMn7PTQLf/AcVFoizFObtwArKIJVKDtsjY8cyTCgDwMCuGFQDgYT7kCkjNFQC8A3Ncn7MjpdYUqQVmxjm7iH8HSA3aiF3i1XQAnlf5g+scgBecS7wZJDVXAPD2p5Q+Z0cqWVNES/qcXUa0cjTtXvY249BxbQWkBm1tYRraAACvoY4fM2wAHuYDVvAimwNlCx3rc3aHVNJRRCuDQsW0PptuppENG+aOUACAh2kxrAAAD/MBW7SYA6MUkJorGr2Cd6fTPqOI0vyc3S5lKyhULOcXgNSgleMhtyMB4LnVO/TesIIXuofc2Sc1VzQS8Ab17NR5XahYn7PrUW/lpXRry910Qk8uFJAatC60k9gHAE+iV6uPCYBXXTtpb0rNFY0CvP16duf3CxXfJuJlFCqWFqqPxiM1aOV6zO7IAHh29Y2tdQBebB6zZ6/UXNEIwBvUs0vWdKFifc5OEadH0+66vemClkNQQGrQhqBtjDYA8GL0mj2bAXj2tI2tZam5QjzgbXfaHSZa0efsiOncHmUpztnFFn7V7JUatNXUwFsAPMyBYQUAeJgPuQJSc4VYwPvhP//EYVa0lp+zI+oto1BxswJaatA2y4vmRgvAM6elhJYAeBK8aGYMUnOFOMD73je/9o0f/VbnKfWD9xeI+QYTr+CcnZkgiK0VqUEbmx9CsReAF4onwrADgBeGH0KwQmquEAV4300XFhKVXKfkqf/HqvfLs2n3QgiTBzb4UUBq0PpRM/5eAXjx+9DkCAB4JtWMuy2puUIU4G13Fq/yMx/4WOv1f/jGj//0X/ytuKccrK+rgNSgratLU98H4DXV86PHDcDDfMgVkJorxADeu2l7hZVae+pnfukdfvmNX5qZmdnA9G22AlKDttlerT56AF517SS+CcCT6NVqY5KaK0QA3uC6sdZNYrrxzOd/R2VZtgrAqzbRJb0lNWgl+cjlWAB4LtUOvy8AXvg+cmWh1FwhAvB2OouXFNESc3b8mc9/9TwAz1VYhN2P1KANW/VwrQPghesbH5YB8HyoHmafUnNF9IA3uHYsu8pMq7PpZnrv3r2rALwwg8i1VVKD1rWOUvoD4EnxpJlxAPDM6CihFam5ImrAG9xQ0brOTDybduf1RAPgSQg3M2OQGrRm1GleKwC85vl80ogBeJgPuQJSc0XUgLeTLqZKUYc5eS2vdQfAQ9BKD1p4uJoCALxqukl9C4An1bPlxwXAK6+Z1Td20oV5pZKbzHRxNt1czjsD4FmVParGpQZtVE4IyFgAXkDOCMAUAF4ATgjEBKm5ItoVPF3zjphO7FE2P3y3LAAvkIgJwAypQRuAtFGaAMCL0m3WjAbgWZM2uoal5oooAW8nbS8rpc4z8+mDt1UA8KKLLWsGSw1aa4IJbxiAJ9zBJYcHwCspmODHpeaK6ABvuObdbNo9eXDOAfAER2HJoUkN2pIy4PF9BQB4mArDCgDwMB9yBaTmiugAbyddvKAUndI172bTrVsAPATpOAWkBi08Xk0BAF413aS+BcCT6tny45KaK6ICvIM170a5ESt45Se31DekBq1Uf9keFwDPtsJxtQ/Ai8tfNq2VmiuiArztTlt/Nfuw5h0Az+aUj79tqUEbv2f8jACA50f3UHsF4IXqGfd2Sc0V0QDeqJp3ADz3gRBTj1KDNiYfhGQrAC8kb/i3BYDn3wehWCA1V0QBeONq3gHwQgmPMO2QGrRhqh2+VQC88H3k0kIAnku1w+5Laq6IAvDG1bwD4IUdNL6tkxq0vnWNtX8AXqyes2M3AM+OrjG2KjVXBA94k2reAfBiDCV3NksNWncKyuoJgCfLn3VHA8Crq6Cc96XmiqABb1rNOwCenACzMRKpQWtDqya0CcBrgpeLjxGAV1wr6U9KzRVBA960mncAPOlhV298UoO2nirNfRuA11zfj8kVl7IsuzgzM3MZyjRbAam5gu/evZtq1zKzUkoVBj6Tz49qq/fNL89nV8+dSn7qZ661Pvl3N4an36S+mfmUUuoaET1RBLnZU7h5o1dKHWq1WmeyLHureaOvP+KyMT6px7JtmXx+qK1XkiR5Lsuyr9RXBy3ErkCSJG9mWXaDiN6JfSywv54CUnPFQ8CrJ4/5tx/860+d0cD59Gf//XqZ1gF4ZdSS/azUoJXtNaujA+BZlTeuxgF4cfnLprVSc0XhFTub4h5su2jNuzHL7lezLFudmZl5bNXPpf3oKwwFpC67h6FufFZgizY+n9m0GGfwbKobV9tSc0VwgFem5h0AL64gcm2t1KB1raOU/gB4UjxpZhwAPDM6SmhFaq4IDvDK1LwD4EkILXtjkBq09hST3TIAT7Z/y44OgFdWMbnPS80VQQFe2Zp3ADy5AWdiZFKD1oQ2TWwDgNdEr48fMwAP8yFXQGquCAbwqtS8A+AhQCcpIDVo4fVqCgDwqukm9S0AnlTPlh+X1FwRDODlNe8yzk68lG5tlXfR4I179+7hI4uq4gl7T2rQCnOTs+EA8JxJHUVHALwo3OTESKm5IgjA20k/clKp7Cozrc6mm/26fFX/AfCqKifvPalBK89TbkYEwHOjcyy9APBi8ZR9O6XmiiAAb7vTvslMvEu9hfl0634ddwLw6qgn612pQSvLS+5GA8Bzp3UMPQHwYvCSGxul5grvgFen5t0o1wPw3AREDL1IDdoYtA/RRgBeiF7xZxMAz5/2ofUsNVd4Bby85h0xX5lLu0smnA7AM6GijDakBq0M77gfBQDPveYh9wjAC9k7bm2Tmiu8Al7dmndYwXMbBLH1JjVoY/NDKPYC8ELxRBh2APDC8EMIVkjNFd4AL695p5jPHk27pe6bnTQhsIIXQriEYYPUoA1D3fisAODF5zObFgPwbKobV9tSc4UXwDNV8w4reHEFkWtrpQatax2l9AfAk+JJM+MA4JnRUUIrUnOFF8AzVfMOgCchtOyNQWrQ2lNMdssAPNn+LTs6AF5ZxeQ+LzVXOAc8kzXvAHhyA87EyKQGrQltmtgGAK+JXh8/ZgAe5kOugNRc4RzwTNa8A+AhQCcpIDVo4fVqCgDwqukm9S0AnlTPlh+X1FzhFPBM17wD4JWfyE16Q2rQNsmHJscKwDOpZvxtAfDi96GpEUjNFc4Az0bNOwCeqektsx2pQSvTW/ZHBcCzr3FMPQDwYvKWXVul5gpngGej5h0Az+6kj711qUEbu1982Q/A86V8mP0C8ML0iw+rpOYKJ4Bnq+YdAM9HKMTTp9SgjccDYVkKwAvLH76tAeD59kA4/UvNFdYBz2bNOwBeOAESoiVSgzZErWOwCYAXg5fc2QjAc6d16D1JzRXWAW87XVwnRWcyzk68lG5t2XY0brKwrXA87UsN2ng8EJalALyw/OHbGgCebw+E07/UXGEV8GzXvMMKXjgBEqIlUoM2RK1jsAmAF4OX3NkIwHOndeg9Sc0VdgGv075OTEd2qbcwn27dd+FkrOC5UDmOPqQGbRzqh2clAC88n/i0CIDnU/2w+paaK6wBnouad1jBCytIQrNGatCGpnMs9gDwYvGUGzsBeG50jqEXqbnCCuDpmnekWtcV07W5tLvk0sFYwXOpdth9SQ3asFUP1zoAXri+8WEZAM+H6mH2KTVXWAE8VzXvsIIXZrCEYpXUoA1F39jsAODF5jG79gLw7OobU+tSc4VxwHs3bS+xUpcU89mjaXfdtZOxguda8XD7kxq04SoetmUAvLD949o6AJ5rxcPtT2quMAp4rmveYQUv3IAJwTKpQRuCtjHaAMCL0Wv2bAbg2dM2tpal5gqjgOe65h0AL7Ywcmuv1KB1q6Kc3gB4cnxpYiQAPBMqymhDaq4wBng+at4B8GQEl61RSA1aW3pJbxeAJ93D5cYHwCunl+SnpeYKc4DnoeYdAE9yyNUfm9Sgra9MM1sA4DXT7+NGDcDDfMgVkJorjACer5p3ADwE6CQFpAYtvF5NAQBeNd2kvgXAk+rZ8uOSmitqA57PmncAvPITuUlvSA3aJvnQ5FgBeCbVjL8tAF78PjQ1Aqm5ojbg+ax5B8AzNb1ltiM1aGV6y/6oAHj2NY6pBwBeTN6ya6vUXFEL8HzXvAPg2Z30sbcuNWhj94sv+wF4vpQPs18AXph+8WGV1FxRGfBCqHkHwPMRCvH0KTVo4/FAWJYC8MLyh29rAHi+PRBO/1JzRWXAC6HmHQAvnAAJ0RKpQRui1jHYBMCLwUvubATgudM69J6k5opKgBdKzTsAXuhh49c+qUHrV9V4ewfgxes7G5YD8GyoGmebUnMF3717N9UuYWallCoEfA+++JnPUW/3UOsXfv1f8gdf3C3i0kntl+l7mq3MfEopdY2IbhWxC8/IVUApdajVap3JsuwtuaO0N7KycTnJkrJtmXx+qK1XkiR5Lsuyr9hTDS3HokCSJG9mWXaDiN6JxWbYaUcBqbniIeAVla3323//ZPbtr72avHbmYuunfy44iALgFfWk/OekBq18z1kbIQDPmrTxNQzAi89ntiyWmisKrdjlooZW826Us+/du3c1y7LVmZmZDVuTAe3GoYDUZfc41A/PSmzRhucTnxZhi9an+mH1LTVXlAK8vOYdU7Ywm24Ft3qnpwwAL6zA8WmN1KD1qWnMfQPwYvaeedsBeOY1jbVFqbmiMOCFWPMOK3ixhpMbu6UGrRv15PUCwJPn0zojAuDVUU/Wu1JzRSHAy2veKabbc2l3IWTXYgUvZO+4tU1q0LpVUU5vADw5vjQxEgCeCRVltCE1VxQCvFBr3mEFT0Zw2RqF1KC1pZf0dgF40j1cbnwAvHJ6SX5aaq6YCnh5zTtiOjeXbq6E7mSs4IXuIXf2SQ1adwrK6gmAJ8ufdUcDwKuroJz3peaK6YDXaV8npiO71FuYT7fuh+5SAF7oHnJnn9SgdaegrJ4AeLL8WXc0ALy6Csp5X2qumAh4O+liqhR1FPMbR9Pu5RjcCcCLwUtubJQatG7Uk9cLAE+eT+uMCIBXRz1Z70rNFWMBL4aad6OmGABPVuDVGY3UoK2jSZPfBeA12ftPjh2Ah/mQKyA1V4wFvBhq3gHwEKCTFJAatPB6NQUAeNV0k/oWAE+qZ8uPS2quGAl4sdS8A+CVn8hNekNq0DbJhybHCsAzqWb8bQHw4vehqRFIzRVPAF5MNe8AeKamt8x2pAatTG/ZHxUAz77GMfUAwIvJW3ZtlZorngC8mGreAfDsTvrYW5catLH7xZf9ADxfyofZLwAvTL/4sEpqrngM8GKreQfA8xEK8fQpNWjj8UBYlgLwwvKHb2sAeL49EE7/UnPF44AXWc07AF44ARKiJVKDNkStY7AJgBeDl9zZCMBzp3XoPUnNFQ8B7920vcJKrcVU8w6AF3rY+LVPatD6VTXe3gF48frOhuUAPBuqxtmm1FzRB7xYa94B8OIMJldWSw1aV/pJ6weAJ82j9cYDwKunn6S3peaKAeB1Fi8ppteYsoXZdOtWzI5DoeOYvWfWdqlBa1al5rQGwGuOr4uMFIBXRKVmPCM1V3DMNe+wgteM4Ks6SqlBW1WPpr8HwGv6DHh8/AA8zIdcAam5grc77ZvE9P5c2l2Q4G6s4EnwopkxSA1aM+o0rxUAXvN8PmnEADzMhwYA3qLKODvxUrq1JcHdADwJXjQzBgCeGR2ltALAk+JJM+MA4JnRUUIrUnMFfzddWJACd3qiAfAkhJuZMUgNWjPqNK8VAF7zfI4VPPi8iAJSc8XIu2iLCBLqMwC8UD3j3i6pQeteSRk9AvBk+NHUKLCCZ0rJ+NuRmisAePHPTYxgjAJSgxYOr6YAAK+ablLfAuBJ9Wz5cUnNFQC88nMBb0SigNSgjUT+4MwE4AXnEq8GAfC8yh9U51JzBQAvqGkGY0wqIDVoTWrUpLYAeE3y9vSxAvCma9SUJ6TmCgBeU2ZwA8cpNWgb6EojQwbgGZFRTCMAPDGurD0QqbkCgFd7aqCBUBWQGrSh6h26XQC80D3k1j4Anlu9Q+5Naq4A4IU862BbLQWkBm0tURr8MgCvwc4fMXQAHuZDroDUXAHAwxwXq4DUoBXrMMsDA+BZFjiy5gF4kTnMorlSc8X/B/G7mgLg0SDz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png;base64,iVBORw0KGgoAAAANSUhEUgAAAngAAADmCAYAAABGZPggAAAgAElEQVR4Xu2df4xe2XnXn+e++8OhIWvvTpcZr6jH0EoBFe143qAsELreIDWRCtpZEmnbSMjj/pFQUeJxJYRUUN87CCRWAmbMD6WAFNsigvYfbKNGNFTE40BJIfuOx1KQNooU24XsjIvj9YaizCR+70Hnfefar8fvj/vj/Hzu13+02sy95zzn+5xnns+cc+5zmIT9u3fv3tUsy1ZnZmY2hA0NwympwP379w/3er2bL7zwwpGSr+JxgQp873vfW2HmY88///xZgcPDkEoqcO/evUtZll2cmZm5XPJVPC5MAam5goX5iQB40jxafTxSg7a6Is1+E4DXbP8fHD0AD/MhV0BqrgDgYY6LVUBq0Ip1mOWBAfAsCxxZ8wC8yBxm0VypuQKAZ3HSoGm/CkgNWr+qxts7AC9e39mwHIBnQ9U425SaKwB4cc5HWF1AAalBW2DoeGSEAgA8TIthBQB4mA/Yoo1sDuAMXmQOs2guAM+iuBE2DcCL0GkWTQbgWRQ3sqal5gqs4EU2EWFucQWkBm1xBfDksAIAPMwHrOBhDoxSQGquAOBhvotVQGrQinWY5YEB8CwLHFnzWMGLzGEWzZWaKwB4FicNmvargNSg9atqvL0D8OL1nQ3LAXjVVX03ba8cTbvr1VsI602puQKAF9Y8gzUGFZAatAYlalRTALxGuXvqYAF4UyUa+8BOp/1exnT6aNoVUSRaaq4A4FWf43gzcAWkBm3gsgdrHgAvWNd4MQyAV032nbS9rJQ6z0wXZ9PN5WqthPWW1FwBwAtrnsEagwpIDVqDEjWqKQBeo9w9dbAAvKkSjXxgu9O+SaTmmfj+7GpXxDWQUnMFAK/aHMdbESggNWgjkD5IEwF4QbrFm1EAvPLS76QfOalUdlWv3ilFp5j59GzavVC+pbDekJorAHhhzTNYY1ABqUFrUKJGNQXAa5S7pw4WgDdVoice2E7bl4nUybl08/BO2r6liLbm0u5S+ZbCekNqrgDghTXPYI1BBaQGrUGJGtUUAC98d++vEJ3a4+zsfLp136bFALxy6u6kC/NKJTeZaXU23Uy308V1UnRmj7Mjtn1VztLyT0vNFQC88nMBb0SigNSgjUT+4MwE4AXnkhErRANoIOJbg+2/tzdsWQ3AK6fsTrp4QW/L5kD33XRhIVHJdQnbtFJzBQCv3BzH0xEpIDVoI3JBUKYC8IJyx0hj+gf4md5nosNKqWNMtD67unnWhuUAvOKq3koXDh9SrZvE6srwl7NStmml5goAXvE5jicjU0Bq0EbmhmDMBeAF44qRhgyvCO1S7/KzlKR6NY+Jt3rcO/1SurVlcgQAvOJq7qSLqVLUYc6Oz6Zbt/I3x/3vxVsO40mpuQKAF8b8ghUWFJAatBakakSTALyw3ZzDwvCZrv6ZPMouk6LnEuKVP7baPWdqFAC84krqlVVmuj2bdk8Ov5Wfy1PMZ2O+2UJqrgDgFZ/jeDIyBaQGbWRuCMZcAF4wrhhpyE6nfV0x8VzaXRh+QG8PPkutC6TU60S0wZydHl5FqjoqAF4x5R4VNk5eG3Umcjttb7EiNbvaPVGsxfCekporAHjhzTVYZEgBqUFrSJ7GNQPAC9flRVaC+qBBap0VK2I6W7f+GgCv2HzQ4E1MR2bT7vyoN/S9tKzU2sHt22Kth/GU1FwBwAtjfsEKCwpIDVoLUjWiSQBeuG4uCgkaBIlaF5RSrzLR5V3OTlct0QHAmz4fHhU2Hl/QuAicT+/J7xNScwUAz++8Qu8WFZAatBYlE900AC9c9+6k7Q1FdPjg9uw4ix8CIfF9Yn6jSjkVAN70+TBc2HjS033/KTo2t9o9Pr3V8J6QmisAeOHNNVhkSAGpQWtInsY1A8AL0+X9M3YqeY+Yzs2lmytFrex/dTs4m/eyLqeyy9lqmdU8AN5kpQ8WNp4CeMtKqfMZZydMf+1cdD7UeU5qrgDg1ZkVeDdoBaQGbdCiB2wcAC9M5+SH+KvCQX6jgi6OnHHvjaKAAcCbBniPFzae9HRVSA9lRkrNFQC8UGYY7DCugNSgNS5UQxoE4IXpaL0NyEQL4w7xF7FanxUjUvps3jEiTudWu6vT3gPgjVdoXGHjSZr2t3MVvRzjNq3UXAHAm/ZbAD+PVgGpQRutQzwbDsDz7IAx3e902u8pVhfLbM+Oamq4nIoujkzce2NSORUA3vj5UKWAcd2VWJ+zU2quAOD5nFXo26oCUoPWqmiCGwfghefcd9P2Eit1STG/cTTtXjZhYb9NUhd0ORUmSscVRwbgjVd7XGHjqdu0lNzSXzcPX2dmwqe225CaKwB4tmcO2vemgNSg9SZo5B0D8MJzYP8Ce6KluXTzsEnr+luM1Lo8qZwKAG+04vlKXBXo1v4kxa/PrnaPmPSn7bak5goAnu2Zg/a9KSA1aL0JGnnHALzwHKi3Zw9eYG/Syn45FVKpXs3LmE4PrxK6ALz+l6gZH+NE3TZx+4ZJbca1td1ZvMrMx6ucibSxIutizFJzBQDPxexBH14UkBq0XsQU0CkALywn9sucqOR6lZWiMiMZLqdCRBf2ODury6mYALztXzvxat8WTvp3tDKpBV3Pj4kXFKmHq5JMfH+Xe8fLlHEpM0ZTzxYpbDytr+108X5s27RScwUAb9psxc+jVUBq0EbrEM+GA/A8O+BA93l5kz3OjrgAn/zDAV1OhZlPP/P5/3Qmy7KLMzMzI8/+5atvxIm+omueSR1WRAtMfFiReuy+3IdDY77BRPcVqS39//ulW4ju63OGfehZ3XwjLC88bk2+Zb5H2XxVn8S4TSs1VwDwQo422FZLAalBW0uUBr8MwAvL+fogPzHdmEu7S64s06t5rcHZvGOtP/NX3uEPfOhLD/7Hv31q0urbI3ij9/XXuUoDG6mtwf+ebOj/O+0mjRwuba9W1tGxTGHjSf2YWAWsM44q70rNFXz37t20P7mZlVL6o6Ni/0w+b7itU0qpa0R0q9hI8JRUBZRSh1qtlv4r/S2pY7Q5rrJxOcmWsm2ZfH6orVeSJHkuy7Kv2NQNbU9XIPvO7872vrz6udaJT19JPvbZfVia/p6JJ9Qf/sGh7D+vn8x+/+2PPtbej83c4aef3eUPze3Qs39klz/44n11+KX7/MLx+8ncn75ft+8fffEzf533vv9c66998Rx/8MXduu2Zfr935Vc/qTVpfXr9XN3x/uhf/dUV/qMv7jz1C7/+G6bttNGe1FzxEPBsiOajTWYG4PkQPsA+pQZtgFLHYhIALxBP9b76T17J/udvf8IETFQe0p1vncq+f+dm8lM/87XKbZR4MYfa5Mf/5Dutn//Cb5Z41fqjGnp7/+YXz9CLP/mtpz61XrtcTQ6LT53+0lshwuxBQaXmisIrdtZnmKEO7t27dzXLstWZmZn+0jn+NVcBqcvuzfVovZFji7aefibf3um0rysmnku7o8+ymexsTFsmPrIoa2b/q16l1kLbqs3tqnpd3EEd8g9o9FnH2bR7oaxOrp+XmisAeK5nEvpzpoDUoHUmoLCOAHhhODQ/66WYzx5Nu+u+rPIBeHqsO2l7Q1/pFdJXtVUKG0/z207avqWItlyesZxm07ifS80VALyqMwLvBa+A1KANXvhADQTgheGYfLWIOTvuszacP8BbmFeUbLGiqyF8VVunsPGkGVXlujNfM1RqrgDg+ZpR6Ne6AlKD1rpwQjsA4IXhWH0pPRMtVCmka3IEvgBPj+ER5PrfwqxT2Hgy4C3MK5Xc9L1SW2TOSM0VALwi3sczUSogNWijdEYARgPw/DtBXyH2rEreI6Zzc+nmik+LfALe8FYtce+Er5VM2yVNttO2XqlUs6vdEz59Pa1vqbkCgDfN8/h5tApIDdpoHeLZcACeZwcMzp8tK6XOmzrMX2dE/gFvsFVLiq7PrW6+VmcsVd81Udh4Ut+hbMdP00dqrgDgTfM8fh6tAlKDNlqHeDYcgOfZAUQUyvasVsI34A1v1frYxjRV2FjCNq3UXAHA8/87DxZYUkBq0FqSS3yzADz/Lt7ptN8jVldm081l39aEAHg+t2pdfQShvxpWio7NrXaP+/b5uP6l5goAXqgzDnbVVkBq0NYWpqENAPD8Ov7dtL2k72QNpQZcOIDnfqtWn4U8pFo3XcB2SNvyADy/vwNq945Cx7UlFNMAAE+MK40MBIBnRMbKjeTnvebSzcOVGzH4YiiA52OrNocu5uS1affo1pU8pA9rAHh1ven5fQCeZwcE1D0ALyBnBGAKAM+vEwbFdNW1ELZntRIhAZ7rrVobhY0nzS599lIXdw51m1ZqrsAWrd/feejdogJSg9aiZKKbBuD5c2+IV1eFBnj9lS5Kbtn+qjbfKnd5jVjo27Quc8WdXzvxukrUDRelcQB4/n7noWfLCrgMWstDQfMGFADgGRCxYhPb6eI6KTqzx9mR+XTrfsVmjL4WGuDtb9Xm5xStXeNmq7DxJOfk8MpEl0NZwR2210WuGJx7TM4roiXdNxNvMdEFxb0rtmAPgGf0VwYaC0kBF0Eb0nhhy2QFAHj+ZojeEiSmGyHdSxoi4GkP9UvJKHrVRgHkfCXVT1mWxQuk+PXZ1e4RfzNxdM+2c4UuKE39D4wUK+J0AHi0TEq9bBP2AHihzTTYY0wB20FrzFA05EQBAJ4TmZ/o5FG9Nf/Xcg0bFyrgPVztUnzT9A0QtgsbT5phoX1F7WoFb6ezuKaIVoj5Rka95ZfSra28bx0bGbWWbMEeAM/P7zz06kABAJ4DkSPqAoDnx1mh3mYQKuBpLz06J0ers+lmf8Wn7r8ctH1eE7edLt4PcZvWRq7QepNqXVKkFrTme5Slk44n2IA9AF7dqMH7wSpgI2iDHSwMm6oAAG+qRFYe2Om0rysmnku7C1Y6qNhoyICnhzT48lS9bupaN1eFjSe5Q68ghrhNazpX6I9KSNHa/pbs8tG0e7nMNDUFewC8Mqrj2agUMB20UQ0exj6hAADP/aTIV418nPmaNtrQAc/kVq3LwsaTAe8jJ5XKrrr8gnfaPNA/N5Urhj+kYOZru9RbqvtR0TjYU0Tre9y7Mql9AF4R7+OZKBUwFbRRDh5GA/ACmAMhl8cIHfC0+0xt1bosbDxt2u2k7VuKaCukD25M5IrBByytS0Rqntnc1vqwnjnsJUQrSqlj+md6y1sRXx4FewC8abMRP49WARNBG+3gYTgAL4A50P8ilGhhNu3OB2DOYybEAHjaYBNbta4LG0/ydYglc+rmiu1Ou0OkUma+3aPe0vCHFLbmfR8oKVlm4qVxsAfAs6U+2vWuQN2g9T4AGGBUAWzRGpVzamOhX1EVC+DV3ar1Udh40uQIseh11VyxfwThPBGdZKaLu5St1N2SnRpYIx4YB3sAvCpq4p0oFKgatFEMDkaWVgCAV1qyWi+EvD2rBxYL4Glb62zV+ihsPG3ihLZNWyVXaJ8kis7rDymYeGU27V6YNm4XPx+CvQUAngvF0YcXBaoErRdD0akTBQB4TmR+2Elec20u3TzstudivcUEeHpEfT0VnSrzVe2jGoR2zoQVU/rJp0L4onfYqjK5Yv9Dik5e246pt2TrJoqq+ubvAfDqKoj3g1WgTNAGOwgYZkwBAJ4xKQs1tNNpv0esroR4NVVsK3ja3j5YUGuLFL1XtACyz8LGkyZJaF9XF80VenWspVrndW07Wx9SFAqugg8B8AoKhcfiU6Bo0MY3MlhcRQEAXhXVqr0T8q0F+YhiW8EbrOLlZUamr8jlZyD12bAQIXs7bW+xIlUUVqvNxGJvFckVdzrtMxmpdWJ6nylZmk3f3ijWur+nAHj+tEfPlhUoErSWTUDzASkAwHPnjP6XkkTLoW7PxriCl3sv/wqVOXltEmSEtg16cPaFdMPJpFwxXNuOmK/sUW/Zx4cUVaIXgFdFNbwThQIAvCjc5MxIAJ4zqUmX5SCmGyHVOjs4+hhX8PQY8q1apUjtce/EONjQW+SK6VqoPghpm3ZcrtArpqTUpf0bKdKjaVf/4RLNPwBeNK6CoWUVAOCVVUz28wA8N/4NsQzGqJHHCnh6LPlW7bh7ZUMqbDxp1u2k7Q2l6Njcave4m9k5updRuWKns7iWf0iRUW/ZRW070xoA8EwrivaCUQCAF4wrgjAEgOfGDSEWspUGeHo8k7Zq91dQ3w/t/t+DfgillM5wrhj+kEID9B5laSxbsgf1BeC5+Z2HXjwoAMDzIHrAXQLw3Dhnp9O+rphuh7o1mKsQ8wqeHsO4rdpHH2Lw6VBqs42beaEUw85zxY/+2c+eJUVr+1uyy0fT7mU3UWOnFwCeHV3RagAKAPACcEJAJgDw7DsjpHNV00YbO+Dp8Y3aqg2xsPEkXwyuYqOXfW7Tvvflf3Tsh3dvfjv7ztefZuZru9RbinXVblhrAN603wL4ebQKAPCidZ0VwwF4VmR9rNGQvoycNloJgHdwq5bowS2lkpsx1GjL/eN7m7b/IQXzRZX1fiIm3abNb/1zAF4RlfBMlAoA8KJ0mzWjAXjWpH3Y8P72LId+9ksbLAXwhrdq9ZfLROrkHmXzsaxAPbxrl+iy63p92512h0ilzMn/evrNf3H4hT/10Q/ZjxJ3PQDw3GmNnhwrAMBzLHjg3QHw7DpoqLDu6my6mdrtrX7rUgBPK5F/udxftQm0sPEkj+kbN0jx67Or3SP1PTu9hf2jBOeJ6KTW69k/+5lO9srprRdeeMFJ/9MtNPMEAM+MjmglQAUAeAE6xaNJADy74vveais7OkmAp8ceemHjSf5xefOJ7itRdF5/SMHEK/pDFKm5AoBX9rcCno9GAalBG40DAjMUgGfXIfqwPBMtzKbdebs9mWldGuDlkBfD6ukoD26ni/fZ4jbt/grzmr5hhZhvMPWWZtOtW9oWqbkCgGfmdwVaCVABqUEboNRRmATAs+emUMpdlBmhRMArM/7Qns23aXe5d9z0+cHh2najPqSQmisAeKHNcthjTAGpQWtMoIY1BMCz5/B8i23a/aj2LCjfMgCvvGY237BVv+9Op30mI7XOzLeJeHnU/b1ScwUAz+aMRdteFZAatF5FjbhzAJ495+nVF0W0NJduHrbXi9mWAXhm9TTR2k7avqWItkwUyd5fVb6kP6Qg5it71FsetzIoNVfw3bt3+187MbNSShUGPpPPG27rlFLqmi70bWLCoY14FVBKHWq1WmeyLHsr3lH4s7xsXE6ytGxbJp8fauuVJEmey7LsK/5Uldnzgy/85b9NL/7kt5761Ho0lf+TJHkzy7IbRPSOTK/EN6relV/9ZPb7b3/0qdNfeos/+OJu1RH0vvnlefVfvvCmUsTJhz++0fr4r/zepLak5oqHgFdVyNDeY2YAXmhO8WSP1KD1JKeEbgF4FrzYe/s3Ppx9/YtvJn/uF3+z9ZGfjwaWAHgWJkPNJrPv/O5s78urn2ud+PSV5GOf3arS3IP/8Hc+oW5/4xX6sZk7rZN/43LyJ/7CzrR2pOaKwit20wQK5ef37t27mmXZ6szMzEYoNsGORwro+kOkkjVFdJiIN0hlG3uJumH6UK3uUeqyO+ZTNQWwRVtNt2lv5Zfez61uRpVPsEU7zbN+ft7fplXq5tzq5mtlLBj+kIKYzs2lmytF35eaK6IKyCLOAuAVUcn9M4PzEK0zumo4Mb3PxFtKqVdzS/R/E6kNVmrjB4m6ZgL4pAate+/J6BGAZ8eP2532TX2DgolzU3YsHN0qAM+l2sX7qlLPT9dgJEVruradIl4+mnZLHRWQmisAeMXnHZ6sqMB2p32KidYVqcO6avguZSs5wPXvAaTsJBGfNA18UoO2ohsa/xoAz/wUyG9QYObTumCs+R7stQjAs6dtnZb3b5m4qZjPHk2765Pa6l/TppLz+gMfZr62S72lKosDUnMFAK/OTMS7ExUYfPauzhOpeR18PeqtvJRuTTxXUQT4VKJu5AUqJxkgNWgx7aopsPOPf+7brHrPZf/3//ytudXuxWqt4K1hBfLVlj3OjlRJrD7VBOD5VH9y39tpe4sVqdnV7olxTw7nlyIw2MRcAcALd45Ha9nj9/zx7YxopeySeT54HcQZqQXWn7qTOkmKnhv8jG/pLV19jo+5d20U8AHwop1Cxg3f7izqeyeX+QMf+r76wfc/NJg/dGGPe+diAxPj4tRocKfTvq6PXMym3ZM1mvHyKgDPi+yFOn03ba+wUmvM2fFRv9u3O+2OPu6ja9v1qLc0beFgWqdScwUAb5rn8fPCCuwvl3cU0crgnB2tm742R28JMbVOFgE+qUFb2CF4sK9ADnetl5f+3VMnf/nOD//pz17RyUEfCWDi+4rUZeZstciqMCR9pECZrbQQdQPgheiVgU353Dp468TjiwePH/epMxqpuQKAV2dW4N2HCuhq4Yoo1efs9BdMe5SlLlZGJgEfP/3sf2u9cuqNH/7XL/z5un/hwdVxKqAPX+tjAvrs59N/83e2mPnY888/fzZPIkRJqhSd6q8JE10mTs6NqnQf5+jtWj1tlcVu7/VbB+DV19BmCztpe0MpOja32j2u+9G3pSSKzlf9kGKSrQA8m5402Da+ojUoZoGmBlcU0Vp+zo6ot+xzJaT/qTy1FvrbuZR8XKnsjw+SN9/vf6VLvPGAe9cAfAWcG/kjw3A3m24uj/vIor/yTMlKf+VZ0XP9L7yJ1nFOb/IE6CdgosNzaXchxqkCwAvba4/iN3lNqUz/EbZMzDeYekumcwwAL+y58NA6AJ4bR+1/Pbemr4GZdMefG2tG96KD9sF7//v2g4undHmW/EvdYwA+n15x03d+r6VOCDmAFPmKtl9uQa9EK3UM5/TG+2r/Gqj3Rl3c7sbD9XsB4NXX0GYL+RzL+7A51wB4Nj1psG0AnkExRzS1H3Qa7Jb1OTtFnE77lN2uReNbHxW0/ULL1Bp8sDEozfIY8Cldj09lG3N/77q+7g7/IlRgv+DpVcV0e496J/OjAkUALx/u4GtunNMb5/58dSXj7ESsq+EAvPCDezttX2aiBSJetnl0AoAX/lzoWwjAs+co/eUSE63s17Nb3aVs3cU5u6ojKhK0Glif6X+0MQA+Uurlof76X+kC+Kp6wP17OdzpPz52qbcwPD/LAN4j0NN/EDw6p6e/vGVOLtpMNu5VK99jnnhn0+58+bfDeAOAF4YfJlmh/9DapQdbtvNMkVwRvlpPWoiPLGL0mmObdaFivW2lz9kR8xWm3orpMxA2hlQlaAF8Njzhps3BV9ytq4rV8YyykwdXlqoA3gHQW87P6RGRhv8LTT2nt91ZVGWvg3IzC4r3AsArrpX0J6vkihg0AeDF4CVPNu6fY+roc3aDw628EtPKhYmgnQZ8TLRl8no1T66OvttpcKcHWAfwcoEGH2S0lobP6SVE6z/g3kXbqwyhOGnwYZW6pJjfqFrfMoSxAPBC8EIYNpjIFWGM5HErAHghesWzTfu1hjTY9c/ZDcAurmuItIS2grbIbRum7tP1PBWi6X6ns3hJX1c0CTpMAN6wIP2yDfrIwn49PSJ1gTg7F8Pqdh3H7qSLF7TWc+nm4Trt+H4XgOfbA+H0bytX+B4hAM+3BwLqf/ABRetM/5wdK9aFikM/ZzdJPldBC+DzO4kf3lIx5T5U04CXj3pQmidZyevpST+nt9Npv0esrujSM349X693AF49/SS97SpXuNYMgOda8UD7Gz5np4vCEmVp7CsRvoL2MeAjtZBfrzaor6a2Jl2vFuj0CNas7XRxnRSdKXIXpS3Ay8UZfKGdPDynN1x7MVPZloQvs/PyM7Fvz2qfAfCCDWvnhvnKFbYHCsCzrXDg7fdhRKk1pe97Zb5GxGlM5+xCWMGb5uIy16tNaws/f6TAwULG07SxDXh5//k5PR1T0r7MzoF6j7MjsZ85BOBNi5jm/ByAF4mvUSalmKP6qw0qWdNnaQaFiimN8ZxdDIB30EYAX7E5OumpsnCn23IFeAftnvahTkyleLY77ZvEpItH6w9Nov4HwIvafUaNB+AZldNeYwC8ydrm5+x0EdfBBxRxn7OLEfAmAZ8u6nmw+DKuV3tcsf1bVK7rL7uHCxlP+63iC/AmAR8Ta3+/mj+jt/H7V+optRHahzq57jzlrOM0P4TycwBeKJ7wbwcAz78PClkAwBsvkz5np4Fuv1DxxV3KVmLfZpEAeAfHMO22jSYD37hbKor8cggF8EbZGsOHOjvpYqoUdSRsz2ofAPCKRE0zngHgReJnAN6TjhocjFbndaFifc6uR72VWK8XKjMNpQQtgG/g9cGxgtZ1/YX3HmXzZf84CRnwnoR8fVVall+n93CFb3A/rurfsMLcu+byQ6idTvu6YuL8bt8ysRjiswC8EL3ixyYpueKgevjIws98ctLrfj2787pQsT5nlxGtxFyYtKxoUoM2Bz6Jh/jH+bhIIeNp8yMmwDs4linnNm/tP39rAIAP/90ilT38b07U7apAuP+75GaRr5Wn+SGUnwPwQvGEfzuk5goAnv+5ZdyCQTJMOv1rlZjeV8Tp0bS7bryjwBuUGrQHZZd0iH/UlDIBd7rdmAFvEvAxUV5weD4/v1ksNPurgY8D4RhAZOYl/fuEOTteFRKL2eTuKQCeO61D70lqrgDghT7zStp3p9M+o4hSfc5O3xW5R1ladiurZJfBPi41aKcJXhT49hJ1I4a5UbSQ8TRdJAHetLHqnw9Wep+af/Ssmu/fJ/3o3zwRP/bfEwGRWX89u1Ck7xieAeDF4CU3NkrNFQA8N/PHei+D+yFpLT9nR9RblvKXdlXxpAZtWT1y4Ev267LF8tWmHqcpuJO2gld2DlR5/klAJJJSI1PrAcCrMitkviM1VwDwIp+v+6UL1vJzdkS8LOmXcB33SA3aOprk78b01SYzrc6mm2ndcTdtBa+uXtLfB+BJ93Dx8UnNFQC84nMgqCcH9ewSDXbLg3p2vCKtUHFdwaUGbV1dRr1fBPhUoqLJ6XAAABbbSURBVG64WhWuUsh4mi4AvGkKNevnALxm+XvSaKXmCgBeZHM8L1TMRCv79exWdylbj+EslWuppQatCx018GX6+jqik0TqZH6frosyHTncEfMVkzcmAPBczJx4+gDgxeMr25ZKzRUAPNszx2D7ulCxvlKsf1Ca+QpTb8XViorBYThrSmrQOhNwqCNX16vVKWQ8TRcA3jSFmvVzAF6z/I0VPAH+lljoeFCoOOvoc3b6eqbBduzbGwLcZXUIADx78k4DvoR46wH3rpUpqG0T7rQSADx78yHGlgF4MXrNjs1ScwVW8OzMFyOt7hcX1WC3rAsV69U7nLMrLq3UoC2ugLsn+3BGrYX+di6xvjnlmO6die/371Yl3pgEfPu17m7qWyqYsgUbK9MAPHfzIYaeAHgxeMmNjVJzBQDPzfwp1ctj5+z6CY/Wcc6ulIT9h6UGbXkl3L9R5no1U4WMp40SgDdNoWb9HIDXLH9ji1aAv2PfotXn7DTQ7X9AcZEoS22sZghw9dQhAPCmSuTsgUnAp4j0Kt98xtmJMlu6ZY0H4JVVTPbzADzZ/i0zOqm5Ait4ZWaBxWf7ZSqUWtP3izLzNSJOcc6unuBSg7aeKmG8ffC2Df1Hje3jBwC8MHwfihUAvFA84d8OqbkCgOd5bvVXNlSypoiWcM7OrDOkBq1ZlZrTGgCvOb4uMlIAXhGVmvGM1FwBwPM0f/NzdkQqHRQq1isY9av1expOkN1KDdogxY7AKABeBE5yaCIAz6HYgXclNVcA8DxMvDud9hlFlObn7HYpW0GhYvOOkBq05pVqRosAvGb4uegoAXhFlZL/nNRcAcBzOHcH9ezUeX2gXJ+z61FvxeahcodDC7IrqUEbpNgRGAXAi8BJDk0E4DkUO/CupOYKAJ6Dibdfz+68LlSsz9llRCtH0+5lB103ugupQdtop9YYPACvhngCXwXgCXRqxSFJzRV89+7dVGvCzEopVRj4TD5vuK1TSqlrRHSroq+Nvab+8A8O9b567lV1+xuvUOuZveTDH99offxXfs9YB2hoogJKqUOtVutMlmVvQaryCpSNy0k9lG3L5PNDbb2SJMlzWZZ9pbwaeEOaAkmSvJll2Q0iekfa2DCecgpIzRUPAa+cHOE+zcxBAF7vP/6DV9Wtr7+iHvzwUPITH/nvyV9a2eAPvrgbrnLyLJMatPI85WxEADxnUoffEQAvfB+5slBqrii8YudK6Lr9+C50/G7aXmJFa/k5O6LeMgoV1/VqtfelLrtXUwNvYYsWc2BYAWzRYj7kCkjNFQA8Q3Nc38WZqGQtP2dHxMsoVGxI3IrNSA3ainI0/jUAXuOnwGMCAPAwHwB4kc0B1yt4g3p2fbBbHtSz4xXbFfkjc4k3cwF43qQPsmMAXpBu8WYUAM+b9MF1LDVXYAWv4lTLCxUz0cp+PbvVXcrWUc+uoqAWXpMatBakakSTALxGuLnwIAF4haUS/6DUXAHAqzB1tzvtU0SU6nN2xHyFqbeCc3YVhLT8itSgtSyb2OYBeGJdW2lgALxKsol8SWquAOCVmK6DQsVZZ/+c3TUiTnHOroSAjh+VGrSOZRTTHQBPjCuNDASAZ0RGEY1IzRUAvALTc79QsQa7ZV2oWK/e4ZxdAeE8PyI1aD3LGm33ALxoXWfFcACeFVmjbFRqrgDgTZiOj52zY8VMtI5zdvHEr9SgjccDYVkKwAvLH76tAeD59kA4/UvNFQC8MXNMn7PTQLf/AcVFoizFObtwArKIJVKDtsjY8cyTCgDwMCuGFQDgYT7kCkjNFQC8A3Ncn7MjpdYUqQVmxjm7iH8HSA3aiF3i1XQAnlf5g+scgBecS7wZJDVXAPD2p5Q+Z0cqWVNES/qcXUa0cjTtXvY249BxbQWkBm1tYRraAACvoY4fM2wAHuYDVvAimwNlCx3rc3aHVNJRRCuDQsW0PptuppENG+aOUACAh2kxrAAAD/MBW7SYA6MUkJorGr2Cd6fTPqOI0vyc3S5lKyhULOcXgNSgleMhtyMB4LnVO/TesIIXuofc2Sc1VzQS8Ab17NR5XahYn7PrUW/lpXRry910Qk8uFJAatC60k9gHAE+iV6uPCYBXXTtpb0rNFY0CvP16duf3CxXfJuJlFCqWFqqPxiM1aOV6zO7IAHh29Y2tdQBebB6zZ6/UXNEIwBvUs0vWdKFifc5OEadH0+66vemClkNQQGrQhqBtjDYA8GL0mj2bAXj2tI2tZam5QjzgbXfaHSZa0efsiOncHmUpztnFFn7V7JUatNXUwFsAPMyBYQUAeJgPuQJSc4VYwPvhP//EYVa0lp+zI+oto1BxswJaatA2y4vmRgvAM6elhJYAeBK8aGYMUnOFOMD73je/9o0f/VbnKfWD9xeI+QYTr+CcnZkgiK0VqUEbmx9CsReAF4onwrADgBeGH0KwQmquEAV4300XFhKVXKfkqf/HqvfLs2n3QgiTBzb4UUBq0PpRM/5eAXjx+9DkCAB4JtWMuy2puUIU4G13Fq/yMx/4WOv1f/jGj//0X/ytuKccrK+rgNSgratLU98H4DXV86PHDcDDfMgVkJorxADeu2l7hZVae+pnfukdfvmNX5qZmdnA9G22AlKDttlerT56AF517SS+CcCT6NVqY5KaK0QA3uC6sdZNYrrxzOd/R2VZtgrAqzbRJb0lNWgl+cjlWAB4LtUOvy8AXvg+cmWh1FwhAvB2OouXFNESc3b8mc9/9TwAz1VYhN2P1KANW/VwrQPghesbH5YB8HyoHmafUnNF9IA3uHYsu8pMq7PpZnrv3r2rALwwg8i1VVKD1rWOUvoD4EnxpJlxAPDM6CihFam5ImrAG9xQ0brOTDybduf1RAPgSQg3M2OQGrRm1GleKwC85vl80ogBeJgPuQJSc0XUgLeTLqZKUYc5eS2vdQfAQ9BKD1p4uJoCALxqukl9C4An1bPlxwXAK6+Z1Td20oV5pZKbzHRxNt1czjsD4FmVParGpQZtVE4IyFgAXkDOCMAUAF4ATgjEBKm5ItoVPF3zjphO7FE2P3y3LAAvkIgJwAypQRuAtFGaAMCL0m3WjAbgWZM2uoal5oooAW8nbS8rpc4z8+mDt1UA8KKLLWsGSw1aa4IJbxiAJ9zBJYcHwCspmODHpeaK6ABvuObdbNo9eXDOAfAER2HJoUkN2pIy4PF9BQB4mArDCgDwMB9yBaTmiugAbyddvKAUndI172bTrVsAPATpOAWkBi08Xk0BAF413aS+BcCT6tny45KaK6ICvIM170a5ESt45Se31DekBq1Uf9keFwDPtsJxtQ/Ai8tfNq2VmiuiArztTlt/Nfuw5h0Az+aUj79tqUEbv2f8jACA50f3UHsF4IXqGfd2Sc0V0QDeqJp3ADz3gRBTj1KDNiYfhGQrAC8kb/i3BYDn3wehWCA1V0QBeONq3gHwQgmPMO2QGrRhqh2+VQC88H3k0kIAnku1w+5Laq6IAvDG1bwD4IUdNL6tkxq0vnWNtX8AXqyes2M3AM+OrjG2KjVXBA94k2reAfBiDCV3NksNWncKyuoJgCfLn3VHA8Crq6Cc96XmiqABb1rNOwCenACzMRKpQWtDqya0CcBrgpeLjxGAV1wr6U9KzRVBA960mncAPOlhV298UoO2nirNfRuA11zfj8kVl7IsuzgzM3MZyjRbAam5gu/evZtq1zKzUkoVBj6Tz49qq/fNL89nV8+dSn7qZ661Pvl3N4an36S+mfmUUuoaET1RBLnZU7h5o1dKHWq1WmeyLHureaOvP+KyMT6px7JtmXx+qK1XkiR5Lsuyr9RXBy3ErkCSJG9mWXaDiN6JfSywv54CUnPFQ8CrJ4/5tx/860+d0cD59Gf//XqZ1gF4ZdSS/azUoJXtNaujA+BZlTeuxgF4cfnLprVSc0XhFTub4h5su2jNuzHL7lezLFudmZl5bNXPpf3oKwwFpC67h6FufFZgizY+n9m0GGfwbKobV9tSc0VwgFem5h0AL64gcm2t1KB1raOU/gB4UjxpZhwAPDM6SmhFaq4IDvDK1LwD4EkILXtjkBq09hST3TIAT7Z/y44OgFdWMbnPS80VQQFe2Zp3ADy5AWdiZFKD1oQ2TWwDgNdEr48fMwAP8yFXQGquCAbwqtS8A+AhQCcpIDVo4fVqCgDwqukm9S0AnlTPlh+X1FwRDODlNe8yzk68lG5tlXfR4I179+7hI4uq4gl7T2rQCnOTs+EA8JxJHUVHALwo3OTESKm5IgjA20k/clKp7Cozrc6mm/26fFX/AfCqKifvPalBK89TbkYEwHOjcyy9APBi8ZR9O6XmiiAAb7vTvslMvEu9hfl0634ddwLw6qgn612pQSvLS+5GA8Bzp3UMPQHwYvCSGxul5grvgFen5t0o1wPw3AREDL1IDdoYtA/RRgBeiF7xZxMAz5/2ofUsNVd4Bby85h0xX5lLu0smnA7AM6GijDakBq0M77gfBQDPveYh9wjAC9k7bm2Tmiu8Al7dmndYwXMbBLH1JjVoY/NDKPYC8ELxRBh2APDC8EMIVkjNFd4AL695p5jPHk27pe6bnTQhsIIXQriEYYPUoA1D3fisAODF5zObFgPwbKobV9tSc4UXwDNV8w4reHEFkWtrpQatax2l9AfAk+JJM+MA4JnRUUIrUnOFF8AzVfMOgCchtOyNQWrQ2lNMdssAPNn+LTs6AF5ZxeQ+LzVXOAc8kzXvAHhyA87EyKQGrQltmtgGAK+JXh8/ZgAe5kOugNRc4RzwTNa8A+AhQCcpIDVo4fVqCgDwqukm9S0AnlTPlh+X1FzhFPBM17wD4JWfyE16Q2rQNsmHJscKwDOpZvxtAfDi96GpEUjNFc4Az0bNOwCeqektsx2pQSvTW/ZHBcCzr3FMPQDwYvKWXVul5gpngGej5h0Az+6kj711qUEbu1982Q/A86V8mP0C8ML0iw+rpOYKJ4Bnq+YdAM9HKMTTp9SgjccDYVkKwAvLH76tAeD59kA4/UvNFdYBz2bNOwBeOAESoiVSgzZErWOwCYAXg5fc2QjAc6d16D1JzRXWAW87XVwnRWcyzk68lG5t2XY0brKwrXA87UsN2ng8EJalALyw/OHbGgCebw+E07/UXGEV8GzXvMMKXjgBEqIlUoM2RK1jsAmAF4OX3NkIwHOndeg9Sc0VdgGv075OTEd2qbcwn27dd+FkrOC5UDmOPqQGbRzqh2clAC88n/i0CIDnU/2w+paaK6wBnouad1jBCytIQrNGatCGpnMs9gDwYvGUGzsBeG50jqEXqbnCCuDpmnekWtcV07W5tLvk0sFYwXOpdth9SQ3asFUP1zoAXri+8WEZAM+H6mH2KTVXWAE8VzXvsIIXZrCEYpXUoA1F39jsAODF5jG79gLw7OobU+tSc4VxwHs3bS+xUpcU89mjaXfdtZOxguda8XD7kxq04SoetmUAvLD949o6AJ5rxcPtT2quMAp4rmveYQUv3IAJwTKpQRuCtjHaAMCL0Wv2bAbg2dM2tpal5gqjgOe65h0AL7Ywcmuv1KB1q6Kc3gB4cnxpYiQAPBMqymhDaq4wBng+at4B8GQEl61RSA1aW3pJbxeAJ93D5cYHwCunl+SnpeYKc4DnoeYdAE9yyNUfm9Sgra9MM1sA4DXT7+NGDcDDfMgVkJorjACer5p3ADwE6CQFpAYtvF5NAQBeNd2kvgXAk+rZ8uOSmitqA57PmncAvPITuUlvSA3aJvnQ5FgBeCbVjL8tAF78PjQ1Aqm5ojbg+ax5B8AzNb1ltiM1aGV6y/6oAHj2NY6pBwBeTN6ya6vUXFEL8HzXvAPg2Z30sbcuNWhj94sv+wF4vpQPs18AXph+8WGV1FxRGfBCqHkHwPMRCvH0KTVo4/FAWJYC8MLyh29rAHi+PRBO/1JzRWXAC6HmHQAvnAAJ0RKpQRui1jHYBMCLwUvubATgudM69J6k5opKgBdKzTsAXuhh49c+qUHrV9V4ewfgxes7G5YD8GyoGmebUnMF3717N9UuYWallCoEfA+++JnPUW/3UOsXfv1f8gdf3C3i0kntl+l7mq3MfEopdY2IbhWxC8/IVUApdajVap3JsuwtuaO0N7KycTnJkrJtmXx+qK1XkiR5Lsuyr9hTDS3HokCSJG9mWXaDiN6JxWbYaUcBqbniIeAVla3323//ZPbtr72avHbmYuunfy44iALgFfWk/OekBq18z1kbIQDPmrTxNQzAi89ntiyWmisKrdjlooZW826Us+/du3c1y7LVmZmZDVuTAe3GoYDUZfc41A/PSmzRhucTnxZhi9an+mH1LTVXlAK8vOYdU7Ywm24Ft3qnpwwAL6zA8WmN1KD1qWnMfQPwYvaeedsBeOY1jbVFqbmiMOCFWPMOK3ixhpMbu6UGrRv15PUCwJPn0zojAuDVUU/Wu1JzRSHAy2veKabbc2l3IWTXYgUvZO+4tU1q0LpVUU5vADw5vjQxEgCeCRVltCE1VxQCvFBr3mEFT0Zw2RqF1KC1pZf0dgF40j1cbnwAvHJ6SX5aaq6YCnh5zTtiOjeXbq6E7mSs4IXuIXf2SQ1adwrK6gmAJ8ufdUcDwKuroJz3peaK6YDXaV8npiO71FuYT7fuh+5SAF7oHnJnn9SgdaegrJ4AeLL8WXc0ALy6Csp5X2qumAh4O+liqhR1FPMbR9Pu5RjcCcCLwUtubJQatG7Uk9cLAE+eT+uMCIBXRz1Z70rNFWMBL4aad6OmGABPVuDVGY3UoK2jSZPfBeA12ftPjh2Ah/mQKyA1V4wFvBhq3gHwEKCTFJAatPB6NQUAeNV0k/oWAE+qZ8uPS2quGAl4sdS8A+CVn8hNekNq0DbJhybHCsAzqWb8bQHw4vehqRFIzRVPAF5MNe8AeKamt8x2pAatTG/ZHxUAz77GMfUAwIvJW3ZtlZorngC8mGreAfDsTvrYW5catLH7xZf9ADxfyofZLwAvTL/4sEpqrngM8GKreQfA8xEK8fQpNWjj8UBYlgLwwvKHb2sAeL49EE7/UnPF44AXWc07AF44ARKiJVKDNkStY7AJgBeDl9zZCMBzp3XoPUnNFQ8B7920vcJKrcVU8w6AF3rY+LVPatD6VTXe3gF48frOhuUAPBuqxtmm1FzRB7xYa94B8OIMJldWSw1aV/pJ6weAJ82j9cYDwKunn6S3peaKAeB1Fi8ppteYsoXZdOtWzI5DoeOYvWfWdqlBa1al5rQGwGuOr4uMFIBXRKVmPCM1V3DMNe+wgteM4Ks6SqlBW1WPpr8HwGv6DHh8/AA8zIdcAam5grc77ZvE9P5c2l2Q4G6s4EnwopkxSA1aM+o0rxUAXvN8PmnEADzMhwYA3qLKODvxUrq1JcHdADwJXjQzBgCeGR2ltALAk+JJM+MA4JnRUUIrUnMFfzddWJACd3qiAfAkhJuZMUgNWjPqNK8VAF7zfI4VPPi8iAJSc8XIu2iLCBLqMwC8UD3j3i6pQeteSRk9AvBk+NHUKLCCZ0rJ+NuRmisAePHPTYxgjAJSgxYOr6YAAK+ablLfAuBJ9Wz5cUnNFQC88nMBb0SigNSgjUT+4MwE4AXnEq8GAfC8yh9U51JzBQAvqGkGY0wqIDVoTWrUpLYAeE3y9vSxAvCma9SUJ6TmCgBeU2ZwA8cpNWgb6EojQwbgGZFRTCMAPDGurD0QqbkCgFd7aqCBUBWQGrSh6h26XQC80D3k1j4Anlu9Q+5Naq4A4IU862BbLQWkBm0tURr8MgCvwc4fMXQAHuZDroDUXAHAwxwXq4DUoBXrMMsDA+BZFjiy5gF4kTnMorlSc8X/B/G7mgLg0SDz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png;base64,iVBORw0KGgoAAAANSUhEUgAAAngAAADmCAYAAABGZPggAAAgAElEQVR4Xu2df4xe2XnXn+e++8OhIWvvTpcZr6jH0EoBFe143qAsELreIDWRCtpZEmnbSMjj/pFQUeJxJYRUUN87CCRWAmbMD6WAFNsigvYfbKNGNFTE40BJIfuOx1KQNooU24XsjIvj9YaizCR+70Hnfefar8fvj/vj/Hzu13+02sy95zzn+5xnns+cc+5zmIT9u3fv3tUsy1ZnZmY2hA0NwympwP379w/3er2bL7zwwpGSr+JxgQp873vfW2HmY88///xZgcPDkEoqcO/evUtZll2cmZm5XPJVPC5MAam5goX5iQB40jxafTxSg7a6Is1+E4DXbP8fHD0AD/MhV0BqrgDgYY6LVUBq0Ip1mOWBAfAsCxxZ8wC8yBxm0VypuQKAZ3HSoGm/CkgNWr+qxts7AC9e39mwHIBnQ9U425SaKwB4cc5HWF1AAalBW2DoeGSEAgA8TIthBQB4mA/Yoo1sDuAMXmQOs2guAM+iuBE2DcCL0GkWTQbgWRQ3sqal5gqs4EU2EWFucQWkBm1xBfDksAIAPMwHrOBhDoxSQGquAOBhvotVQGrQinWY5YEB8CwLHFnzWMGLzGEWzZWaKwB4FicNmvargNSg9atqvL0D8OL1nQ3LAXjVVX03ba8cTbvr1VsI602puQKAF9Y8gzUGFZAatAYlalRTALxGuXvqYAF4UyUa+8BOp/1exnT6aNoVUSRaaq4A4FWf43gzcAWkBm3gsgdrHgAvWNd4MQyAV032nbS9rJQ6z0wXZ9PN5WqthPWW1FwBwAtrnsEagwpIDVqDEjWqKQBeo9w9dbAAvKkSjXxgu9O+SaTmmfj+7GpXxDWQUnMFAK/aHMdbESggNWgjkD5IEwF4QbrFm1EAvPLS76QfOalUdlWv3ilFp5j59GzavVC+pbDekJorAHhhzTNYY1ABqUFrUKJGNQXAa5S7pw4WgDdVoice2E7bl4nUybl08/BO2r6liLbm0u5S+ZbCekNqrgDghTXPYI1BBaQGrUGJGtUUAC98d++vEJ3a4+zsfLp136bFALxy6u6kC/NKJTeZaXU23Uy308V1UnRmj7Mjtn1VztLyT0vNFQC88nMBb0SigNSgjUT+4MwE4AXnkhErRANoIOJbg+2/tzdsWQ3AK6fsTrp4QW/L5kD33XRhIVHJdQnbtFJzBQCv3BzH0xEpIDVoI3JBUKYC8IJyx0hj+gf4md5nosNKqWNMtD67unnWhuUAvOKq3koXDh9SrZvE6srwl7NStmml5goAXvE5jicjU0Bq0EbmhmDMBeAF44qRhgyvCO1S7/KzlKR6NY+Jt3rcO/1SurVlcgQAvOJq7qSLqVLUYc6Oz6Zbt/I3x/3vxVsO40mpuQKAF8b8ghUWFJAatBakakSTALyw3ZzDwvCZrv6ZPMouk6LnEuKVP7baPWdqFAC84krqlVVmuj2bdk8Ov5Wfy1PMZ2O+2UJqrgDgFZ/jeDIyBaQGbWRuCMZcAF4wrhhpyE6nfV0x8VzaXRh+QG8PPkutC6TU60S0wZydHl5FqjoqAF4x5R4VNk5eG3Umcjttb7EiNbvaPVGsxfCekporAHjhzTVYZEgBqUFrSJ7GNQPAC9flRVaC+qBBap0VK2I6W7f+GgCv2HzQ4E1MR2bT7vyoN/S9tKzU2sHt22Kth/GU1FwBwAtjfsEKCwpIDVoLUjWiSQBeuG4uCgkaBIlaF5RSrzLR5V3OTlct0QHAmz4fHhU2Hl/QuAicT+/J7xNScwUAz++8Qu8WFZAatBYlE900AC9c9+6k7Q1FdPjg9uw4ix8CIfF9Yn6jSjkVAN70+TBc2HjS033/KTo2t9o9Pr3V8J6QmisAeOHNNVhkSAGpQWtInsY1A8AL0+X9M3YqeY+Yzs2lmytFrex/dTs4m/eyLqeyy9lqmdU8AN5kpQ8WNp4CeMtKqfMZZydMf+1cdD7UeU5qrgDg1ZkVeDdoBaQGbdCiB2wcAC9M5+SH+KvCQX6jgi6OnHHvjaKAAcCbBniPFzae9HRVSA9lRkrNFQC8UGYY7DCugNSgNS5UQxoE4IXpaL0NyEQL4w7xF7FanxUjUvps3jEiTudWu6vT3gPgjVdoXGHjSZr2t3MVvRzjNq3UXAHAm/ZbAD+PVgGpQRutQzwbDsDz7IAx3e902u8pVhfLbM+Oamq4nIoujkzce2NSORUA3vj5UKWAcd2VWJ+zU2quAOD5nFXo26oCUoPWqmiCGwfghefcd9P2Eit1STG/cTTtXjZhYb9NUhd0ORUmSscVRwbgjVd7XGHjqdu0lNzSXzcPX2dmwqe225CaKwB4tmcO2vemgNSg9SZo5B0D8MJzYP8Ce6KluXTzsEnr+luM1Lo8qZwKAG+04vlKXBXo1v4kxa/PrnaPmPSn7bak5goAnu2Zg/a9KSA1aL0JGnnHALzwHKi3Zw9eYG/Syn45FVKpXs3LmE4PrxK6ALz+l6gZH+NE3TZx+4ZJbca1td1ZvMrMx6ucibSxIutizFJzBQDPxexBH14UkBq0XsQU0CkALywn9sucqOR6lZWiMiMZLqdCRBf2ODury6mYALztXzvxat8WTvp3tDKpBV3Pj4kXFKmHq5JMfH+Xe8fLlHEpM0ZTzxYpbDytr+108X5s27RScwUAb9psxc+jVUBq0EbrEM+GA/A8O+BA93l5kz3OjrgAn/zDAV1OhZlPP/P5/3Qmy7KLMzMzI8/+5atvxIm+omueSR1WRAtMfFiReuy+3IdDY77BRPcVqS39//ulW4ju63OGfehZ3XwjLC88bk2+Zb5H2XxVn8S4TSs1VwDwQo422FZLAalBW0uUBr8MwAvL+fogPzHdmEu7S64s06t5rcHZvGOtP/NX3uEPfOhLD/7Hv31q0urbI3ij9/XXuUoDG6mtwf+ebOj/O+0mjRwuba9W1tGxTGHjSf2YWAWsM44q70rNFXz37t20P7mZlVL6o6Ni/0w+b7itU0qpa0R0q9hI8JRUBZRSh1qtlv4r/S2pY7Q5rrJxOcmWsm2ZfH6orVeSJHkuy7Kv2NQNbU9XIPvO7872vrz6udaJT19JPvbZfVia/p6JJ9Qf/sGh7D+vn8x+/+2PPtbej83c4aef3eUPze3Qs39klz/44n11+KX7/MLx+8ncn75ft+8fffEzf533vv9c66998Rx/8MXduu2Zfr935Vc/qTVpfXr9XN3x/uhf/dUV/qMv7jz1C7/+G6bttNGe1FzxEPBsiOajTWYG4PkQPsA+pQZtgFLHYhIALxBP9b76T17J/udvf8IETFQe0p1vncq+f+dm8lM/87XKbZR4MYfa5Mf/5Dutn//Cb5Z41fqjGnp7/+YXz9CLP/mtpz61XrtcTQ6LT53+0lshwuxBQaXmisIrdtZnmKEO7t27dzXLstWZmZn+0jn+NVcBqcvuzfVovZFji7aefibf3um0rysmnku7o8+ymexsTFsmPrIoa2b/q16l1kLbqs3tqnpd3EEd8g9o9FnH2bR7oaxOrp+XmisAeK5nEvpzpoDUoHUmoLCOAHhhODQ/66WYzx5Nu+u+rPIBeHqsO2l7Q1/pFdJXtVUKG0/z207avqWItlyesZxm07ifS80VALyqMwLvBa+A1KANXvhADQTgheGYfLWIOTvuszacP8BbmFeUbLGiqyF8VVunsPGkGVXlujNfM1RqrgDg+ZpR6Ne6AlKD1rpwQjsA4IXhWH0pPRMtVCmka3IEvgBPj+ER5PrfwqxT2Hgy4C3MK5Xc9L1SW2TOSM0VALwi3sczUSogNWijdEYARgPw/DtBXyH2rEreI6Zzc+nmik+LfALe8FYtce+Er5VM2yVNttO2XqlUs6vdEz59Pa1vqbkCgDfN8/h5tApIDdpoHeLZcACeZwcMzp8tK6XOmzrMX2dE/gFvsFVLiq7PrW6+VmcsVd81Udh4Ut+hbMdP00dqrgDgTfM8fh6tAlKDNlqHeDYcgOfZAUQUyvasVsI34A1v1frYxjRV2FjCNq3UXAHA8/87DxZYUkBq0FqSS3yzADz/Lt7ptN8jVldm081l39aEAHg+t2pdfQShvxpWio7NrXaP+/b5uP6l5goAXqgzDnbVVkBq0NYWpqENAPD8Ov7dtL2k72QNpQZcOIDnfqtWn4U8pFo3XcB2SNvyADy/vwNq945Cx7UlFNMAAE+MK40MBIBnRMbKjeTnvebSzcOVGzH4YiiA52OrNocu5uS1affo1pU8pA9rAHh1ven5fQCeZwcE1D0ALyBnBGAKAM+vEwbFdNW1ELZntRIhAZ7rrVobhY0nzS599lIXdw51m1ZqrsAWrd/feejdogJSg9aiZKKbBuD5c2+IV1eFBnj9lS5Kbtn+qjbfKnd5jVjo27Quc8WdXzvxukrUDRelcQB4/n7noWfLCrgMWstDQfMGFADgGRCxYhPb6eI6KTqzx9mR+XTrfsVmjL4WGuDtb9Xm5xStXeNmq7DxJOfk8MpEl0NZwR2210WuGJx7TM4roiXdNxNvMdEFxb0rtmAPgGf0VwYaC0kBF0Eb0nhhy2QFAHj+ZojeEiSmGyHdSxoi4GkP9UvJKHrVRgHkfCXVT1mWxQuk+PXZ1e4RfzNxdM+2c4UuKE39D4wUK+J0AHi0TEq9bBP2AHihzTTYY0wB20FrzFA05EQBAJ4TmZ/o5FG9Nf/Xcg0bFyrgPVztUnzT9A0QtgsbT5phoX1F7WoFb6ezuKaIVoj5Rka95ZfSra28bx0bGbWWbMEeAM/P7zz06kABAJ4DkSPqAoDnx1mh3mYQKuBpLz06J0ers+lmf8Wn7r8ctH1eE7edLt4PcZvWRq7QepNqXVKkFrTme5Slk44n2IA9AF7dqMH7wSpgI2iDHSwMm6oAAG+qRFYe2Om0rysmnku7C1Y6qNhoyICnhzT48lS9bupaN1eFjSe5Q68ghrhNazpX6I9KSNHa/pbs8tG0e7nMNDUFewC8Mqrj2agUMB20UQ0exj6hAADP/aTIV418nPmaNtrQAc/kVq3LwsaTAe8jJ5XKrrr8gnfaPNA/N5Urhj+kYOZru9RbqvtR0TjYU0Tre9y7Mql9AF4R7+OZKBUwFbRRDh5GA/ACmAMhl8cIHfC0+0xt1bosbDxt2u2k7VuKaCukD25M5IrBByytS0Rqntnc1vqwnjnsJUQrSqlj+md6y1sRXx4FewC8abMRP49WARNBG+3gYTgAL4A50P8ilGhhNu3OB2DOYybEAHjaYBNbta4LG0/ydYglc+rmiu1Ou0OkUma+3aPe0vCHFLbmfR8oKVlm4qVxsAfAs6U+2vWuQN2g9T4AGGBUAWzRGpVzamOhX1EVC+DV3ar1Udh40uQIseh11VyxfwThPBGdZKaLu5St1N2SnRpYIx4YB3sAvCpq4p0oFKgatFEMDkaWVgCAV1qyWi+EvD2rBxYL4Glb62zV+ihsPG3ihLZNWyVXaJ8kis7rDymYeGU27V6YNm4XPx+CvQUAngvF0YcXBaoErRdD0akTBQB4TmR+2Elec20u3TzstudivcUEeHpEfT0VnSrzVe2jGoR2zoQVU/rJp0L4onfYqjK5Yv9Dik5e246pt2TrJoqq+ubvAfDqKoj3g1WgTNAGOwgYZkwBAJ4xKQs1tNNpv0esroR4NVVsK3ja3j5YUGuLFL1XtACyz8LGkyZJaF9XF80VenWspVrndW07Wx9SFAqugg8B8AoKhcfiU6Bo0MY3MlhcRQEAXhXVqr0T8q0F+YhiW8EbrOLlZUamr8jlZyD12bAQIXs7bW+xIlUUVqvNxGJvFckVdzrtMxmpdWJ6nylZmk3f3ijWur+nAHj+tEfPlhUoErSWTUDzASkAwHPnjP6XkkTLoW7PxriCl3sv/wqVOXltEmSEtg16cPaFdMPJpFwxXNuOmK/sUW/Zx4cUVaIXgFdFNbwThQIAvCjc5MxIAJ4zqUmX5SCmGyHVOjs4+hhX8PQY8q1apUjtce/EONjQW+SK6VqoPghpm3ZcrtArpqTUpf0bKdKjaVf/4RLNPwBeNK6CoWUVAOCVVUz28wA8N/4NsQzGqJHHCnh6LPlW7bh7ZUMqbDxp1u2k7Q2l6Njcave4m9k5updRuWKns7iWf0iRUW/ZRW070xoA8EwrivaCUQCAF4wrgjAEgOfGDSEWspUGeHo8k7Zq91dQ3w/t/t+DfgillM5wrhj+kEID9B5laSxbsgf1BeC5+Z2HXjwoAMDzIHrAXQLw3Dhnp9O+rphuh7o1mKsQ8wqeHsO4rdpHH2Lw6VBqs42beaEUw85zxY/+2c+eJUVr+1uyy0fT7mU3UWOnFwCeHV3RagAKAPACcEJAJgDw7DsjpHNV00YbO+Dp8Y3aqg2xsPEkXwyuYqOXfW7Tvvflf3Tsh3dvfjv7ztefZuZru9RbinXVblhrAN603wL4ebQKAPCidZ0VwwF4VmR9rNGQvoycNloJgHdwq5bowS2lkpsx1GjL/eN7m7b/IQXzRZX1fiIm3abNb/1zAF4RlfBMlAoA8KJ0mzWjAXjWpH3Y8P72LId+9ksbLAXwhrdq9ZfLROrkHmXzsaxAPbxrl+iy63p92512h0ilzMn/evrNf3H4hT/10Q/ZjxJ3PQDw3GmNnhwrAMBzLHjg3QHw7DpoqLDu6my6mdrtrX7rUgBPK5F/udxftQm0sPEkj+kbN0jx67Or3SP1PTu9hf2jBOeJ6KTW69k/+5lO9srprRdeeMFJ/9MtNPMEAM+MjmglQAUAeAE6xaNJADy74vveais7OkmAp8ceemHjSf5xefOJ7itRdF5/SMHEK/pDFKm5AoBX9rcCno9GAalBG40DAjMUgGfXIfqwPBMtzKbdebs9mWldGuDlkBfD6ukoD26ni/fZ4jbt/grzmr5hhZhvMPWWZtOtW9oWqbkCgGfmdwVaCVABqUEboNRRmATAs+emUMpdlBmhRMArM/7Qns23aXe5d9z0+cHh2najPqSQmisAeKHNcthjTAGpQWtMoIY1BMCz5/B8i23a/aj2LCjfMgCvvGY237BVv+9Op30mI7XOzLeJeHnU/b1ScwUAz+aMRdteFZAatF5FjbhzAJ495+nVF0W0NJduHrbXi9mWAXhm9TTR2k7avqWItkwUyd5fVb6kP6Qg5it71FsetzIoNVfw3bt3+187MbNSShUGPpPPG27rlFLqmi70bWLCoY14FVBKHWq1WmeyLHsr3lH4s7xsXE6ytGxbJp8fauuVJEmey7LsK/5Uldnzgy/85b9NL/7kt5761Ho0lf+TJHkzy7IbRPSOTK/EN6relV/9ZPb7b3/0qdNfeos/+OJu1RH0vvnlefVfvvCmUsTJhz++0fr4r/zepLak5oqHgFdVyNDeY2YAXmhO8WSP1KD1JKeEbgF4FrzYe/s3Ppx9/YtvJn/uF3+z9ZGfjwaWAHgWJkPNJrPv/O5s78urn2ud+PSV5GOf3arS3IP/8Hc+oW5/4xX6sZk7rZN/43LyJ/7CzrR2pOaKwit20wQK5ef37t27mmXZ6szMzEYoNsGORwro+kOkkjVFdJiIN0hlG3uJumH6UK3uUeqyO+ZTNQWwRVtNt2lv5Zfez61uRpVPsEU7zbN+ft7fplXq5tzq5mtlLBj+kIKYzs2lmytF35eaK6IKyCLOAuAVUcn9M4PzEK0zumo4Mb3PxFtKqVdzS/R/E6kNVmrjB4m6ZgL4pAate+/J6BGAZ8eP2532TX2DgolzU3YsHN0qAM+l2sX7qlLPT9dgJEVruradIl4+mnZLHRWQmisAeMXnHZ6sqMB2p32KidYVqcO6avguZSs5wPXvAaTsJBGfNA18UoO2ohsa/xoAz/wUyG9QYObTumCs+R7stQjAs6dtnZb3b5m4qZjPHk2765Pa6l/TppLz+gMfZr62S72lKosDUnMFAK/OTMS7ExUYfPauzhOpeR18PeqtvJRuTTxXUQT4VKJu5AUqJxkgNWgx7aopsPOPf+7brHrPZf/3//ytudXuxWqt4K1hBfLVlj3OjlRJrD7VBOD5VH9y39tpe4sVqdnV7olxTw7nlyIw2MRcAcALd45Ha9nj9/zx7YxopeySeT54HcQZqQXWn7qTOkmKnhv8jG/pLV19jo+5d20U8AHwop1Cxg3f7izqeyeX+QMf+r76wfc/NJg/dGGPe+diAxPj4tRocKfTvq6PXMym3ZM1mvHyKgDPi+yFOn03ba+wUmvM2fFRv9u3O+2OPu6ja9v1qLc0beFgWqdScwUAb5rn8fPCCuwvl3cU0crgnB2tm742R28JMbVOFgE+qUFb2CF4sK9ADnetl5f+3VMnf/nOD//pz17RyUEfCWDi+4rUZeZstciqMCR9pECZrbQQdQPgheiVgU353Dp468TjiwePH/epMxqpuQKAV2dW4N2HCuhq4Yoo1efs9BdMe5SlLlZGJgEfP/3sf2u9cuqNH/7XL/z5un/hwdVxKqAPX+tjAvrs59N/83e2mPnY888/fzZPIkRJqhSd6q8JE10mTs6NqnQf5+jtWj1tlcVu7/VbB+DV19BmCztpe0MpOja32j2u+9G3pSSKzlf9kGKSrQA8m5402Da+ojUoZoGmBlcU0Vp+zo6ot+xzJaT/qTy1FvrbuZR8XKnsjw+SN9/vf6VLvPGAe9cAfAWcG/kjw3A3m24uj/vIor/yTMlKf+VZ0XP9L7yJ1nFOb/IE6CdgosNzaXchxqkCwAvba4/iN3lNqUz/EbZMzDeYekumcwwAL+y58NA6AJ4bR+1/Pbemr4GZdMefG2tG96KD9sF7//v2g4undHmW/EvdYwA+n15x03d+r6VOCDmAFPmKtl9uQa9EK3UM5/TG+2r/Gqj3Rl3c7sbD9XsB4NXX0GYL+RzL+7A51wB4Nj1psG0AnkExRzS1H3Qa7Jb1OTtFnE77lN2uReNbHxW0/ULL1Bp8sDEozfIY8Cldj09lG3N/77q+7g7/IlRgv+DpVcV0e496J/OjAkUALx/u4GtunNMb5/58dSXj7ESsq+EAvPCDezttX2aiBSJetnl0AoAX/lzoWwjAs+co/eUSE63s17Nb3aVs3cU5u6ojKhK0Glif6X+0MQA+Uurlof76X+kC+Kp6wP17OdzpPz52qbcwPD/LAN4j0NN/EDw6p6e/vGVOLtpMNu5VK99jnnhn0+58+bfDeAOAF4YfJlmh/9DapQdbtvNMkVwRvlpPWoiPLGL0mmObdaFivW2lz9kR8xWm3orpMxA2hlQlaAF8Njzhps3BV9ytq4rV8YyykwdXlqoA3gHQW87P6RGRhv8LTT2nt91ZVGWvg3IzC4r3AsArrpX0J6vkihg0AeDF4CVPNu6fY+roc3aDw628EtPKhYmgnQZ8TLRl8no1T66OvttpcKcHWAfwcoEGH2S0lobP6SVE6z/g3kXbqwyhOGnwYZW6pJjfqFrfMoSxAPBC8EIYNpjIFWGM5HErAHghesWzTfu1hjTY9c/ZDcAurmuItIS2grbIbRum7tP1PBWi6X6ns3hJX1c0CTpMAN6wIP2yDfrIwn49PSJ1gTg7F8Pqdh3H7qSLF7TWc+nm4Trt+H4XgOfbA+H0bytX+B4hAM+3BwLqf/ABRetM/5wdK9aFikM/ZzdJPldBC+DzO4kf3lIx5T5U04CXj3pQmidZyevpST+nt9Npv0esrujSM349X693AF49/SS97SpXuNYMgOda8UD7Gz5np4vCEmVp7CsRvoL2MeAjtZBfrzaor6a2Jl2vFuj0CNas7XRxnRSdKXIXpS3Ay8UZfKGdPDynN1x7MVPZloQvs/PyM7Fvz2qfAfCCDWvnhvnKFbYHCsCzrXDg7fdhRKk1pe97Zb5GxGlM5+xCWMGb5uIy16tNaws/f6TAwULG07SxDXh5//k5PR1T0r7MzoF6j7MjsZ85BOBNi5jm/ByAF4mvUSalmKP6qw0qWdNnaQaFiimN8ZxdDIB30EYAX7E5OumpsnCn23IFeAftnvahTkyleLY77ZvEpItH6w9Nov4HwIvafUaNB+AZldNeYwC8ydrm5+x0EdfBBxRxn7OLEfAmAZ8u6nmw+DKuV3tcsf1bVK7rL7uHCxlP+63iC/AmAR8Ta3+/mj+jt/H7V+optRHahzq57jzlrOM0P4TycwBeKJ7wbwcAz78PClkAwBsvkz5np4Fuv1DxxV3KVmLfZpEAeAfHMO22jSYD37hbKor8cggF8EbZGsOHOjvpYqoUdSRsz2ofAPCKRE0zngHgReJnAN6TjhocjFbndaFifc6uR72VWK8XKjMNpQQtgG/g9cGxgtZ1/YX3HmXzZf84CRnwnoR8fVVall+n93CFb3A/rurfsMLcu+byQ6idTvu6YuL8bt8ysRjiswC8EL3ixyYpueKgevjIws98ctLrfj2787pQsT5nlxGtxFyYtKxoUoM2Bz6Jh/jH+bhIIeNp8yMmwDs4linnNm/tP39rAIAP/90ilT38b07U7apAuP+75GaRr5Wn+SGUnwPwQvGEfzuk5goAnv+5ZdyCQTJMOv1rlZjeV8Tp0bS7bryjwBuUGrQHZZd0iH/UlDIBd7rdmAFvEvAxUV5weD4/v1ksNPurgY8D4RhAZOYl/fuEOTteFRKL2eTuKQCeO61D70lqrgDghT7zStp3p9M+o4hSfc5O3xW5R1ladiurZJfBPi41aKcJXhT49hJ1I4a5UbSQ8TRdJAHetLHqnw9Wep+af/Ssmu/fJ/3o3zwRP/bfEwGRWX89u1Ck7xieAeDF4CU3NkrNFQA8N/PHei+D+yFpLT9nR9RblvKXdlXxpAZtWT1y4Ev267LF8tWmHqcpuJO2gld2DlR5/klAJJJSI1PrAcCrMitkviM1VwDwIp+v+6UL1vJzdkS8LOmXcB33SA3aOprk78b01SYzrc6mm2ndcTdtBa+uXtLfB+BJ93Dx8UnNFQC84nMgqCcH9ewSDXbLg3p2vCKtUHFdwaUGbV1dRr1fBPhUoqLJ6XAAABbbSURBVG64WhWuUsh4mi4AvGkKNevnALxm+XvSaKXmCgBeZHM8L1TMRCv79exWdylbj+EslWuppQatCx018GX6+jqik0TqZH6frosyHTncEfMVkzcmAPBczJx4+gDgxeMr25ZKzRUAPNszx2D7ulCxvlKsf1Ca+QpTb8XViorBYThrSmrQOhNwqCNX16vVKWQ8TRcA3jSFmvVzAF6z/I0VPAH+lljoeFCoOOvoc3b6eqbBduzbGwLcZXUIADx78k4DvoR46wH3rpUpqG0T7rQSADx78yHGlgF4MXrNjs1ScwVW8OzMFyOt7hcX1WC3rAsV69U7nLMrLq3UoC2ugLsn+3BGrYX+di6xvjnlmO6die/371Yl3pgEfPu17m7qWyqYsgUbK9MAPHfzIYaeAHgxeMmNjVJzBQDPzfwp1ctj5+z6CY/Wcc6ulIT9h6UGbXkl3L9R5no1U4WMp40SgDdNoWb9HIDXLH9ji1aAv2PfotXn7DTQ7X9AcZEoS22sZghw9dQhAPCmSuTsgUnAp4j0Kt98xtmJMlu6ZY0H4JVVTPbzADzZ/i0zOqm5Ait4ZWaBxWf7ZSqUWtP3izLzNSJOcc6unuBSg7aeKmG8ffC2Df1Hje3jBwC8MHwfihUAvFA84d8OqbkCgOd5bvVXNlSypoiWcM7OrDOkBq1ZlZrTGgCvOb4uMlIAXhGVmvGM1FwBwPM0f/NzdkQqHRQq1isY9av1expOkN1KDdogxY7AKABeBE5yaCIAz6HYgXclNVcA8DxMvDud9hlFlObn7HYpW0GhYvOOkBq05pVqRosAvGb4uegoAXhFlZL/nNRcAcBzOHcH9ezUeX2gXJ+z61FvxeahcodDC7IrqUEbpNgRGAXAi8BJDk0E4DkUO/CupOYKAJ6Dibdfz+68LlSsz9llRCtH0+5lB103ugupQdtop9YYPACvhngCXwXgCXRqxSFJzRV89+7dVGvCzEopVRj4TD5vuK1TSqlrRHSroq+Nvab+8A8O9b567lV1+xuvUOuZveTDH99offxXfs9YB2hoogJKqUOtVutMlmVvQaryCpSNy0k9lG3L5PNDbb2SJMlzWZZ9pbwaeEOaAkmSvJll2Q0iekfa2DCecgpIzRUPAa+cHOE+zcxBAF7vP/6DV9Wtr7+iHvzwUPITH/nvyV9a2eAPvrgbrnLyLJMatPI85WxEADxnUoffEQAvfB+5slBqrii8YudK6Lr9+C50/G7aXmJFa/k5O6LeMgoV1/VqtfelLrtXUwNvYYsWc2BYAWzRYj7kCkjNFQA8Q3Nc38WZqGQtP2dHxMsoVGxI3IrNSA3ainI0/jUAXuOnwGMCAPAwHwB4kc0B1yt4g3p2fbBbHtSz4xXbFfkjc4k3cwF43qQPsmMAXpBu8WYUAM+b9MF1LDVXYAWv4lTLCxUz0cp+PbvVXcrWUc+uoqAWXpMatBakakSTALxGuLnwIAF4haUS/6DUXAHAqzB1tzvtU0SU6nN2xHyFqbeCc3YVhLT8itSgtSyb2OYBeGJdW2lgALxKsol8SWquAOCVmK6DQsVZZ/+c3TUiTnHOroSAjh+VGrSOZRTTHQBPjCuNDASAZ0RGEY1IzRUAvALTc79QsQa7ZV2oWK/e4ZxdAeE8PyI1aD3LGm33ALxoXWfFcACeFVmjbFRqrgDgTZiOj52zY8VMtI5zdvHEr9SgjccDYVkKwAvLH76tAeD59kA4/UvNFQC8MXNMn7PTQLf/AcVFoizFObtwArKIJVKDtsjY8cyTCgDwMCuGFQDgYT7kCkjNFQC8A3Ncn7MjpdYUqQVmxjm7iH8HSA3aiF3i1XQAnlf5g+scgBecS7wZJDVXAPD2p5Q+Z0cqWVNES/qcXUa0cjTtXvY249BxbQWkBm1tYRraAACvoY4fM2wAHuYDVvAimwNlCx3rc3aHVNJRRCuDQsW0PptuppENG+aOUACAh2kxrAAAD/MBW7SYA6MUkJorGr2Cd6fTPqOI0vyc3S5lKyhULOcXgNSgleMhtyMB4LnVO/TesIIXuofc2Sc1VzQS8Ab17NR5XahYn7PrUW/lpXRry910Qk8uFJAatC60k9gHAE+iV6uPCYBXXTtpb0rNFY0CvP16duf3CxXfJuJlFCqWFqqPxiM1aOV6zO7IAHh29Y2tdQBebB6zZ6/UXNEIwBvUs0vWdKFifc5OEadH0+66vemClkNQQGrQhqBtjDYA8GL0mj2bAXj2tI2tZam5QjzgbXfaHSZa0efsiOncHmUpztnFFn7V7JUatNXUwFsAPMyBYQUAeJgPuQJSc4VYwPvhP//EYVa0lp+zI+oto1BxswJaatA2y4vmRgvAM6elhJYAeBK8aGYMUnOFOMD73je/9o0f/VbnKfWD9xeI+QYTr+CcnZkgiK0VqUEbmx9CsReAF4onwrADgBeGH0KwQmquEAV4300XFhKVXKfkqf/HqvfLs2n3QgiTBzb4UUBq0PpRM/5eAXjx+9DkCAB4JtWMuy2puUIU4G13Fq/yMx/4WOv1f/jGj//0X/ytuKccrK+rgNSgratLU98H4DXV86PHDcDDfMgVkJorxADeu2l7hZVae+pnfukdfvmNX5qZmdnA9G22AlKDttlerT56AF517SS+CcCT6NVqY5KaK0QA3uC6sdZNYrrxzOd/R2VZtgrAqzbRJb0lNWgl+cjlWAB4LtUOvy8AXvg+cmWh1FwhAvB2OouXFNESc3b8mc9/9TwAz1VYhN2P1KANW/VwrQPghesbH5YB8HyoHmafUnNF9IA3uHYsu8pMq7PpZnrv3r2rALwwg8i1VVKD1rWOUvoD4EnxpJlxAPDM6CihFam5ImrAG9xQ0brOTDybduf1RAPgSQg3M2OQGrRm1GleKwC85vl80ogBeJgPuQJSc0XUgLeTLqZKUYc5eS2vdQfAQ9BKD1p4uJoCALxqukl9C4An1bPlxwXAK6+Z1Td20oV5pZKbzHRxNt1czjsD4FmVParGpQZtVE4IyFgAXkDOCMAUAF4ATgjEBKm5ItoVPF3zjphO7FE2P3y3LAAvkIgJwAypQRuAtFGaAMCL0m3WjAbgWZM2uoal5oooAW8nbS8rpc4z8+mDt1UA8KKLLWsGSw1aa4IJbxiAJ9zBJYcHwCspmODHpeaK6ABvuObdbNo9eXDOAfAER2HJoUkN2pIy4PF9BQB4mArDCgDwMB9yBaTmiugAbyddvKAUndI172bTrVsAPATpOAWkBi08Xk0BAF413aS+BcCT6tny45KaK6ICvIM170a5ESt45Se31DekBq1Uf9keFwDPtsJxtQ/Ai8tfNq2VmiuiArztTlt/Nfuw5h0Az+aUj79tqUEbv2f8jACA50f3UHsF4IXqGfd2Sc0V0QDeqJp3ADz3gRBTj1KDNiYfhGQrAC8kb/i3BYDn3wehWCA1V0QBeONq3gHwQgmPMO2QGrRhqh2+VQC88H3k0kIAnku1w+5Laq6IAvDG1bwD4IUdNL6tkxq0vnWNtX8AXqyes2M3AM+OrjG2KjVXBA94k2reAfBiDCV3NksNWncKyuoJgCfLn3VHA8Crq6Cc96XmiqABb1rNOwCenACzMRKpQWtDqya0CcBrgpeLjxGAV1wr6U9KzRVBA960mncAPOlhV298UoO2nirNfRuA11zfj8kVl7IsuzgzM3MZyjRbAam5gu/evZtq1zKzUkoVBj6Tz49qq/fNL89nV8+dSn7qZ661Pvl3N4an36S+mfmUUuoaET1RBLnZU7h5o1dKHWq1WmeyLHureaOvP+KyMT6px7JtmXx+qK1XkiR5Lsuyr9RXBy3ErkCSJG9mWXaDiN6JfSywv54CUnPFQ8CrJ4/5tx/860+d0cD59Gf//XqZ1gF4ZdSS/azUoJXtNaujA+BZlTeuxgF4cfnLprVSc0XhFTub4h5su2jNuzHL7lezLFudmZl5bNXPpf3oKwwFpC67h6FufFZgizY+n9m0GGfwbKobV9tSc0VwgFem5h0AL64gcm2t1KB1raOU/gB4UjxpZhwAPDM6SmhFaq4IDvDK1LwD4EkILXtjkBq09hST3TIAT7Z/y44OgFdWMbnPS80VQQFe2Zp3ADy5AWdiZFKD1oQ2TWwDgNdEr48fMwAP8yFXQGquCAbwqtS8A+AhQCcpIDVo4fVqCgDwqukm9S0AnlTPlh+X1FwRDODlNe8yzk68lG5tlXfR4I179+7hI4uq4gl7T2rQCnOTs+EA8JxJHUVHALwo3OTESKm5IgjA20k/clKp7Cozrc6mm/26fFX/AfCqKifvPalBK89TbkYEwHOjcyy9APBi8ZR9O6XmiiAAb7vTvslMvEu9hfl0634ddwLw6qgn612pQSvLS+5GA8Bzp3UMPQHwYvCSGxul5grvgFen5t0o1wPw3AREDL1IDdoYtA/RRgBeiF7xZxMAz5/2ofUsNVd4Bby85h0xX5lLu0smnA7AM6GijDakBq0M77gfBQDPveYh9wjAC9k7bm2Tmiu8Al7dmndYwXMbBLH1JjVoY/NDKPYC8ELxRBh2APDC8EMIVkjNFd4AL695p5jPHk27pe6bnTQhsIIXQriEYYPUoA1D3fisAODF5zObFgPwbKobV9tSc4UXwDNV8w4reHEFkWtrpQatax2l9AfAk+JJM+MA4JnRUUIrUnOFF8AzVfMOgCchtOyNQWrQ2lNMdssAPNn+LTs6AF5ZxeQ+LzVXOAc8kzXvAHhyA87EyKQGrQltmtgGAK+JXh8/ZgAe5kOugNRc4RzwTNa8A+AhQCcpIDVo4fVqCgDwqukm9S0AnlTPlh+X1FzhFPBM17wD4JWfyE16Q2rQNsmHJscKwDOpZvxtAfDi96GpEUjNFc4Az0bNOwCeqektsx2pQSvTW/ZHBcCzr3FMPQDwYvKWXVul5gpngGej5h0Az+6kj711qUEbu1982Q/A86V8mP0C8ML0iw+rpOYKJ4Bnq+YdAM9HKMTTp9SgjccDYVkKwAvLH76tAeD59kA4/UvNFdYBz2bNOwBeOAESoiVSgzZErWOwCYAXg5fc2QjAc6d16D1JzRXWAW87XVwnRWcyzk68lG5t2XY0brKwrXA87UsN2ng8EJalALyw/OHbGgCebw+E07/UXGEV8GzXvMMKXjgBEqIlUoM2RK1jsAmAF4OX3NkIwHOndeg9Sc0VdgGv075OTEd2qbcwn27dd+FkrOC5UDmOPqQGbRzqh2clAC88n/i0CIDnU/2w+paaK6wBnouad1jBCytIQrNGatCGpnMs9gDwYvGUGzsBeG50jqEXqbnCCuDpmnekWtcV07W5tLvk0sFYwXOpdth9SQ3asFUP1zoAXri+8WEZAM+H6mH2KTVXWAE8VzXvsIIXZrCEYpXUoA1F39jsAODF5jG79gLw7OobU+tSc4VxwHs3bS+xUpcU89mjaXfdtZOxguda8XD7kxq04SoetmUAvLD949o6AJ5rxcPtT2quMAp4rmveYQUv3IAJwTKpQRuCtjHaAMCL0Wv2bAbg2dM2tpal5gqjgOe65h0AL7Ywcmuv1KB1q6Kc3gB4cnxpYiQAPBMqymhDaq4wBng+at4B8GQEl61RSA1aW3pJbxeAJ93D5cYHwCunl+SnpeYKc4DnoeYdAE9yyNUfm9Sgra9MM1sA4DXT7+NGDcDDfMgVkJorjACer5p3ADwE6CQFpAYtvF5NAQBeNd2kvgXAk+rZ8uOSmitqA57PmncAvPITuUlvSA3aJvnQ5FgBeCbVjL8tAF78PjQ1Aqm5ojbg+ax5B8AzNb1ltiM1aGV6y/6oAHj2NY6pBwBeTN6ya6vUXFEL8HzXvAPg2Z30sbcuNWhj94sv+wF4vpQPs18AXph+8WGV1FxRGfBCqHkHwPMRCvH0KTVo4/FAWJYC8MLyh29rAHi+PRBO/1JzRWXAC6HmHQAvnAAJ0RKpQRui1jHYBMCLwUvubATgudM69J6k5opKgBdKzTsAXuhh49c+qUHrV9V4ewfgxes7G5YD8GyoGmebUnMF3717N9UuYWallCoEfA+++JnPUW/3UOsXfv1f8gdf3C3i0kntl+l7mq3MfEopdY2IbhWxC8/IVUApdajVap3JsuwtuaO0N7KycTnJkrJtmXx+qK1XkiR5Lsuyr9hTDS3HokCSJG9mWXaDiN6JxWbYaUcBqbniIeAVla3323//ZPbtr72avHbmYuunfy44iALgFfWk/OekBq18z1kbIQDPmrTxNQzAi89ntiyWmisKrdjlooZW826Us+/du3c1y7LVmZmZDVuTAe3GoYDUZfc41A/PSmzRhucTnxZhi9an+mH1LTVXlAK8vOYdU7Ywm24Ft3qnpwwAL6zA8WmN1KD1qWnMfQPwYvaeedsBeOY1jbVFqbmiMOCFWPMOK3ixhpMbu6UGrRv15PUCwJPn0zojAuDVUU/Wu1JzRSHAy2veKabbc2l3IWTXYgUvZO+4tU1q0LpVUU5vADw5vjQxEgCeCRVltCE1VxQCvFBr3mEFT0Zw2RqF1KC1pZf0dgF40j1cbnwAvHJ6SX5aaq6YCnh5zTtiOjeXbq6E7mSs4IXuIXf2SQ1adwrK6gmAJ8ufdUcDwKuroJz3peaK6YDXaV8npiO71FuYT7fuh+5SAF7oHnJnn9SgdaegrJ4AeLL8WXc0ALy6Csp5X2qumAh4O+liqhR1FPMbR9Pu5RjcCcCLwUtubJQatG7Uk9cLAE+eT+uMCIBXRz1Z70rNFWMBL4aad6OmGABPVuDVGY3UoK2jSZPfBeA12ftPjh2Ah/mQKyA1V4wFvBhq3gHwEKCTFJAatPB6NQUAeNV0k/oWAE+qZ8uPS2quGAl4sdS8A+CVn8hNekNq0DbJhybHCsAzqWb8bQHw4vehqRFIzRVPAF5MNe8AeKamt8x2pAatTG/ZHxUAz77GMfUAwIvJW3ZtlZorngC8mGreAfDsTvrYW5catLH7xZf9ADxfyofZLwAvTL/4sEpqrngM8GKreQfA8xEK8fQpNWjj8UBYlgLwwvKHb2sAeL49EE7/UnPF44AXWc07AF44ARKiJVKDNkStY7AJgBeDl9zZCMBzp3XoPUnNFQ8B7920vcJKrcVU8w6AF3rY+LVPatD6VTXe3gF48frOhuUAPBuqxtmm1FzRB7xYa94B8OIMJldWSw1aV/pJ6weAJ82j9cYDwKunn6S3peaKAeB1Fi8ppteYsoXZdOtWzI5DoeOYvWfWdqlBa1al5rQGwGuOr4uMFIBXRKVmPCM1V3DMNe+wgteM4Ks6SqlBW1WPpr8HwGv6DHh8/AA8zIdcAam5grc77ZvE9P5c2l2Q4G6s4EnwopkxSA1aM+o0rxUAXvN8PmnEADzMhwYA3qLKODvxUrq1JcHdADwJXjQzBgCeGR2ltALAk+JJM+MA4JnRUUIrUnMFfzddWJACd3qiAfAkhJuZMUgNWjPqNK8VAF7zfI4VPPi8iAJSc8XIu2iLCBLqMwC8UD3j3i6pQeteSRk9AvBk+NHUKLCCZ0rJ+NuRmisAePHPTYxgjAJSgxYOr6YAAK+ablLfAuBJ9Wz5cUnNFQC88nMBb0SigNSgjUT+4MwE4AXnEq8GAfC8yh9U51JzBQAvqGkGY0wqIDVoTWrUpLYAeE3y9vSxAvCma9SUJ6TmCgBeU2ZwA8cpNWgb6EojQwbgGZFRTCMAPDGurD0QqbkCgFd7aqCBUBWQGrSh6h26XQC80D3k1j4Anlu9Q+5Naq4A4IU862BbLQWkBm0tURr8MgCvwc4fMXQAHuZDroDUXAHAwxwXq4DUoBXrMMsDA+BZFjiy5gF4kTnMorlSc8X/B/G7mgLg0SDz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png;base64,iVBORw0KGgoAAAANSUhEUgAAAngAAADmCAYAAABGZPggAAAgAElEQVR4Xu2df4xe2XnXn+e++8OhIWvvTpcZr6jH0EoBFe143qAsELreIDWRCtpZEmnbSMjj/pFQUeJxJYRUUN87CCRWAmbMD6WAFNsigvYfbKNGNFTE40BJIfuOx1KQNooU24XsjIvj9YaizCR+70Hnfefar8fvj/vj/Hzu13+02sy95zzn+5xnns+cc+5zmIT9u3fv3tUsy1ZnZmY2hA0NwympwP379w/3er2bL7zwwpGSr+JxgQp873vfW2HmY88///xZgcPDkEoqcO/evUtZll2cmZm5XPJVPC5MAam5goX5iQB40jxafTxSg7a6Is1+E4DXbP8fHD0AD/MhV0BqrgDgYY6LVUBq0Ip1mOWBAfAsCxxZ8wC8yBxm0VypuQKAZ3HSoGm/CkgNWr+qxts7AC9e39mwHIBnQ9U425SaKwB4cc5HWF1AAalBW2DoeGSEAgA8TIthBQB4mA/Yoo1sDuAMXmQOs2guAM+iuBE2DcCL0GkWTQbgWRQ3sqal5gqs4EU2EWFucQWkBm1xBfDksAIAPMwHrOBhDoxSQGquAOBhvotVQGrQinWY5YEB8CwLHFnzWMGLzGEWzZWaKwB4FicNmvargNSg9atqvL0D8OL1nQ3LAXjVVX03ba8cTbvr1VsI602puQKAF9Y8gzUGFZAatAYlalRTALxGuXvqYAF4UyUa+8BOp/1exnT6aNoVUSRaaq4A4FWf43gzcAWkBm3gsgdrHgAvWNd4MQyAV032nbS9rJQ6z0wXZ9PN5WqthPWW1FwBwAtrnsEagwpIDVqDEjWqKQBeo9w9dbAAvKkSjXxgu9O+SaTmmfj+7GpXxDWQUnMFAK/aHMdbESggNWgjkD5IEwF4QbrFm1EAvPLS76QfOalUdlWv3ilFp5j59GzavVC+pbDekJorAHhhzTNYY1ABqUFrUKJGNQXAa5S7pw4WgDdVoice2E7bl4nUybl08/BO2r6liLbm0u5S+ZbCekNqrgDghTXPYI1BBaQGrUGJGtUUAC98d++vEJ3a4+zsfLp136bFALxy6u6kC/NKJTeZaXU23Uy308V1UnRmj7Mjtn1VztLyT0vNFQC88nMBb0SigNSgjUT+4MwE4AXnkhErRANoIOJbg+2/tzdsWQ3AK6fsTrp4QW/L5kD33XRhIVHJdQnbtFJzBQCv3BzH0xEpIDVoI3JBUKYC8IJyx0hj+gf4md5nosNKqWNMtD67unnWhuUAvOKq3koXDh9SrZvE6srwl7NStmml5goAXvE5jicjU0Bq0EbmhmDMBeAF44qRhgyvCO1S7/KzlKR6NY+Jt3rcO/1SurVlcgQAvOJq7qSLqVLUYc6Oz6Zbt/I3x/3vxVsO40mpuQKAF8b8ghUWFJAatBakakSTALyw3ZzDwvCZrv6ZPMouk6LnEuKVP7baPWdqFAC84krqlVVmuj2bdk8Ov5Wfy1PMZ2O+2UJqrgDgFZ/jeDIyBaQGbWRuCMZcAF4wrhhpyE6nfV0x8VzaXRh+QG8PPkutC6TU60S0wZydHl5FqjoqAF4x5R4VNk5eG3Umcjttb7EiNbvaPVGsxfCekporAHjhzTVYZEgBqUFrSJ7GNQPAC9flRVaC+qBBap0VK2I6W7f+GgCv2HzQ4E1MR2bT7vyoN/S9tKzU2sHt22Kth/GU1FwBwAtjfsEKCwpIDVoLUjWiSQBeuG4uCgkaBIlaF5RSrzLR5V3OTlct0QHAmz4fHhU2Hl/QuAicT+/J7xNScwUAz++8Qu8WFZAatBYlE900AC9c9+6k7Q1FdPjg9uw4ix8CIfF9Yn6jSjkVAN70+TBc2HjS033/KTo2t9o9Pr3V8J6QmisAeOHNNVhkSAGpQWtInsY1A8AL0+X9M3YqeY+Yzs2lmytFrex/dTs4m/eyLqeyy9lqmdU8AN5kpQ8WNp4CeMtKqfMZZydMf+1cdD7UeU5qrgDg1ZkVeDdoBaQGbdCiB2wcAC9M5+SH+KvCQX6jgi6OnHHvjaKAAcCbBniPFzae9HRVSA9lRkrNFQC8UGYY7DCugNSgNS5UQxoE4IXpaL0NyEQL4w7xF7FanxUjUvps3jEiTudWu6vT3gPgjVdoXGHjSZr2t3MVvRzjNq3UXAHAm/ZbAD+PVgGpQRutQzwbDsDz7IAx3e902u8pVhfLbM+Oamq4nIoujkzce2NSORUA3vj5UKWAcd2VWJ+zU2quAOD5nFXo26oCUoPWqmiCGwfghefcd9P2Eit1STG/cTTtXjZhYb9NUhd0ORUmSscVRwbgjVd7XGHjqdu0lNzSXzcPX2dmwqe225CaKwB4tmcO2vemgNSg9SZo5B0D8MJzYP8Ce6KluXTzsEnr+luM1Lo8qZwKAG+04vlKXBXo1v4kxa/PrnaPmPSn7bak5goAnu2Zg/a9KSA1aL0JGnnHALzwHKi3Zw9eYG/Syn45FVKpXs3LmE4PrxK6ALz+l6gZH+NE3TZx+4ZJbca1td1ZvMrMx6ucibSxIutizFJzBQDPxexBH14UkBq0XsQU0CkALywn9sucqOR6lZWiMiMZLqdCRBf2ODury6mYALztXzvxat8WTvp3tDKpBV3Pj4kXFKmHq5JMfH+Xe8fLlHEpM0ZTzxYpbDytr+108X5s27RScwUAb9psxc+jVUBq0EbrEM+GA/A8O+BA93l5kz3OjrgAn/zDAV1OhZlPP/P5/3Qmy7KLMzMzI8/+5atvxIm+omueSR1WRAtMfFiReuy+3IdDY77BRPcVqS39//ulW4ju63OGfehZ3XwjLC88bk2+Zb5H2XxVn8S4TSs1VwDwQo422FZLAalBW0uUBr8MwAvL+fogPzHdmEu7S64s06t5rcHZvGOtP/NX3uEPfOhLD/7Hv31q0urbI3ij9/XXuUoDG6mtwf+ebOj/O+0mjRwuba9W1tGxTGHjSf2YWAWsM44q70rNFXz37t20P7mZlVL6o6Ni/0w+b7itU0qpa0R0q9hI8JRUBZRSh1qtlv4r/S2pY7Q5rrJxOcmWsm2ZfH6orVeSJHkuy7Kv2NQNbU9XIPvO7872vrz6udaJT19JPvbZfVia/p6JJ9Qf/sGh7D+vn8x+/+2PPtbej83c4aef3eUPze3Qs39klz/44n11+KX7/MLx+8ncn75ft+8fffEzf533vv9c66998Rx/8MXduu2Zfr935Vc/qTVpfXr9XN3x/uhf/dUV/qMv7jz1C7/+G6bttNGe1FzxEPBsiOajTWYG4PkQPsA+pQZtgFLHYhIALxBP9b76T17J/udvf8IETFQe0p1vncq+f+dm8lM/87XKbZR4MYfa5Mf/5Dutn//Cb5Z41fqjGnp7/+YXz9CLP/mtpz61XrtcTQ6LT53+0lshwuxBQaXmisIrdtZnmKEO7t27dzXLstWZmZn+0jn+NVcBqcvuzfVovZFji7aefibf3um0rysmnku7o8+ymexsTFsmPrIoa2b/q16l1kLbqs3tqnpd3EEd8g9o9FnH2bR7oaxOrp+XmisAeK5nEvpzpoDUoHUmoLCOAHhhODQ/66WYzx5Nu+u+rPIBeHqsO2l7Q1/pFdJXtVUKG0/z207avqWItlyesZxm07ifS80VALyqMwLvBa+A1KANXvhADQTgheGYfLWIOTvuszacP8BbmFeUbLGiqyF8VVunsPGkGVXlujNfM1RqrgDg+ZpR6Ne6AlKD1rpwQjsA4IXhWH0pPRMtVCmka3IEvgBPj+ER5PrfwqxT2Hgy4C3MK5Xc9L1SW2TOSM0VALwi3sczUSogNWijdEYARgPw/DtBXyH2rEreI6Zzc+nmik+LfALe8FYtce+Er5VM2yVNttO2XqlUs6vdEz59Pa1vqbkCgDfN8/h5tApIDdpoHeLZcACeZwcMzp8tK6XOmzrMX2dE/gFvsFVLiq7PrW6+VmcsVd81Udh4Ut+hbMdP00dqrgDgTfM8fh6tAlKDNlqHeDYcgOfZAUQUyvasVsI34A1v1frYxjRV2FjCNq3UXAHA8/87DxZYUkBq0FqSS3yzADz/Lt7ptN8jVldm081l39aEAHg+t2pdfQShvxpWio7NrXaP+/b5uP6l5goAXqgzDnbVVkBq0NYWpqENAPD8Ov7dtL2k72QNpQZcOIDnfqtWn4U8pFo3XcB2SNvyADy/vwNq945Cx7UlFNMAAE+MK40MBIBnRMbKjeTnvebSzcOVGzH4YiiA52OrNocu5uS1affo1pU8pA9rAHh1ven5fQCeZwcE1D0ALyBnBGAKAM+vEwbFdNW1ELZntRIhAZ7rrVobhY0nzS599lIXdw51m1ZqrsAWrd/feejdogJSg9aiZKKbBuD5c2+IV1eFBnj9lS5Kbtn+qjbfKnd5jVjo27Quc8WdXzvxukrUDRelcQB4/n7noWfLCrgMWstDQfMGFADgGRCxYhPb6eI6KTqzx9mR+XTrfsVmjL4WGuDtb9Xm5xStXeNmq7DxJOfk8MpEl0NZwR2210WuGJx7TM4roiXdNxNvMdEFxb0rtmAPgGf0VwYaC0kBF0Eb0nhhy2QFAHj+ZojeEiSmGyHdSxoi4GkP9UvJKHrVRgHkfCXVT1mWxQuk+PXZ1e4RfzNxdM+2c4UuKE39D4wUK+J0AHi0TEq9bBP2AHihzTTYY0wB20FrzFA05EQBAJ4TmZ/o5FG9Nf/Xcg0bFyrgPVztUnzT9A0QtgsbT5phoX1F7WoFb6ezuKaIVoj5Rka95ZfSra28bx0bGbWWbMEeAM/P7zz06kABAJ4DkSPqAoDnx1mh3mYQKuBpLz06J0ers+lmf8Wn7r8ctH1eE7edLt4PcZvWRq7QepNqXVKkFrTme5Slk44n2IA9AF7dqMH7wSpgI2iDHSwMm6oAAG+qRFYe2Om0rysmnku7C1Y6qNhoyICnhzT48lS9bupaN1eFjSe5Q68ghrhNazpX6I9KSNHa/pbs8tG0e7nMNDUFewC8Mqrj2agUMB20UQ0exj6hAADP/aTIV418nPmaNtrQAc/kVq3LwsaTAe8jJ5XKrrr8gnfaPNA/N5Urhj+kYOZru9RbqvtR0TjYU0Tre9y7Mql9AF4R7+OZKBUwFbRRDh5GA/ACmAMhl8cIHfC0+0xt1bosbDxt2u2k7VuKaCukD25M5IrBByytS0Rqntnc1vqwnjnsJUQrSqlj+md6y1sRXx4FewC8abMRP49WARNBG+3gYTgAL4A50P8ilGhhNu3OB2DOYybEAHjaYBNbta4LG0/ydYglc+rmiu1Ou0OkUma+3aPe0vCHFLbmfR8oKVlm4qVxsAfAs6U+2vWuQN2g9T4AGGBUAWzRGpVzamOhX1EVC+DV3ar1Udh40uQIseh11VyxfwThPBGdZKaLu5St1N2SnRpYIx4YB3sAvCpq4p0oFKgatFEMDkaWVgCAV1qyWi+EvD2rBxYL4Glb62zV+ihsPG3ihLZNWyVXaJ8kis7rDymYeGU27V6YNm4XPx+CvQUAngvF0YcXBaoErRdD0akTBQB4TmR+2Elec20u3TzstudivcUEeHpEfT0VnSrzVe2jGoR2zoQVU/rJp0L4onfYqjK5Yv9Dik5e246pt2TrJoqq+ubvAfDqKoj3g1WgTNAGOwgYZkwBAJ4xKQs1tNNpv0esroR4NVVsK3ja3j5YUGuLFL1XtACyz8LGkyZJaF9XF80VenWspVrndW07Wx9SFAqugg8B8AoKhcfiU6Bo0MY3MlhcRQEAXhXVqr0T8q0F+YhiW8EbrOLlZUamr8jlZyD12bAQIXs7bW+xIlUUVqvNxGJvFckVdzrtMxmpdWJ6nylZmk3f3ijWur+nAHj+tEfPlhUoErSWTUDzASkAwHPnjP6XkkTLoW7PxriCl3sv/wqVOXltEmSEtg16cPaFdMPJpFwxXNuOmK/sUW/Zx4cUVaIXgFdFNbwThQIAvCjc5MxIAJ4zqUmX5SCmGyHVOjs4+hhX8PQY8q1apUjtce/EONjQW+SK6VqoPghpm3ZcrtArpqTUpf0bKdKjaVf/4RLNPwBeNK6CoWUVAOCVVUz28wA8N/4NsQzGqJHHCnh6LPlW7bh7ZUMqbDxp1u2k7Q2l6Njcave4m9k5updRuWKns7iWf0iRUW/ZRW070xoA8EwrivaCUQCAF4wrgjAEgOfGDSEWspUGeHo8k7Zq91dQ3w/t/t+DfgillM5wrhj+kEID9B5laSxbsgf1BeC5+Z2HXjwoAMDzIHrAXQLw3Dhnp9O+rphuh7o1mKsQ8wqeHsO4rdpHH2Lw6VBqs42beaEUw85zxY/+2c+eJUVr+1uyy0fT7mU3UWOnFwCeHV3RagAKAPACcEJAJgDw7DsjpHNV00YbO+Dp8Y3aqg2xsPEkXwyuYqOXfW7Tvvflf3Tsh3dvfjv7ztefZuZru9RbinXVblhrAN603wL4ebQKAPCidZ0VwwF4VmR9rNGQvoycNloJgHdwq5bowS2lkpsx1GjL/eN7m7b/IQXzRZX1fiIm3abNb/1zAF4RlfBMlAoA8KJ0mzWjAXjWpH3Y8P72LId+9ksbLAXwhrdq9ZfLROrkHmXzsaxAPbxrl+iy63p92512h0ilzMn/evrNf3H4hT/10Q/ZjxJ3PQDw3GmNnhwrAMBzLHjg3QHw7DpoqLDu6my6mdrtrX7rUgBPK5F/udxftQm0sPEkj+kbN0jx67Or3SP1PTu9hf2jBOeJ6KTW69k/+5lO9srprRdeeMFJ/9MtNPMEAM+MjmglQAUAeAE6xaNJADy74vveais7OkmAp8ceemHjSf5xefOJ7itRdF5/SMHEK/pDFKm5AoBX9rcCno9GAalBG40DAjMUgGfXIfqwPBMtzKbdebs9mWldGuDlkBfD6ukoD26ni/fZ4jbt/grzmr5hhZhvMPWWZtOtW9oWqbkCgGfmdwVaCVABqUEboNRRmATAs+emUMpdlBmhRMArM/7Qns23aXe5d9z0+cHh2najPqSQmisAeKHNcthjTAGpQWtMoIY1BMCz5/B8i23a/aj2LCjfMgCvvGY237BVv+9Op30mI7XOzLeJeHnU/b1ScwUAz+aMRdteFZAatF5FjbhzAJ495+nVF0W0NJduHrbXi9mWAXhm9TTR2k7avqWItkwUyd5fVb6kP6Qg5it71FsetzIoNVfw3bt3+187MbNSShUGPpPPG27rlFLqmi70bWLCoY14FVBKHWq1WmeyLHsr3lH4s7xsXE6ytGxbJp8fauuVJEmey7LsK/5Uldnzgy/85b9NL/7kt5761Ho0lf+TJHkzy7IbRPSOTK/EN6relV/9ZPb7b3/0qdNfeos/+OJu1RH0vvnlefVfvvCmUsTJhz++0fr4r/zepLak5oqHgFdVyNDeY2YAXmhO8WSP1KD1JKeEbgF4FrzYe/s3Ppx9/YtvJn/uF3+z9ZGfjwaWAHgWJkPNJrPv/O5s78urn2ud+PSV5GOf3arS3IP/8Hc+oW5/4xX6sZk7rZN/43LyJ/7CzrR2pOaKwit20wQK5ef37t27mmXZ6szMzEYoNsGORwro+kOkkjVFdJiIN0hlG3uJumH6UK3uUeqyO+ZTNQWwRVtNt2lv5Zfez61uRpVPsEU7zbN+ft7fplXq5tzq5mtlLBj+kIKYzs2lmytF35eaK6IKyCLOAuAVUcn9M4PzEK0zumo4Mb3PxFtKqVdzS/R/E6kNVmrjB4m6ZgL4pAate+/J6BGAZ8eP2532TX2DgolzU3YsHN0qAM+l2sX7qlLPT9dgJEVruradIl4+mnZLHRWQmisAeMXnHZ6sqMB2p32KidYVqcO6avguZSs5wPXvAaTsJBGfNA18UoO2ohsa/xoAz/wUyG9QYObTumCs+R7stQjAs6dtnZb3b5m4qZjPHk2765Pa6l/TppLz+gMfZr62S72lKosDUnMFAK/OTMS7ExUYfPauzhOpeR18PeqtvJRuTTxXUQT4VKJu5AUqJxkgNWgx7aopsPOPf+7brHrPZf/3//ytudXuxWqt4K1hBfLVlj3OjlRJrD7VBOD5VH9y39tpe4sVqdnV7olxTw7nlyIw2MRcAcALd45Ha9nj9/zx7YxopeySeT54HcQZqQXWn7qTOkmKnhv8jG/pLV19jo+5d20U8AHwop1Cxg3f7izqeyeX+QMf+r76wfc/NJg/dGGPe+diAxPj4tRocKfTvq6PXMym3ZM1mvHyKgDPi+yFOn03ba+wUmvM2fFRv9u3O+2OPu6ja9v1qLc0beFgWqdScwUAb5rn8fPCCuwvl3cU0crgnB2tm742R28JMbVOFgE+qUFb2CF4sK9ADnetl5f+3VMnf/nOD//pz17RyUEfCWDi+4rUZeZstciqMCR9pECZrbQQdQPgheiVgU353Dp468TjiwePH/epMxqpuQKAV2dW4N2HCuhq4Yoo1efs9BdMe5SlLlZGJgEfP/3sf2u9cuqNH/7XL/z5un/hwdVxKqAPX+tjAvrs59N/83e2mPnY888/fzZPIkRJqhSd6q8JE10mTs6NqnQf5+jtWj1tlcVu7/VbB+DV19BmCztpe0MpOja32j2u+9G3pSSKzlf9kGKSrQA8m5402Da+ojUoZoGmBlcU0Vp+zo6ot+xzJaT/qTy1FvrbuZR8XKnsjw+SN9/vf6VLvPGAe9cAfAWcG/kjw3A3m24uj/vIor/yTMlKf+VZ0XP9L7yJ1nFOb/IE6CdgosNzaXchxqkCwAvba4/iN3lNqUz/EbZMzDeYekumcwwAL+y58NA6AJ4bR+1/Pbemr4GZdMefG2tG96KD9sF7//v2g4undHmW/EvdYwA+n15x03d+r6VOCDmAFPmKtl9uQa9EK3UM5/TG+2r/Gqj3Rl3c7sbD9XsB4NXX0GYL+RzL+7A51wB4Nj1psG0AnkExRzS1H3Qa7Jb1OTtFnE77lN2uReNbHxW0/ULL1Bp8sDEozfIY8Cldj09lG3N/77q+7g7/IlRgv+DpVcV0e496J/OjAkUALx/u4GtunNMb5/58dSXj7ESsq+EAvPCDezttX2aiBSJetnl0AoAX/lzoWwjAs+co/eUSE63s17Nb3aVs3cU5u6ojKhK0Glif6X+0MQA+Uurlof76X+kC+Kp6wP17OdzpPz52qbcwPD/LAN4j0NN/EDw6p6e/vGVOLtpMNu5VK99jnnhn0+58+bfDeAOAF4YfJlmh/9DapQdbtvNMkVwRvlpPWoiPLGL0mmObdaFivW2lz9kR8xWm3orpMxA2hlQlaAF8Njzhps3BV9ytq4rV8YyykwdXlqoA3gHQW87P6RGRhv8LTT2nt91ZVGWvg3IzC4r3AsArrpX0J6vkihg0AeDF4CVPNu6fY+roc3aDw628EtPKhYmgnQZ8TLRl8no1T66OvttpcKcHWAfwcoEGH2S0lobP6SVE6z/g3kXbqwyhOGnwYZW6pJjfqFrfMoSxAPBC8EIYNpjIFWGM5HErAHghesWzTfu1hjTY9c/ZDcAurmuItIS2grbIbRum7tP1PBWi6X6ns3hJX1c0CTpMAN6wIP2yDfrIwn49PSJ1gTg7F8Pqdh3H7qSLF7TWc+nm4Trt+H4XgOfbA+H0bytX+B4hAM+3BwLqf/ABRetM/5wdK9aFikM/ZzdJPldBC+DzO4kf3lIx5T5U04CXj3pQmidZyevpST+nt9Npv0esrujSM349X693AF49/SS97SpXuNYMgOda8UD7Gz5np4vCEmVp7CsRvoL2MeAjtZBfrzaor6a2Jl2vFuj0CNas7XRxnRSdKXIXpS3Ay8UZfKGdPDynN1x7MVPZloQvs/PyM7Fvz2qfAfCCDWvnhvnKFbYHCsCzrXDg7fdhRKk1pe97Zb5GxGlM5+xCWMGb5uIy16tNaws/f6TAwULG07SxDXh5//k5PR1T0r7MzoF6j7MjsZ85BOBNi5jm/ByAF4mvUSalmKP6qw0qWdNnaQaFiimN8ZxdDIB30EYAX7E5OumpsnCn23IFeAftnvahTkyleLY77ZvEpItH6w9Nov4HwIvafUaNB+AZldNeYwC8ydrm5+x0EdfBBxRxn7OLEfAmAZ8u6nmw+DKuV3tcsf1bVK7rL7uHCxlP+63iC/AmAR8Ta3+/mj+jt/H7V+optRHahzq57jzlrOM0P4TycwBeKJ7wbwcAz78PClkAwBsvkz5np4Fuv1DxxV3KVmLfZpEAeAfHMO22jSYD37hbKor8cggF8EbZGsOHOjvpYqoUdSRsz2ofAPCKRE0zngHgReJnAN6TjhocjFbndaFifc6uR72VWK8XKjMNpQQtgG/g9cGxgtZ1/YX3HmXzZf84CRnwnoR8fVVall+n93CFb3A/rurfsMLcu+byQ6idTvu6YuL8bt8ysRjiswC8EL3ixyYpueKgevjIws98ctLrfj2787pQsT5nlxGtxFyYtKxoUoM2Bz6Jh/jH+bhIIeNp8yMmwDs4linnNm/tP39rAIAP/90ilT38b07U7apAuP+75GaRr5Wn+SGUnwPwQvGEfzuk5goAnv+5ZdyCQTJMOv1rlZjeV8Tp0bS7bryjwBuUGrQHZZd0iH/UlDIBd7rdmAFvEvAxUV5weD4/v1ksNPurgY8D4RhAZOYl/fuEOTteFRKL2eTuKQCeO61D70lqrgDghT7zStp3p9M+o4hSfc5O3xW5R1ladiurZJfBPi41aKcJXhT49hJ1I4a5UbSQ8TRdJAHetLHqnw9Wep+af/Ssmu/fJ/3o3zwRP/bfEwGRWX89u1Ck7xieAeDF4CU3NkrNFQA8N/PHei+D+yFpLT9nR9RblvKXdlXxpAZtWT1y4Ev267LF8tWmHqcpuJO2gld2DlR5/klAJJJSI1PrAcCrMitkviM1VwDwIp+v+6UL1vJzdkS8LOmXcB33SA3aOprk78b01SYzrc6mm2ndcTdtBa+uXtLfB+BJ93Dx8UnNFQC84nMgqCcH9ewSDXbLg3p2vCKtUHFdwaUGbV1dRr1fBPhUoqLJ6XAAABbbSURBVG64WhWuUsh4mi4AvGkKNevnALxm+XvSaKXmCgBeZHM8L1TMRCv79exWdylbj+EslWuppQatCx018GX6+jqik0TqZH6frosyHTncEfMVkzcmAPBczJx4+gDgxeMr25ZKzRUAPNszx2D7ulCxvlKsf1Ca+QpTb8XViorBYThrSmrQOhNwqCNX16vVKWQ8TRcA3jSFmvVzAF6z/I0VPAH+lljoeFCoOOvoc3b6eqbBduzbGwLcZXUIADx78k4DvoR46wH3rpUpqG0T7rQSADx78yHGlgF4MXrNjs1ScwVW8OzMFyOt7hcX1WC3rAsV69U7nLMrLq3UoC2ugLsn+3BGrYX+di6xvjnlmO6die/371Yl3pgEfPu17m7qWyqYsgUbK9MAPHfzIYaeAHgxeMmNjVJzBQDPzfwp1ctj5+z6CY/Wcc6ulIT9h6UGbXkl3L9R5no1U4WMp40SgDdNoWb9HIDXLH9ji1aAv2PfotXn7DTQ7X9AcZEoS22sZghw9dQhAPCmSuTsgUnAp4j0Kt98xtmJMlu6ZY0H4JVVTPbzADzZ/i0zOqm5Ait4ZWaBxWf7ZSqUWtP3izLzNSJOcc6unuBSg7aeKmG8ffC2Df1Hje3jBwC8MHwfihUAvFA84d8OqbkCgOd5bvVXNlSypoiWcM7OrDOkBq1ZlZrTGgCvOb4uMlIAXhGVmvGM1FwBwPM0f/NzdkQqHRQq1isY9av1expOkN1KDdogxY7AKABeBE5yaCIAz6HYgXclNVcA8DxMvDud9hlFlObn7HYpW0GhYvOOkBq05pVqRosAvGb4uegoAXhFlZL/nNRcAcBzOHcH9ezUeX2gXJ+z61FvxeahcodDC7IrqUEbpNgRGAXAi8BJDk0E4DkUO/CupOYKAJ6Dibdfz+68LlSsz9llRCtH0+5lB103ugupQdtop9YYPACvhngCXwXgCXRqxSFJzRV89+7dVGvCzEopVRj4TD5vuK1TSqlrRHSroq+Nvab+8A8O9b567lV1+xuvUOuZveTDH99offxXfs9YB2hoogJKqUOtVutMlmVvQaryCpSNy0k9lG3L5PNDbb2SJMlzWZZ9pbwaeEOaAkmSvJll2Q0iekfa2DCecgpIzRUPAa+cHOE+zcxBAF7vP/6DV9Wtr7+iHvzwUPITH/nvyV9a2eAPvrgbrnLyLJMatPI85WxEADxnUoffEQAvfB+5slBqrii8YudK6Lr9+C50/G7aXmJFa/k5O6LeMgoV1/VqtfelLrtXUwNvYYsWc2BYAWzRYj7kCkjNFQA8Q3Nc38WZqGQtP2dHxMsoVGxI3IrNSA3ainI0/jUAXuOnwGMCAPAwHwB4kc0B1yt4g3p2fbBbHtSz4xXbFfkjc4k3cwF43qQPsmMAXpBu8WYUAM+b9MF1LDVXYAWv4lTLCxUz0cp+PbvVXcrWUc+uoqAWXpMatBakakSTALxGuLnwIAF4haUS/6DUXAHAqzB1tzvtU0SU6nN2xHyFqbeCc3YVhLT8itSgtSyb2OYBeGJdW2lgALxKsol8SWquAOCVmK6DQsVZZ/+c3TUiTnHOroSAjh+VGrSOZRTTHQBPjCuNDASAZ0RGEY1IzRUAvALTc79QsQa7ZV2oWK/e4ZxdAeE8PyI1aD3LGm33ALxoXWfFcACeFVmjbFRqrgDgTZiOj52zY8VMtI5zdvHEr9SgjccDYVkKwAvLH76tAeD59kA4/UvNFQC8MXNMn7PTQLf/AcVFoizFObtwArKIJVKDtsjY8cyTCgDwMCuGFQDgYT7kCkjNFQC8A3Ncn7MjpdYUqQVmxjm7iH8HSA3aiF3i1XQAnlf5g+scgBecS7wZJDVXAPD2p5Q+Z0cqWVNES/qcXUa0cjTtXvY249BxbQWkBm1tYRraAACvoY4fM2wAHuYDVvAimwNlCx3rc3aHVNJRRCuDQsW0PptuppENG+aOUACAh2kxrAAAD/MBW7SYA6MUkJorGr2Cd6fTPqOI0vyc3S5lKyhULOcXgNSgleMhtyMB4LnVO/TesIIXuofc2Sc1VzQS8Ab17NR5XahYn7PrUW/lpXRry910Qk8uFJAatC60k9gHAE+iV6uPCYBXXTtpb0rNFY0CvP16duf3CxXfJuJlFCqWFqqPxiM1aOV6zO7IAHh29Y2tdQBebB6zZ6/UXNEIwBvUs0vWdKFifc5OEadH0+66vemClkNQQGrQhqBtjDYA8GL0mj2bAXj2tI2tZam5QjzgbXfaHSZa0efsiOncHmUpztnFFn7V7JUatNXUwFsAPMyBYQUAeJgPuQJSc4VYwPvhP//EYVa0lp+zI+oto1BxswJaatA2y4vmRgvAM6elhJYAeBK8aGYMUnOFOMD73je/9o0f/VbnKfWD9xeI+QYTr+CcnZkgiK0VqUEbmx9CsReAF4onwrADgBeGH0KwQmquEAV4300XFhKVXKfkqf/HqvfLs2n3QgiTBzb4UUBq0PpRM/5eAXjx+9DkCAB4JtWMuy2puUIU4G13Fq/yMx/4WOv1f/jGj//0X/ytuKccrK+rgNSgratLU98H4DXV86PHDcDDfMgVkJorxADeu2l7hZVae+pnfukdfvmNX5qZmdnA9G22AlKDttlerT56AF517SS+CcCT6NVqY5KaK0QA3uC6sdZNYrrxzOd/R2VZtgrAqzbRJb0lNWgl+cjlWAB4LtUOvy8AXvg+cmWh1FwhAvB2OouXFNESc3b8mc9/9TwAz1VYhN2P1KANW/VwrQPghesbH5YB8HyoHmafUnNF9IA3uHYsu8pMq7PpZnrv3r2rALwwg8i1VVKD1rWOUvoD4EnxpJlxAPDM6CihFam5ImrAG9xQ0brOTDybduf1RAPgSQg3M2OQGrRm1GleKwC85vl80ogBeJgPuQJSc0XUgLeTLqZKUYc5eS2vdQfAQ9BKD1p4uJoCALxqukl9C4An1bPlxwXAK6+Z1Td20oV5pZKbzHRxNt1czjsD4FmVParGpQZtVE4IyFgAXkDOCMAUAF4ATgjEBKm5ItoVPF3zjphO7FE2P3y3LAAvkIgJwAypQRuAtFGaAMCL0m3WjAbgWZM2uoal5oooAW8nbS8rpc4z8+mDt1UA8KKLLWsGSw1aa4IJbxiAJ9zBJYcHwCspmODHpeaK6ABvuObdbNo9eXDOAfAER2HJoUkN2pIy4PF9BQB4mArDCgDwMB9yBaTmiugAbyddvKAUndI172bTrVsAPATpOAWkBi08Xk0BAF413aS+BcCT6tny45KaK6ICvIM170a5ESt45Se31DekBq1Uf9keFwDPtsJxtQ/Ai8tfNq2VmiuiArztTlt/Nfuw5h0Az+aUj79tqUEbv2f8jACA50f3UHsF4IXqGfd2Sc0V0QDeqJp3ADz3gRBTj1KDNiYfhGQrAC8kb/i3BYDn3wehWCA1V0QBeONq3gHwQgmPMO2QGrRhqh2+VQC88H3k0kIAnku1w+5Laq6IAvDG1bwD4IUdNL6tkxq0vnWNtX8AXqyes2M3AM+OrjG2KjVXBA94k2reAfBiDCV3NksNWncKyuoJgCfLn3VHA8Crq6Cc96XmiqABb1rNOwCenACzMRKpQWtDqya0CcBrgpeLjxGAV1wr6U9KzRVBA960mncAPOlhV298UoO2nirNfRuA11zfj8kVl7IsuzgzM3MZyjRbAam5gu/evZtq1zKzUkoVBj6Tz49qq/fNL89nV8+dSn7qZ661Pvl3N4an36S+mfmUUuoaET1RBLnZU7h5o1dKHWq1WmeyLHureaOvP+KyMT6px7JtmXx+qK1XkiR5Lsuyr9RXBy3ErkCSJG9mWXaDiN6JfSywv54CUnPFQ8CrJ4/5tx/860+d0cD59Gf//XqZ1gF4ZdSS/azUoJXtNaujA+BZlTeuxgF4cfnLprVSc0XhFTub4h5su2jNuzHL7lezLFudmZl5bNXPpf3oKwwFpC67h6FufFZgizY+n9m0GGfwbKobV9tSc0VwgFem5h0AL64gcm2t1KB1raOU/gB4UjxpZhwAPDM6SmhFaq4IDvDK1LwD4EkILXtjkBq09hST3TIAT7Z/y44OgFdWMbnPS80VQQFe2Zp3ADy5AWdiZFKD1oQ2TWwDgNdEr48fMwAP8yFXQGquCAbwqtS8A+AhQCcpIDVo4fVqCgDwqukm9S0AnlTPlh+X1FwRDODlNe8yzk68lG5tlXfR4I179+7hI4uq4gl7T2rQCnOTs+EA8JxJHUVHALwo3OTESKm5IgjA20k/clKp7Cozrc6mm/26fFX/AfCqKifvPalBK89TbkYEwHOjcyy9APBi8ZR9O6XmiiAAb7vTvslMvEu9hfl0634ddwLw6qgn612pQSvLS+5GA8Bzp3UMPQHwYvCSGxul5grvgFen5t0o1wPw3AREDL1IDdoYtA/RRgBeiF7xZxMAz5/2ofUsNVd4Bby85h0xX5lLu0smnA7AM6GijDakBq0M77gfBQDPveYh9wjAC9k7bm2Tmiu8Al7dmndYwXMbBLH1JjVoY/NDKPYC8ELxRBh2APDC8EMIVkjNFd4AL695p5jPHk27pe6bnTQhsIIXQriEYYPUoA1D3fisAODF5zObFgPwbKobV9tSc4UXwDNV8w4reHEFkWtrpQatax2l9AfAk+JJM+MA4JnRUUIrUnOFF8AzVfMOgCchtOyNQWrQ2lNMdssAPNn+LTs6AF5ZxeQ+LzVXOAc8kzXvAHhyA87EyKQGrQltmtgGAK+JXh8/ZgAe5kOugNRc4RzwTNa8A+AhQCcpIDVo4fVqCgDwqukm9S0AnlTPlh+X1FzhFPBM17wD4JWfyE16Q2rQNsmHJscKwDOpZvxtAfDi96GpEUjNFc4Az0bNOwCeqektsx2pQSvTW/ZHBcCzr3FMPQDwYvKWXVul5gpngGej5h0Az+6kj711qUEbu1982Q/A86V8mP0C8ML0iw+rpOYKJ4Bnq+YdAM9HKMTTp9SgjccDYVkKwAvLH76tAeD59kA4/UvNFdYBz2bNOwBeOAESoiVSgzZErWOwCYAXg5fc2QjAc6d16D1JzRXWAW87XVwnRWcyzk68lG5t2XY0brKwrXA87UsN2ng8EJalALyw/OHbGgCebw+E07/UXGEV8GzXvMMKXjgBEqIlUoM2RK1jsAmAF4OX3NkIwHOndeg9Sc0VdgGv075OTEd2qbcwn27dd+FkrOC5UDmOPqQGbRzqh2clAC88n/i0CIDnU/2w+paaK6wBnouad1jBCytIQrNGatCGpnMs9gDwYvGUGzsBeG50jqEXqbnCCuDpmnekWtcV07W5tLvk0sFYwXOpdth9SQ3asFUP1zoAXri+8WEZAM+H6mH2KTVXWAE8VzXvsIIXZrCEYpXUoA1F39jsAODF5jG79gLw7OobU+tSc4VxwHs3bS+xUpcU89mjaXfdtZOxguda8XD7kxq04SoetmUAvLD949o6AJ5rxcPtT2quMAp4rmveYQUv3IAJwTKpQRuCtjHaAMCL0Wv2bAbg2dM2tpal5gqjgOe65h0AL7Ywcmuv1KB1q6Kc3gB4cnxpYiQAPBMqymhDaq4wBng+at4B8GQEl61RSA1aW3pJbxeAJ93D5cYHwCunl+SnpeYKc4DnoeYdAE9yyNUfm9Sgra9MM1sA4DXT7+NGDcDDfMgVkJorjACer5p3ADwE6CQFpAYtvF5NAQBeNd2kvgXAk+rZ8uOSmitqA57PmncAvPITuUlvSA3aJvnQ5FgBeCbVjL8tAF78PjQ1Aqm5ojbg+ax5B8AzNb1ltiM1aGV6y/6oAHj2NY6pBwBeTN6ya6vUXFEL8HzXvAPg2Z30sbcuNWhj94sv+wF4vpQPs18AXph+8WGV1FxRGfBCqHkHwPMRCvH0KTVo4/FAWJYC8MLyh29rAHi+PRBO/1JzRWXAC6HmHQAvnAAJ0RKpQRui1jHYBMCLwUvubATgudM69J6k5opKgBdKzTsAXuhh49c+qUHrV9V4ewfgxes7G5YD8GyoGmebUnMF3717N9UuYWallCoEfA+++JnPUW/3UOsXfv1f8gdf3C3i0kntl+l7mq3MfEopdY2IbhWxC8/IVUApdajVap3JsuwtuaO0N7KycTnJkrJtmXx+qK1XkiR5Lsuyr9hTDS3HokCSJG9mWXaDiN6JxWbYaUcBqbniIeAVla3323//ZPbtr72avHbmYuunfy44iALgFfWk/OekBq18z1kbIQDPmrTxNQzAi89ntiyWmisKrdjlooZW826Us+/du3c1y7LVmZmZDVuTAe3GoYDUZfc41A/PSmzRhucTnxZhi9an+mH1LTVXlAK8vOYdU7Ywm24Ft3qnpwwAL6zA8WmN1KD1qWnMfQPwYvaeedsBeOY1jbVFqbmiMOCFWPMOK3ixhpMbu6UGrRv15PUCwJPn0zojAuDVUU/Wu1JzRSHAy2veKabbc2l3IWTXYgUvZO+4tU1q0LpVUU5vADw5vjQxEgCeCRVltCE1VxQCvFBr3mEFT0Zw2RqF1KC1pZf0dgF40j1cbnwAvHJ6SX5aaq6YCnh5zTtiOjeXbq6E7mSs4IXuIXf2SQ1adwrK6gmAJ8ufdUcDwKuroJz3peaK6YDXaV8npiO71FuYT7fuh+5SAF7oHnJnn9SgdaegrJ4AeLL8WXc0ALy6Csp5X2qumAh4O+liqhR1FPMbR9Pu5RjcCcCLwUtubJQatG7Uk9cLAE+eT+uMCIBXRz1Z70rNFWMBL4aad6OmGABPVuDVGY3UoK2jSZPfBeA12ftPjh2Ah/mQKyA1V4wFvBhq3gHwEKCTFJAatPB6NQUAeNV0k/oWAE+qZ8uPS2quGAl4sdS8A+CVn8hNekNq0DbJhybHCsAzqWb8bQHw4vehqRFIzRVPAF5MNe8AeKamt8x2pAatTG/ZHxUAz77GMfUAwIvJW3ZtlZorngC8mGreAfDsTvrYW5catLH7xZf9ADxfyofZLwAvTL/4sEpqrngM8GKreQfA8xEK8fQpNWjj8UBYlgLwwvKHb2sAeL49EE7/UnPF44AXWc07AF44ARKiJVKDNkStY7AJgBeDl9zZCMBzp3XoPUnNFQ8B7920vcJKrcVU8w6AF3rY+LVPatD6VTXe3gF48frOhuUAPBuqxtmm1FzRB7xYa94B8OIMJldWSw1aV/pJ6weAJ82j9cYDwKunn6S3peaKAeB1Fi8ppteYsoXZdOtWzI5DoeOYvWfWdqlBa1al5rQGwGuOr4uMFIBXRKVmPCM1V3DMNe+wgteM4Ks6SqlBW1WPpr8HwGv6DHh8/AA8zIdcAam5grc77ZvE9P5c2l2Q4G6s4EnwopkxSA1aM+o0rxUAXvN8PmnEADzMhwYA3qLKODvxUrq1JcHdADwJXjQzBgCeGR2ltALAk+JJM+MA4JnRUUIrUnMFfzddWJACd3qiAfAkhJuZMUgNWjPqNK8VAF7zfI4VPPi8iAJSc8XIu2iLCBLqMwC8UD3j3i6pQeteSRk9AvBk+NHUKLCCZ0rJ+NuRmisAePHPTYxgjAJSgxYOr6YAAK+ablLfAuBJ9Wz5cUnNFQC88nMBb0SigNSgjUT+4MwE4AXnEq8GAfC8yh9U51JzBQAvqGkGY0wqIDVoTWrUpLYAeE3y9vSxAvCma9SUJ6TmCgBeU2ZwA8cpNWgb6EojQwbgGZFRTCMAPDGurD0QqbkCgFd7aqCBUBWQGrSh6h26XQC80D3k1j4Anlu9Q+5Naq4A4IU862BbLQWkBm0tURr8MgCvwc4fMXQAHuZDroDUXAHAwxwXq4DUoBXrMMsDA+BZFjiy5gF4kTnMorlSc8X/B/G7mgLg0SDz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data:image/png;base64,iVBORw0KGgoAAAANSUhEUgAAAngAAADmCAYAAABGZPggAAAgAElEQVR4Xu2df4xe2XnXn+e++8OhIWvvTpcZr6jH0EoBFe143qAsELreIDWRCtpZEmnbSMjj/pFQUeJxJYRUUN87CCRWAmbMD6WAFNsigvYfbKNGNFTE40BJIfuOx1KQNooU24XsjIvj9YaizCR+70Hnfefar8fvj/vj/Hzu13+02sy95zzn+5xnns+cc+5zmIT9u3fv3tUsy1ZnZmY2hA0NwympwP379w/3er2bL7zwwpGSr+JxgQp873vfW2HmY88///xZgcPDkEoqcO/evUtZll2cmZm5XPJVPC5MAam5goX5iQB40jxafTxSg7a6Is1+E4DXbP8fHD0AD/MhV0BqrgDgYY6LVUBq0Ip1mOWBAfAsCxxZ8wC8yBxm0VypuQKAZ3HSoGm/CkgNWr+qxts7AC9e39mwHIBnQ9U425SaKwB4cc5HWF1AAalBW2DoeGSEAgA8TIthBQB4mA/Yoo1sDuAMXmQOs2guAM+iuBE2DcCL0GkWTQbgWRQ3sqal5gqs4EU2EWFucQWkBm1xBfDksAIAPMwHrOBhDoxSQGquAOBhvotVQGrQinWY5YEB8CwLHFnzWMGLzGEWzZWaKwB4FicNmvargNSg9atqvL0D8OL1nQ3LAXjVVX03ba8cTbvr1VsI602puQKAF9Y8gzUGFZAatAYlalRTALxGuXvqYAF4UyUa+8BOp/1exnT6aNoVUSRaaq4A4FWf43gzcAWkBm3gsgdrHgAvWNd4MQyAV032nbS9rJQ6z0wXZ9PN5WqthPWW1FwBwAtrnsEagwpIDVqDEjWqKQBeo9w9dbAAvKkSjXxgu9O+SaTmmfj+7GpXxDWQUnMFAK/aHMdbESggNWgjkD5IEwF4QbrFm1EAvPLS76QfOalUdlWv3ilFp5j59GzavVC+pbDekJorAHhhzTNYY1ABqUFrUKJGNQXAa5S7pw4WgDdVoice2E7bl4nUybl08/BO2r6liLbm0u5S+ZbCekNqrgDghTXPYI1BBaQGrUGJGtUUAC98d++vEJ3a4+zsfLp136bFALxy6u6kC/NKJTeZaXU23Uy308V1UnRmj7Mjtn1VztLyT0vNFQC88nMBb0SigNSgjUT+4MwE4AXnkhErRANoIOJbg+2/tzdsWQ3AK6fsTrp4QW/L5kD33XRhIVHJdQnbtFJzBQCv3BzH0xEpIDVoI3JBUKYC8IJyx0hj+gf4md5nosNKqWNMtD67unnWhuUAvOKq3koXDh9SrZvE6srwl7NStmml5goAXvE5jicjU0Bq0EbmhmDMBeAF44qRhgyvCO1S7/KzlKR6NY+Jt3rcO/1SurVlcgQAvOJq7qSLqVLUYc6Oz6Zbt/I3x/3vxVsO40mpuQKAF8b8ghUWFJAatBakakSTALyw3ZzDwvCZrv6ZPMouk6LnEuKVP7baPWdqFAC84krqlVVmuj2bdk8Ov5Wfy1PMZ2O+2UJqrgDgFZ/jeDIyBaQGbWRuCMZcAF4wrhhpyE6nfV0x8VzaXRh+QG8PPkutC6TU60S0wZydHl5FqjoqAF4x5R4VNk5eG3Umcjttb7EiNbvaPVGsxfCekporAHjhzTVYZEgBqUFrSJ7GNQPAC9flRVaC+qBBap0VK2I6W7f+GgCv2HzQ4E1MR2bT7vyoN/S9tKzU2sHt22Kth/GU1FwBwAtjfsEKCwpIDVoLUjWiSQBeuG4uCgkaBIlaF5RSrzLR5V3OTlct0QHAmz4fHhU2Hl/QuAicT+/J7xNScwUAz++8Qu8WFZAatBYlE900AC9c9+6k7Q1FdPjg9uw4ix8CIfF9Yn6jSjkVAN70+TBc2HjS033/KTo2t9o9Pr3V8J6QmisAeOHNNVhkSAGpQWtInsY1A8AL0+X9M3YqeY+Yzs2lmytFrex/dTs4m/eyLqeyy9lqmdU8AN5kpQ8WNp4CeMtKqfMZZydMf+1cdD7UeU5qrgDg1ZkVeDdoBaQGbdCiB2wcAC9M5+SH+KvCQX6jgi6OnHHvjaKAAcCbBniPFzae9HRVSA9lRkrNFQC8UGYY7DCugNSgNS5UQxoE4IXpaL0NyEQL4w7xF7FanxUjUvps3jEiTudWu6vT3gPgjVdoXGHjSZr2t3MVvRzjNq3UXAHAm/ZbAD+PVgGpQRutQzwbDsDz7IAx3e902u8pVhfLbM+Oamq4nIoujkzce2NSORUA3vj5UKWAcd2VWJ+zU2quAOD5nFXo26oCUoPWqmiCGwfghefcd9P2Eit1STG/cTTtXjZhYb9NUhd0ORUmSscVRwbgjVd7XGHjqdu0lNzSXzcPX2dmwqe225CaKwB4tmcO2vemgNSg9SZo5B0D8MJzYP8Ce6KluXTzsEnr+luM1Lo8qZwKAG+04vlKXBXo1v4kxa/PrnaPmPSn7bak5goAnu2Zg/a9KSA1aL0JGnnHALzwHKi3Zw9eYG/Syn45FVKpXs3LmE4PrxK6ALz+l6gZH+NE3TZx+4ZJbca1td1ZvMrMx6ucibSxIutizFJzBQDPxexBH14UkBq0XsQU0CkALywn9sucqOR6lZWiMiMZLqdCRBf2ODury6mYALztXzvxat8WTvp3tDKpBV3Pj4kXFKmHq5JMfH+Xe8fLlHEpM0ZTzxYpbDytr+108X5s27RScwUAb9psxc+jVUBq0EbrEM+GA/A8O+BA93l5kz3OjrgAn/zDAV1OhZlPP/P5/3Qmy7KLMzMzI8/+5atvxIm+omueSR1WRAtMfFiReuy+3IdDY77BRPcVqS39//ulW4ju63OGfehZ3XwjLC88bk2+Zb5H2XxVn8S4TSs1VwDwQo422FZLAalBW0uUBr8MwAvL+fogPzHdmEu7S64s06t5rcHZvGOtP/NX3uEPfOhLD/7Hv31q0urbI3ij9/XXuUoDG6mtwf+ebOj/O+0mjRwuba9W1tGxTGHjSf2YWAWsM44q70rNFXz37t20P7mZlVL6o6Ni/0w+b7itU0qpa0R0q9hI8JRUBZRSh1qtlv4r/S2pY7Q5rrJxOcmWsm2ZfH6orVeSJHkuy7Kv2NQNbU9XIPvO7872vrz6udaJT19JPvbZfVia/p6JJ9Qf/sGh7D+vn8x+/+2PPtbej83c4aef3eUPze3Qs39klz/44n11+KX7/MLx+8ncn75ft+8fffEzf533vv9c66998Rx/8MXduu2Zfr935Vc/qTVpfXr9XN3x/uhf/dUV/qMv7jz1C7/+G6bttNGe1FzxEPBsiOajTWYG4PkQPsA+pQZtgFLHYhIALxBP9b76T17J/udvf8IETFQe0p1vncq+f+dm8lM/87XKbZR4MYfa5Mf/5Dutn//Cb5Z41fqjGnp7/+YXz9CLP/mtpz61XrtcTQ6LT53+0lshwuxBQaXmisIrdtZnmKEO7t27dzXLstWZmZn+0jn+NVcBqcvuzfVovZFji7aefibf3um0rysmnku7o8+ymexsTFsmPrIoa2b/q16l1kLbqs3tqnpd3EEd8g9o9FnH2bR7oaxOrp+XmisAeK5nEvpzpoDUoHUmoLCOAHhhODQ/66WYzx5Nu+u+rPIBeHqsO2l7Q1/pFdJXtVUKG0/z207avqWItlyesZxm07ifS80VALyqMwLvBa+A1KANXvhADQTgheGYfLWIOTvuszacP8BbmFeUbLGiqyF8VVunsPGkGVXlujNfM1RqrgDg+ZpR6Ne6AlKD1rpwQjsA4IXhWH0pPRMtVCmka3IEvgBPj+ER5PrfwqxT2Hgy4C3MK5Xc9L1SW2TOSM0VALwi3sczUSogNWijdEYARgPw/DtBXyH2rEreI6Zzc+nmik+LfALe8FYtce+Er5VM2yVNttO2XqlUs6vdEz59Pa1vqbkCgDfN8/h5tApIDdpoHeLZcACeZwcMzp8tK6XOmzrMX2dE/gFvsFVLiq7PrW6+VmcsVd81Udh4Ut+hbMdP00dqrgDgTfM8fh6tAlKDNlqHeDYcgOfZAUQUyvasVsI34A1v1frYxjRV2FjCNq3UXAHA8/87DxZYUkBq0FqSS3yzADz/Lt7ptN8jVldm081l39aEAHg+t2pdfQShvxpWio7NrXaP+/b5uP6l5goAXqgzDnbVVkBq0NYWpqENAPD8Ov7dtL2k72QNpQZcOIDnfqtWn4U8pFo3XcB2SNvyADy/vwNq945Cx7UlFNMAAE+MK40MBIBnRMbKjeTnvebSzcOVGzH4YiiA52OrNocu5uS1affo1pU8pA9rAHh1ven5fQCeZwcE1D0ALyBnBGAKAM+vEwbFdNW1ELZntRIhAZ7rrVobhY0nzS599lIXdw51m1ZqrsAWrd/feejdogJSg9aiZKKbBuD5c2+IV1eFBnj9lS5Kbtn+qjbfKnd5jVjo27Quc8WdXzvxukrUDRelcQB4/n7noWfLCrgMWstDQfMGFADgGRCxYhPb6eI6KTqzx9mR+XTrfsVmjL4WGuDtb9Xm5xStXeNmq7DxJOfk8MpEl0NZwR2210WuGJx7TM4roiXdNxNvMdEFxb0rtmAPgGf0VwYaC0kBF0Eb0nhhy2QFAHj+ZojeEiSmGyHdSxoi4GkP9UvJKHrVRgHkfCXVT1mWxQuk+PXZ1e4RfzNxdM+2c4UuKE39D4wUK+J0AHi0TEq9bBP2AHihzTTYY0wB20FrzFA05EQBAJ4TmZ/o5FG9Nf/Xcg0bFyrgPVztUnzT9A0QtgsbT5phoX1F7WoFb6ezuKaIVoj5Rka95ZfSra28bx0bGbWWbMEeAM/P7zz06kABAJ4DkSPqAoDnx1mh3mYQKuBpLz06J0ers+lmf8Wn7r8ctH1eE7edLt4PcZvWRq7QepNqXVKkFrTme5Slk44n2IA9AF7dqMH7wSpgI2iDHSwMm6oAAG+qRFYe2Om0rysmnku7C1Y6qNhoyICnhzT48lS9bupaN1eFjSe5Q68ghrhNazpX6I9KSNHa/pbs8tG0e7nMNDUFewC8Mqrj2agUMB20UQ0exj6hAADP/aTIV418nPmaNtrQAc/kVq3LwsaTAe8jJ5XKrrr8gnfaPNA/N5Urhj+kYOZru9RbqvtR0TjYU0Tre9y7Mql9AF4R7+OZKBUwFbRRDh5GA/ACmAMhl8cIHfC0+0xt1bosbDxt2u2k7VuKaCukD25M5IrBByytS0Rqntnc1vqwnjnsJUQrSqlj+md6y1sRXx4FewC8abMRP49WARNBG+3gYTgAL4A50P8ilGhhNu3OB2DOYybEAHjaYBNbta4LG0/ydYglc+rmiu1Ou0OkUma+3aPe0vCHFLbmfR8oKVlm4qVxsAfAs6U+2vWuQN2g9T4AGGBUAWzRGpVzamOhX1EVC+DV3ar1Udh40uQIseh11VyxfwThPBGdZKaLu5St1N2SnRpYIx4YB3sAvCpq4p0oFKgatFEMDkaWVgCAV1qyWi+EvD2rBxYL4Glb62zV+ihsPG3ihLZNWyVXaJ8kis7rDymYeGU27V6YNm4XPx+CvQUAngvF0YcXBaoErRdD0akTBQB4TmR+2Elec20u3TzstudivcUEeHpEfT0VnSrzVe2jGoR2zoQVU/rJp0L4onfYqjK5Yv9Dik5e246pt2TrJoqq+ubvAfDqKoj3g1WgTNAGOwgYZkwBAJ4xKQs1tNNpv0esroR4NVVsK3ja3j5YUGuLFL1XtACyz8LGkyZJaF9XF80VenWspVrndW07Wx9SFAqugg8B8AoKhcfiU6Bo0MY3MlhcRQEAXhXVqr0T8q0F+YhiW8EbrOLlZUamr8jlZyD12bAQIXs7bW+xIlUUVqvNxGJvFckVdzrtMxmpdWJ6nylZmk3f3ijWur+nAHj+tEfPlhUoErSWTUDzASkAwHPnjP6XkkTLoW7PxriCl3sv/wqVOXltEmSEtg16cPaFdMPJpFwxXNuOmK/sUW/Zx4cUVaIXgFdFNbwThQIAvCjc5MxIAJ4zqUmX5SCmGyHVOjs4+hhX8PQY8q1apUjtce/EONjQW+SK6VqoPghpm3ZcrtArpqTUpf0bKdKjaVf/4RLNPwBeNK6CoWUVAOCVVUz28wA8N/4NsQzGqJHHCnh6LPlW7bh7ZUMqbDxp1u2k7Q2l6Njcave4m9k5updRuWKns7iWf0iRUW/ZRW070xoA8EwrivaCUQCAF4wrgjAEgOfGDSEWspUGeHo8k7Zq91dQ3w/t/t+DfgillM5wrhj+kEID9B5laSxbsgf1BeC5+Z2HXjwoAMDzIHrAXQLw3Dhnp9O+rphuh7o1mKsQ8wqeHsO4rdpHH2Lw6VBqs42beaEUw85zxY/+2c+eJUVr+1uyy0fT7mU3UWOnFwCeHV3RagAKAPACcEJAJgDw7DsjpHNV00YbO+Dp8Y3aqg2xsPEkXwyuYqOXfW7Tvvflf3Tsh3dvfjv7ztefZuZru9RbinXVblhrAN603wL4ebQKAPCidZ0VwwF4VmR9rNGQvoycNloJgHdwq5bowS2lkpsx1GjL/eN7m7b/IQXzRZX1fiIm3abNb/1zAF4RlfBMlAoA8KJ0mzWjAXjWpH3Y8P72LId+9ksbLAXwhrdq9ZfLROrkHmXzsaxAPbxrl+iy63p92512h0ilzMn/evrNf3H4hT/10Q/ZjxJ3PQDw3GmNnhwrAMBzLHjg3QHw7DpoqLDu6my6mdrtrX7rUgBPK5F/udxftQm0sPEkj+kbN0jx67Or3SP1PTu9hf2jBOeJ6KTW69k/+5lO9srprRdeeMFJ/9MtNPMEAM+MjmglQAUAeAE6xaNJADy74vveais7OkmAp8ceemHjSf5xefOJ7itRdF5/SMHEK/pDFKm5AoBX9rcCno9GAalBG40DAjMUgGfXIfqwPBMtzKbdebs9mWldGuDlkBfD6ukoD26ni/fZ4jbt/grzmr5hhZhvMPWWZtOtW9oWqbkCgGfmdwVaCVABqUEboNRRmATAs+emUMpdlBmhRMArM/7Qns23aXe5d9z0+cHh2najPqSQmisAeKHNcthjTAGpQWtMoIY1BMCz5/B8i23a/aj2LCjfMgCvvGY237BVv+9Op30mI7XOzLeJeHnU/b1ScwUAz+aMRdteFZAatF5FjbhzAJ495+nVF0W0NJduHrbXi9mWAXhm9TTR2k7avqWItkwUyd5fVb6kP6Qg5it71FsetzIoNVfw3bt3+187MbNSShUGPpPPG27rlFLqmi70bWLCoY14FVBKHWq1WmeyLHsr3lH4s7xsXE6ytGxbJp8fauuVJEmey7LsK/5Uldnzgy/85b9NL/7kt5761Ho0lf+TJHkzy7IbRPSOTK/EN6relV/9ZPb7b3/0qdNfeos/+OJu1RH0vvnlefVfvvCmUsTJhz++0fr4r/zepLak5oqHgFdVyNDeY2YAXmhO8WSP1KD1JKeEbgF4FrzYe/s3Ppx9/YtvJn/uF3+z9ZGfjwaWAHgWJkPNJrPv/O5s78urn2ud+PSV5GOf3arS3IP/8Hc+oW5/4xX6sZk7rZN/43LyJ/7CzrR2pOaKwit20wQK5ef37t27mmXZ6szMzEYoNsGORwro+kOkkjVFdJiIN0hlG3uJumH6UK3uUeqyO+ZTNQWwRVtNt2lv5Zfez61uRpVPsEU7zbN+ft7fplXq5tzq5mtlLBj+kIKYzs2lmytF35eaK6IKyCLOAuAVUcn9M4PzEK0zumo4Mb3PxFtKqVdzS/R/E6kNVmrjB4m6ZgL4pAate+/J6BGAZ8eP2532TX2DgolzU3YsHN0qAM+l2sX7qlLPT9dgJEVruradIl4+mnZLHRWQmisAeMXnHZ6sqMB2p32KidYVqcO6avguZSs5wPXvAaTsJBGfNA18UoO2ohsa/xoAz/wUyG9QYObTumCs+R7stQjAs6dtnZb3b5m4qZjPHk2765Pa6l/TppLz+gMfZr62S72lKosDUnMFAK/OTMS7ExUYfPauzhOpeR18PeqtvJRuTTxXUQT4VKJu5AUqJxkgNWgx7aopsPOPf+7brHrPZf/3//ytudXuxWqt4K1hBfLVlj3OjlRJrD7VBOD5VH9y39tpe4sVqdnV7olxTw7nlyIw2MRcAcALd45Ha9nj9/zx7YxopeySeT54HcQZqQXWn7qTOkmKnhv8jG/pLV19jo+5d20U8AHwop1Cxg3f7izqeyeX+QMf+r76wfc/NJg/dGGPe+diAxPj4tRocKfTvq6PXMym3ZM1mvHyKgDPi+yFOn03ba+wUmvM2fFRv9u3O+2OPu6ja9v1qLc0beFgWqdScwUAb5rn8fPCCuwvl3cU0crgnB2tm742R28JMbVOFgE+qUFb2CF4sK9ADnetl5f+3VMnf/nOD//pz17RyUEfCWDi+4rUZeZstciqMCR9pECZrbQQdQPgheiVgU353Dp468TjiwePH/epMxqpuQKAV2dW4N2HCuhq4Yoo1efs9BdMe5SlLlZGJgEfP/3sf2u9cuqNH/7XL/z5un/hwdVxKqAPX+tjAvrs59N/83e2mPnY888/fzZPIkRJqhSd6q8JE10mTs6NqnQf5+jtWj1tlcVu7/VbB+DV19BmCztpe0MpOja32j2u+9G3pSSKzlf9kGKSrQA8m5402Da+ojUoZoGmBlcU0Vp+zo6ot+xzJaT/qTy1FvrbuZR8XKnsjw+SN9/vf6VLvPGAe9cAfAWcG/kjw3A3m24uj/vIor/yTMlKf+VZ0XP9L7yJ1nFOb/IE6CdgosNzaXchxqkCwAvba4/iN3lNqUz/EbZMzDeYekumcwwAL+y58NA6AJ4bR+1/Pbemr4GZdMefG2tG96KD9sF7//v2g4undHmW/EvdYwA+n15x03d+r6VOCDmAFPmKtl9uQa9EK3UM5/TG+2r/Gqj3Rl3c7sbD9XsB4NXX0GYL+RzL+7A51wB4Nj1psG0AnkExRzS1H3Qa7Jb1OTtFnE77lN2uReNbHxW0/ULL1Bp8sDEozfIY8Cldj09lG3N/77q+7g7/IlRgv+DpVcV0e496J/OjAkUALx/u4GtunNMb5/58dSXj7ESsq+EAvPCDezttX2aiBSJetnl0AoAX/lzoWwjAs+co/eUSE63s17Nb3aVs3cU5u6ojKhK0Glif6X+0MQA+Uurlof76X+kC+Kp6wP17OdzpPz52qbcwPD/LAN4j0NN/EDw6p6e/vGVOLtpMNu5VK99jnnhn0+58+bfDeAOAF4YfJlmh/9DapQdbtvNMkVwRvlpPWoiPLGL0mmObdaFivW2lz9kR8xWm3orpMxA2hlQlaAF8Njzhps3BV9ytq4rV8YyykwdXlqoA3gHQW87P6RGRhv8LTT2nt91ZVGWvg3IzC4r3AsArrpX0J6vkihg0AeDF4CVPNu6fY+roc3aDw628EtPKhYmgnQZ8TLRl8no1T66OvttpcKcHWAfwcoEGH2S0lobP6SVE6z/g3kXbqwyhOGnwYZW6pJjfqFrfMoSxAPBC8EIYNpjIFWGM5HErAHghesWzTfu1hjTY9c/ZDcAurmuItIS2grbIbRum7tP1PBWi6X6ns3hJX1c0CTpMAN6wIP2yDfrIwn49PSJ1gTg7F8Pqdh3H7qSLF7TWc+nm4Trt+H4XgOfbA+H0bytX+B4hAM+3BwLqf/ABRetM/5wdK9aFikM/ZzdJPldBC+DzO4kf3lIx5T5U04CXj3pQmidZyevpST+nt9Npv0esrujSM349X693AF49/SS97SpXuNYMgOda8UD7Gz5np4vCEmVp7CsRvoL2MeAjtZBfrzaor6a2Jl2vFuj0CNas7XRxnRSdKXIXpS3Ay8UZfKGdPDynN1x7MVPZloQvs/PyM7Fvz2qfAfCCDWvnhvnKFbYHCsCzrXDg7fdhRKk1pe97Zb5GxGlM5+xCWMGb5uIy16tNaws/f6TAwULG07SxDXh5//k5PR1T0r7MzoF6j7MjsZ85BOBNi5jm/ByAF4mvUSalmKP6qw0qWdNnaQaFiimN8ZxdDIB30EYAX7E5OumpsnCn23IFeAftnvahTkyleLY77ZvEpItH6w9Nov4HwIvafUaNB+AZldNeYwC8ydrm5+x0EdfBBxRxn7OLEfAmAZ8u6nmw+DKuV3tcsf1bVK7rL7uHCxlP+63iC/AmAR8Ta3+/mj+jt/H7V+optRHahzq57jzlrOM0P4TycwBeKJ7wbwcAz78PClkAwBsvkz5np4Fuv1DxxV3KVmLfZpEAeAfHMO22jSYD37hbKor8cggF8EbZGsOHOjvpYqoUdSRsz2ofAPCKRE0zngHgReJnAN6TjhocjFbndaFifc6uR72VWK8XKjMNpQQtgG/g9cGxgtZ1/YX3HmXzZf84CRnwnoR8fVVall+n93CFb3A/rurfsMLcu+byQ6idTvu6YuL8bt8ysRjiswC8EL3ixyYpueKgevjIws98ctLrfj2787pQsT5nlxGtxFyYtKxoUoM2Bz6Jh/jH+bhIIeNp8yMmwDs4linnNm/tP39rAIAP/90ilT38b07U7apAuP+75GaRr5Wn+SGUnwPwQvGEfzuk5goAnv+5ZdyCQTJMOv1rlZjeV8Tp0bS7bryjwBuUGrQHZZd0iH/UlDIBd7rdmAFvEvAxUV5weD4/v1ksNPurgY8D4RhAZOYl/fuEOTteFRKL2eTuKQCeO61D70lqrgDghT7zStp3p9M+o4hSfc5O3xW5R1ladiurZJfBPi41aKcJXhT49hJ1I4a5UbSQ8TRdJAHetLHqnw9Wep+af/Ssmu/fJ/3o3zwRP/bfEwGRWX89u1Ck7xieAeDF4CU3NkrNFQA8N/PHei+D+yFpLT9nR9RblvKXdlXxpAZtWT1y4Ev267LF8tWmHqcpuJO2gld2DlR5/klAJJJSI1PrAcCrMitkviM1VwDwIp+v+6UL1vJzdkS8LOmXcB33SA3aOprk78b01SYzrc6mm2ndcTdtBa+uXtLfB+BJ93Dx8UnNFQC84nMgqCcH9ewSDXbLg3p2vCKtUHFdwaUGbV1dRr1fBPhUoqLJ6XAAABbbSURBVG64WhWuUsh4mi4AvGkKNevnALxm+XvSaKXmCgBeZHM8L1TMRCv79exWdylbj+EslWuppQatCx018GX6+jqik0TqZH6frosyHTncEfMVkzcmAPBczJx4+gDgxeMr25ZKzRUAPNszx2D7ulCxvlKsf1Ca+QpTb8XViorBYThrSmrQOhNwqCNX16vVKWQ8TRcA3jSFmvVzAF6z/I0VPAH+lljoeFCoOOvoc3b6eqbBduzbGwLcZXUIADx78k4DvoR46wH3rpUpqG0T7rQSADx78yHGlgF4MXrNjs1ScwVW8OzMFyOt7hcX1WC3rAsV69U7nLMrLq3UoC2ugLsn+3BGrYX+di6xvjnlmO6die/371Yl3pgEfPu17m7qWyqYsgUbK9MAPHfzIYaeAHgxeMmNjVJzBQDPzfwp1ctj5+z6CY/Wcc6ulIT9h6UGbXkl3L9R5no1U4WMp40SgDdNoWb9HIDXLH9ji1aAv2PfotXn7DTQ7X9AcZEoS22sZghw9dQhAPCmSuTsgUnAp4j0Kt98xtmJMlu6ZY0H4JVVTPbzADzZ/i0zOqm5Ait4ZWaBxWf7ZSqUWtP3izLzNSJOcc6unuBSg7aeKmG8ffC2Df1Hje3jBwC8MHwfihUAvFA84d8OqbkCgOd5bvVXNlSypoiWcM7OrDOkBq1ZlZrTGgCvOb4uMlIAXhGVmvGM1FwBwPM0f/NzdkQqHRQq1isY9av1expOkN1KDdogxY7AKABeBE5yaCIAz6HYgXclNVcA8DxMvDud9hlFlObn7HYpW0GhYvOOkBq05pVqRosAvGb4uegoAXhFlZL/nNRcAcBzOHcH9ezUeX2gXJ+z61FvxeahcodDC7IrqUEbpNgRGAXAi8BJDk0E4DkUO/CupOYKAJ6Dibdfz+68LlSsz9llRCtH0+5lB103ugupQdtop9YYPACvhngCXwXgCXRqxSFJzRV89+7dVGvCzEopVRj4TD5vuK1TSqlrRHSroq+Nvab+8A8O9b567lV1+xuvUOuZveTDH99offxXfs9YB2hoogJKqUOtVutMlmVvQaryCpSNy0k9lG3L5PNDbb2SJMlzWZZ9pbwaeEOaAkmSvJll2Q0iekfa2DCecgpIzRUPAa+cHOE+zcxBAF7vP/6DV9Wtr7+iHvzwUPITH/nvyV9a2eAPvrgbrnLyLJMatPI85WxEADxnUoffEQAvfB+5slBqrii8YudK6Lr9+C50/G7aXmJFa/k5O6LeMgoV1/VqtfelLrtXUwNvYYsWc2BYAWzRYj7kCkjNFQA8Q3Nc38WZqGQtP2dHxMsoVGxI3IrNSA3ainI0/jUAXuOnwGMCAPAwHwB4kc0B1yt4g3p2fbBbHtSz4xXbFfkjc4k3cwF43qQPsmMAXpBu8WYUAM+b9MF1LDVXYAWv4lTLCxUz0cp+PbvVXcrWUc+uoqAWXpMatBakakSTALxGuLnwIAF4haUS/6DUXAHAqzB1tzvtU0SU6nN2xHyFqbeCc3YVhLT8itSgtSyb2OYBeGJdW2lgALxKsol8SWquAOCVmK6DQsVZZ/+c3TUiTnHOroSAjh+VGrSOZRTTHQBPjCuNDASAZ0RGEY1IzRUAvALTc79QsQa7ZV2oWK/e4ZxdAeE8PyI1aD3LGm33ALxoXWfFcACeFVmjbFRqrgDgTZiOj52zY8VMtI5zdvHEr9SgjccDYVkKwAvLH76tAeD59kA4/UvNFQC8MXNMn7PTQLf/AcVFoizFObtwArKIJVKDtsjY8cyTCgDwMCuGFQDgYT7kCkjNFQC8A3Ncn7MjpdYUqQVmxjm7iH8HSA3aiF3i1XQAnlf5g+scgBecS7wZJDVXAPD2p5Q+Z0cqWVNES/qcXUa0cjTtXvY249BxbQWkBm1tYRraAACvoY4fM2wAHuYDVvAimwNlCx3rc3aHVNJRRCuDQsW0PptuppENG+aOUACAh2kxrAAAD/MBW7SYA6MUkJorGr2Cd6fTPqOI0vyc3S5lKyhULOcXgNSgleMhtyMB4LnVO/TesIIXuofc2Sc1VzQS8Ab17NR5XahYn7PrUW/lpXRry910Qk8uFJAatC60k9gHAE+iV6uPCYBXXTtpb0rNFY0CvP16duf3CxXfJuJlFCqWFqqPxiM1aOV6zO7IAHh29Y2tdQBebB6zZ6/UXNEIwBvUs0vWdKFifc5OEadH0+66vemClkNQQGrQhqBtjDYA8GL0mj2bAXj2tI2tZam5QjzgbXfaHSZa0efsiOncHmUpztnFFn7V7JUatNXUwFsAPMyBYQUAeJgPuQJSc4VYwPvhP//EYVa0lp+zI+oto1BxswJaatA2y4vmRgvAM6elhJYAeBK8aGYMUnOFOMD73je/9o0f/VbnKfWD9xeI+QYTr+CcnZkgiK0VqUEbmx9CsReAF4onwrADgBeGH0KwQmquEAV4300XFhKVXKfkqf/HqvfLs2n3QgiTBzb4UUBq0PpRM/5eAXjx+9DkCAB4JtWMuy2puUIU4G13Fq/yMx/4WOv1f/jGj//0X/ytuKccrK+rgNSgratLU98H4DXV86PHDcDDfMgVkJorxADeu2l7hZVae+pnfukdfvmNX5qZmdnA9G22AlKDttlerT56AF517SS+CcCT6NVqY5KaK0QA3uC6sdZNYrrxzOd/R2VZtgrAqzbRJb0lNWgl+cjlWAB4LtUOvy8AXvg+cmWh1FwhAvB2OouXFNESc3b8mc9/9TwAz1VYhN2P1KANW/VwrQPghesbH5YB8HyoHmafUnNF9IA3uHYsu8pMq7PpZnrv3r2rALwwg8i1VVKD1rWOUvoD4EnxpJlxAPDM6CihFam5ImrAG9xQ0brOTDybduf1RAPgSQg3M2OQGrRm1GleKwC85vl80ogBeJgPuQJSc0XUgLeTLqZKUYc5eS2vdQfAQ9BKD1p4uJoCALxqukl9C4An1bPlxwXAK6+Z1Td20oV5pZKbzHRxNt1czjsD4FmVParGpQZtVE4IyFgAXkDOCMAUAF4ATgjEBKm5ItoVPF3zjphO7FE2P3y3LAAvkIgJwAypQRuAtFGaAMCL0m3WjAbgWZM2uoal5oooAW8nbS8rpc4z8+mDt1UA8KKLLWsGSw1aa4IJbxiAJ9zBJYcHwCspmODHpeaK6ABvuObdbNo9eXDOAfAER2HJoUkN2pIy4PF9BQB4mArDCgDwMB9yBaTmiugAbyddvKAUndI172bTrVsAPATpOAWkBi08Xk0BAF413aS+BcCT6tny45KaK6ICvIM170a5ESt45Se31DekBq1Uf9keFwDPtsJxtQ/Ai8tfNq2VmiuiArztTlt/Nfuw5h0Az+aUj79tqUEbv2f8jACA50f3UHsF4IXqGfd2Sc0V0QDeqJp3ADz3gRBTj1KDNiYfhGQrAC8kb/i3BYDn3wehWCA1V0QBeONq3gHwQgmPMO2QGrRhqh2+VQC88H3k0kIAnku1w+5Laq6IAvDG1bwD4IUdNL6tkxq0vnWNtX8AXqyes2M3AM+OrjG2KjVXBA94k2reAfBiDCV3NksNWncKyuoJgCfLn3VHA8Crq6Cc96XmiqABb1rNOwCenACzMRKpQWtDqya0CcBrgpeLjxGAV1wr6U9KzRVBA960mncAPOlhV298UoO2nirNfRuA11zfj8kVl7IsuzgzM3MZyjRbAam5gu/evZtq1zKzUkoVBj6Tz49qq/fNL89nV8+dSn7qZ661Pvl3N4an36S+mfmUUuoaET1RBLnZU7h5o1dKHWq1WmeyLHureaOvP+KyMT6px7JtmXx+qK1XkiR5Lsuyr9RXBy3ErkCSJG9mWXaDiN6JfSywv54CUnPFQ8CrJ4/5tx/860+d0cD59Gf//XqZ1gF4ZdSS/azUoJXtNaujA+BZlTeuxgF4cfnLprVSc0XhFTub4h5su2jNuzHL7lezLFudmZl5bNXPpf3oKwwFpC67h6FufFZgizY+n9m0GGfwbKobV9tSc0VwgFem5h0AL64gcm2t1KB1raOU/gB4UjxpZhwAPDM6SmhFaq4IDvDK1LwD4EkILXtjkBq09hST3TIAT7Z/y44OgFdWMbnPS80VQQFe2Zp3ADy5AWdiZFKD1oQ2TWwDgNdEr48fMwAP8yFXQGquCAbwqtS8A+AhQCcpIDVo4fVqCgDwqukm9S0AnlTPlh+X1FwRDODlNe8yzk68lG5tlXfR4I179+7hI4uq4gl7T2rQCnOTs+EA8JxJHUVHALwo3OTESKm5IgjA20k/clKp7Cozrc6mm/26fFX/AfCqKifvPalBK89TbkYEwHOjcyy9APBi8ZR9O6XmiiAAb7vTvslMvEu9hfl0634ddwLw6qgn612pQSvLS+5GA8Bzp3UMPQHwYvCSGxul5grvgFen5t0o1wPw3AREDL1IDdoYtA/RRgBeiF7xZxMAz5/2ofUsNVd4Bby85h0xX5lLu0smnA7AM6GijDakBq0M77gfBQDPveYh9wjAC9k7bm2Tmiu8Al7dmndYwXMbBLH1JjVoY/NDKPYC8ELxRBh2APDC8EMIVkjNFd4AL695p5jPHk27pe6bnTQhsIIXQriEYYPUoA1D3fisAODF5zObFgPwbKobV9tSc4UXwDNV8w4reHEFkWtrpQatax2l9AfAk+JJM+MA4JnRUUIrUnOFF8AzVfMOgCchtOyNQWrQ2lNMdssAPNn+LTs6AF5ZxeQ+LzVXOAc8kzXvAHhyA87EyKQGrQltmtgGAK+JXh8/ZgAe5kOugNRc4RzwTNa8A+AhQCcpIDVo4fVqCgDwqukm9S0AnlTPlh+X1FzhFPBM17wD4JWfyE16Q2rQNsmHJscKwDOpZvxtAfDi96GpEUjNFc4Az0bNOwCeqektsx2pQSvTW/ZHBcCzr3FMPQDwYvKWXVul5gpngGej5h0Az+6kj711qUEbu1982Q/A86V8mP0C8ML0iw+rpOYKJ4Bnq+YdAM9HKMTTp9SgjccDYVkKwAvLH76tAeD59kA4/UvNFdYBz2bNOwBeOAESoiVSgzZErWOwCYAXg5fc2QjAc6d16D1JzRXWAW87XVwnRWcyzk68lG5t2XY0brKwrXA87UsN2ng8EJalALyw/OHbGgCebw+E07/UXGEV8GzXvMMKXjgBEqIlUoM2RK1jsAmAF4OX3NkIwHOndeg9Sc0VdgGv075OTEd2qbcwn27dd+FkrOC5UDmOPqQGbRzqh2clAC88n/i0CIDnU/2w+paaK6wBnouad1jBCytIQrNGatCGpnMs9gDwYvGUGzsBeG50jqEXqbnCCuDpmnekWtcV07W5tLvk0sFYwXOpdth9SQ3asFUP1zoAXri+8WEZAM+H6mH2KTVXWAE8VzXvsIIXZrCEYpXUoA1F39jsAODF5jG79gLw7OobU+tSc4VxwHs3bS+xUpcU89mjaXfdtZOxguda8XD7kxq04SoetmUAvLD949o6AJ5rxcPtT2quMAp4rmveYQUv3IAJwTKpQRuCtjHaAMCL0Wv2bAbg2dM2tpal5gqjgOe65h0AL7Ywcmuv1KB1q6Kc3gB4cnxpYiQAPBMqymhDaq4wBng+at4B8GQEl61RSA1aW3pJbxeAJ93D5cYHwCunl+SnpeYKc4DnoeYdAE9yyNUfm9Sgra9MM1sA4DXT7+NGDcDDfMgVkJorjACer5p3ADwE6CQFpAYtvF5NAQBeNd2kvgXAk+rZ8uOSmitqA57PmncAvPITuUlvSA3aJvnQ5FgBeCbVjL8tAF78PjQ1Aqm5ojbg+ax5B8AzNb1ltiM1aGV6y/6oAHj2NY6pBwBeTN6ya6vUXFEL8HzXvAPg2Z30sbcuNWhj94sv+wF4vpQPs18AXph+8WGV1FxRGfBCqHkHwPMRCvH0KTVo4/FAWJYC8MLyh29rAHi+PRBO/1JzRWXAC6HmHQAvnAAJ0RKpQRui1jHYBMCLwUvubATgudM69J6k5opKgBdKzTsAXuhh49c+qUHrV9V4ewfgxes7G5YD8GyoGmebUnMF3717N9UuYWallCoEfA+++JnPUW/3UOsXfv1f8gdf3C3i0kntl+l7mq3MfEopdY2IbhWxC8/IVUApdajVap3JsuwtuaO0N7KycTnJkrJtmXx+qK1XkiR5Lsuyr9hTDS3HokCSJG9mWXaDiN6JxWbYaUcBqbniIeAVla3323//ZPbtr72avHbmYuunfy44iALgFfWk/OekBq18z1kbIQDPmrTxNQzAi89ntiyWmisKrdjlooZW826Us+/du3c1y7LVmZmZDVuTAe3GoYDUZfc41A/PSmzRhucTnxZhi9an+mH1LTVXlAK8vOYdU7Ywm24Ft3qnpwwAL6zA8WmN1KD1qWnMfQPwYvaeedsBeOY1jbVFqbmiMOCFWPMOK3ixhpMbu6UGrRv15PUCwJPn0zojAuDVUU/Wu1JzRSHAy2veKabbc2l3IWTXYgUvZO+4tU1q0LpVUU5vADw5vjQxEgCeCRVltCE1VxQCvFBr3mEFT0Zw2RqF1KC1pZf0dgF40j1cbnwAvHJ6SX5aaq6YCnh5zTtiOjeXbq6E7mSs4IXuIXf2SQ1adwrK6gmAJ8ufdUcDwKuroJz3peaK6YDXaV8npiO71FuYT7fuh+5SAF7oHnJnn9SgdaegrJ4AeLL8WXc0ALy6Csp5X2qumAh4O+liqhR1FPMbR9Pu5RjcCcCLwUtubJQatG7Uk9cLAE+eT+uMCIBXRz1Z70rNFWMBL4aad6OmGABPVuDVGY3UoK2jSZPfBeA12ftPjh2Ah/mQKyA1V4wFvBhq3gHwEKCTFJAatPB6NQUAeNV0k/oWAE+qZ8uPS2quGAl4sdS8A+CVn8hNekNq0DbJhybHCsAzqWb8bQHw4vehqRFIzRVPAF5MNe8AeKamt8x2pAatTG/ZHxUAz77GMfUAwIvJW3ZtlZorngC8mGreAfDsTvrYW5catLH7xZf9ADxfyofZLwAvTL/4sEpqrngM8GKreQfA8xEK8fQpNWjj8UBYlgLwwvKHb2sAeL49EE7/UnPF44AXWc07AF44ARKiJVKDNkStY7AJgBeDl9zZCMBzp3XoPUnNFQ8B7920vcJKrcVU8w6AF3rY+LVPatD6VTXe3gF48frOhuUAPBuqxtmm1FzRB7xYa94B8OIMJldWSw1aV/pJ6weAJ82j9cYDwKunn6S3peaKAeB1Fi8ppteYsoXZdOtWzI5DoeOYvWfWdqlBa1al5rQGwGuOr4uMFIBXRKVmPCM1V3DMNe+wgteM4Ks6SqlBW1WPpr8HwGv6DHh8/AA8zIdcAam5grc77ZvE9P5c2l2Q4G6s4EnwopkxSA1aM+o0rxUAXvN8PmnEADzMhwYA3qLKODvxUrq1JcHdADwJXjQzBgCeGR2ltALAk+JJM+MA4JnRUUIrUnMFfzddWJACd3qiAfAkhJuZMUgNWjPqNK8VAF7zfI4VPPi8iAJSc8XIu2iLCBLqMwC8UD3j3i6pQeteSRk9AvBk+NHUKLCCZ0rJ+NuRmisAePHPTYxgjAJSgxYOr6YAAK+ablLfAuBJ9Wz5cUnNFQC88nMBb0SigNSgjUT+4MwE4AXnEq8GAfC8yh9U51JzBQAvqGkGY0wqIDVoTWrUpLYAeE3y9vSxAvCma9SUJ6TmCgBeU2ZwA8cpNWgb6EojQwbgGZFRTCMAPDGurD0QqbkCgFd7aqCBUBWQGrSh6h26XQC80D3k1j4Anlu9Q+5Naq4A4IU862BbLQWkBm0tURr8MgCvwc4fMXQAHuZDroDUXAHAwxwXq4DUoBXrMMsDA+BZFjiy5gF4kTnMorlSc8X/B/G7mgLg0SDz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467544" y="385500"/>
            <a:ext cx="8208912" cy="6283860"/>
            <a:chOff x="467544" y="385500"/>
            <a:chExt cx="8208912" cy="6283860"/>
          </a:xfrm>
        </p:grpSpPr>
        <p:sp>
          <p:nvSpPr>
            <p:cNvPr id="7" name="TextBox 6"/>
            <p:cNvSpPr txBox="1"/>
            <p:nvPr/>
          </p:nvSpPr>
          <p:spPr>
            <a:xfrm>
              <a:off x="1691680" y="566124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1990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1840" y="566124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1995</a:t>
              </a:r>
              <a:endParaRPr lang="en-GB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566124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2000</a:t>
              </a:r>
              <a:endParaRPr lang="en-GB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6092552" y="5661248"/>
              <a:ext cx="639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2005</a:t>
              </a:r>
              <a:endParaRPr lang="en-GB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328" y="566124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2010</a:t>
              </a:r>
              <a:endParaRPr lang="en-GB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683522" y="3276753"/>
              <a:ext cx="267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Income inequality (Gini)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1600" y="4869160"/>
              <a:ext cx="549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22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4139788"/>
              <a:ext cx="549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24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1600" y="1772816"/>
              <a:ext cx="549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30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1600" y="2564904"/>
              <a:ext cx="562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28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3036" y="3347700"/>
              <a:ext cx="549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26</a:t>
              </a:r>
              <a:endParaRPr lang="en-GB" dirty="0"/>
            </a:p>
          </p:txBody>
        </p:sp>
        <p:pic>
          <p:nvPicPr>
            <p:cNvPr id="14348" name="Picture 12" descr="D:\Downloads\Hungary Gini late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340768"/>
              <a:ext cx="7200800" cy="4320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115616" y="385500"/>
              <a:ext cx="7002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accent6"/>
                  </a:solidFill>
                </a:rPr>
                <a:t>Income Inequality in Hungary 1988-2012 </a:t>
              </a:r>
              <a:endParaRPr lang="en-GB" sz="2800" b="1" dirty="0">
                <a:solidFill>
                  <a:schemeClr val="accent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6330806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World Bank Data (via </a:t>
              </a:r>
              <a:r>
                <a:rPr lang="en-GB" sz="1600" dirty="0" err="1" smtClean="0"/>
                <a:t>Quandl</a:t>
              </a:r>
              <a:r>
                <a:rPr lang="en-GB" sz="1600" dirty="0" smtClean="0"/>
                <a:t>)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7322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vedoor.blogimg.jp/tsubuyaitaro_2014/imgs/7/8/787a6e1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1445"/>
            <a:ext cx="8424936" cy="56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74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Downloads\chart (1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9824" r="5848" b="43503"/>
          <a:stretch/>
        </p:blipFill>
        <p:spPr bwMode="auto">
          <a:xfrm>
            <a:off x="517084" y="1340768"/>
            <a:ext cx="7295276" cy="440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1556792"/>
            <a:ext cx="151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93300"/>
                </a:solidFill>
              </a:rPr>
              <a:t>USA</a:t>
            </a:r>
          </a:p>
          <a:p>
            <a:endParaRPr lang="en-GB" b="1" dirty="0">
              <a:solidFill>
                <a:srgbClr val="993300"/>
              </a:solidFill>
            </a:endParaRPr>
          </a:p>
          <a:p>
            <a:r>
              <a:rPr lang="en-GB" b="1" dirty="0">
                <a:solidFill>
                  <a:srgbClr val="00FF00"/>
                </a:solidFill>
              </a:rPr>
              <a:t>UK</a:t>
            </a:r>
          </a:p>
          <a:p>
            <a:r>
              <a:rPr lang="en-GB" b="1" dirty="0">
                <a:solidFill>
                  <a:srgbClr val="0000FF"/>
                </a:solidFill>
              </a:rPr>
              <a:t>Germany</a:t>
            </a:r>
          </a:p>
          <a:p>
            <a:endParaRPr lang="en-GB" b="1" dirty="0">
              <a:solidFill>
                <a:srgbClr val="00FF00"/>
              </a:solidFill>
            </a:endParaRPr>
          </a:p>
          <a:p>
            <a:r>
              <a:rPr lang="en-GB" b="1" dirty="0">
                <a:solidFill>
                  <a:srgbClr val="00FF00"/>
                </a:solidFill>
              </a:rPr>
              <a:t>Ireland</a:t>
            </a:r>
          </a:p>
          <a:p>
            <a:r>
              <a:rPr lang="en-GB" b="1" dirty="0">
                <a:solidFill>
                  <a:srgbClr val="FF0000"/>
                </a:solidFill>
              </a:rPr>
              <a:t>Australia</a:t>
            </a:r>
          </a:p>
          <a:p>
            <a:endParaRPr lang="en-GB" b="1" dirty="0">
              <a:solidFill>
                <a:srgbClr val="CC00FF"/>
              </a:solidFill>
            </a:endParaRPr>
          </a:p>
          <a:p>
            <a:r>
              <a:rPr lang="en-GB" b="1" dirty="0">
                <a:solidFill>
                  <a:srgbClr val="CC00FF"/>
                </a:solidFill>
              </a:rPr>
              <a:t>Sweden</a:t>
            </a:r>
          </a:p>
          <a:p>
            <a:r>
              <a:rPr lang="en-GB" b="1" dirty="0">
                <a:solidFill>
                  <a:srgbClr val="FF9900"/>
                </a:solidFill>
              </a:rPr>
              <a:t>Netherlands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333399"/>
                </a:solidFill>
              </a:rPr>
              <a:t>Percent of all income going to top 1%  1930-2014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3000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Source:  World Top Incomes Database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481319" y="299230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% of income received by richest 1%</a:t>
            </a:r>
          </a:p>
        </p:txBody>
      </p:sp>
    </p:spTree>
    <p:extLst>
      <p:ext uri="{BB962C8B-B14F-4D97-AF65-F5344CB8AC3E}">
        <p14:creationId xmlns:p14="http://schemas.microsoft.com/office/powerpoint/2010/main" val="18971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13" y="160338"/>
            <a:ext cx="8785225" cy="5970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333399"/>
                </a:solidFill>
                <a:latin typeface="+mn-lt"/>
              </a:rPr>
              <a:t/>
            </a:r>
            <a:br>
              <a:rPr lang="en-GB" sz="2800" b="1" dirty="0">
                <a:solidFill>
                  <a:srgbClr val="333399"/>
                </a:solidFill>
                <a:latin typeface="+mn-lt"/>
              </a:rPr>
            </a:br>
            <a:endParaRPr lang="en-GB" i="1" dirty="0">
              <a:solidFill>
                <a:srgbClr val="00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2D2D8A"/>
                </a:solidFill>
                <a:latin typeface="+mn-lt"/>
              </a:rPr>
              <a:t>Economic democracy:-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rgbClr val="000000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  <a:latin typeface="+mn-lt"/>
              </a:rPr>
              <a:t>“turns companies from being pieces of property into communities”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  <a:latin typeface="+mn-lt"/>
              </a:rPr>
              <a:t>reduces pay ratios within companies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  <a:latin typeface="+mn-lt"/>
              </a:rPr>
              <a:t>transforms the experience of work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  <a:latin typeface="+mn-lt"/>
              </a:rPr>
              <a:t>redistributes wealth &amp; reduces unearned income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  <a:latin typeface="+mn-lt"/>
              </a:rPr>
              <a:t>improves productivity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  <a:latin typeface="+mn-lt"/>
              </a:rPr>
              <a:t>is more socially &amp; environmentally responsible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rgbClr val="000000"/>
              </a:solidFill>
              <a:latin typeface="+mn-lt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</a:rPr>
              <a:t>Boards can include employee, community and consumer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482200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389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3"/>
          <p:cNvGrpSpPr>
            <a:grpSpLocks/>
          </p:cNvGrpSpPr>
          <p:nvPr/>
        </p:nvGrpSpPr>
        <p:grpSpPr bwMode="auto">
          <a:xfrm>
            <a:off x="0" y="222250"/>
            <a:ext cx="8964613" cy="6375400"/>
            <a:chOff x="-71879" y="77723"/>
            <a:chExt cx="8964359" cy="6375613"/>
          </a:xfrm>
        </p:grpSpPr>
        <p:pic>
          <p:nvPicPr>
            <p:cNvPr id="593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94" y="1105250"/>
              <a:ext cx="8732586" cy="4844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397" name="TextBox 1"/>
            <p:cNvSpPr txBox="1">
              <a:spLocks noChangeArrowheads="1"/>
            </p:cNvSpPr>
            <p:nvPr/>
          </p:nvSpPr>
          <p:spPr bwMode="auto">
            <a:xfrm>
              <a:off x="107504" y="6114782"/>
              <a:ext cx="86409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1600" b="1">
                  <a:solidFill>
                    <a:srgbClr val="000000"/>
                  </a:solidFill>
                </a:rPr>
                <a:t>Mishel L, Sabadish N. Economic Policy Institute Brief  #331.  Washington, May 2012</a:t>
              </a:r>
              <a:endParaRPr lang="en-GB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59398" name="TextBox 2"/>
            <p:cNvSpPr txBox="1">
              <a:spLocks noChangeArrowheads="1"/>
            </p:cNvSpPr>
            <p:nvPr/>
          </p:nvSpPr>
          <p:spPr bwMode="auto">
            <a:xfrm>
              <a:off x="-71879" y="77723"/>
              <a:ext cx="8964359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 b="1">
                  <a:solidFill>
                    <a:srgbClr val="333399"/>
                  </a:solidFill>
                </a:rPr>
                <a:t>Changing ratio of CEO pay to average pay of production &amp; </a:t>
              </a:r>
              <a:br>
                <a:rPr lang="en-GB" altLang="en-US" sz="2400" b="1">
                  <a:solidFill>
                    <a:srgbClr val="333399"/>
                  </a:solidFill>
                </a:rPr>
              </a:br>
              <a:r>
                <a:rPr lang="en-GB" altLang="en-US" sz="2400" b="1">
                  <a:solidFill>
                    <a:srgbClr val="333399"/>
                  </a:solidFill>
                </a:rPr>
                <a:t>non-supervisory workers in top 350 US companies </a:t>
              </a:r>
            </a:p>
          </p:txBody>
        </p:sp>
      </p:grp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827088" y="1271588"/>
            <a:ext cx="3816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</a:rPr>
              <a:t>Between 1979-2007 the income of the:-</a:t>
            </a:r>
          </a:p>
          <a:p>
            <a:pPr lvl="1" eaLnBrk="1" hangingPunct="1"/>
            <a:r>
              <a:rPr lang="en-GB" altLang="en-US" sz="1600">
                <a:solidFill>
                  <a:srgbClr val="000000"/>
                </a:solidFill>
              </a:rPr>
              <a:t>Top 0.1% increased by 362%</a:t>
            </a:r>
          </a:p>
          <a:p>
            <a:pPr lvl="1" eaLnBrk="1" hangingPunct="1"/>
            <a:r>
              <a:rPr lang="en-GB" altLang="en-US" sz="1600">
                <a:solidFill>
                  <a:srgbClr val="000000"/>
                </a:solidFill>
              </a:rPr>
              <a:t>Top 1% increased by 156%</a:t>
            </a:r>
          </a:p>
          <a:p>
            <a:pPr lvl="1" eaLnBrk="1" hangingPunct="1"/>
            <a:r>
              <a:rPr lang="en-GB" altLang="en-US" sz="1600">
                <a:solidFill>
                  <a:srgbClr val="000000"/>
                </a:solidFill>
              </a:rPr>
              <a:t>Bottom 90% increased by17%</a:t>
            </a:r>
          </a:p>
        </p:txBody>
      </p:sp>
    </p:spTree>
    <p:extLst>
      <p:ext uri="{BB962C8B-B14F-4D97-AF65-F5344CB8AC3E}">
        <p14:creationId xmlns:p14="http://schemas.microsoft.com/office/powerpoint/2010/main" val="8820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i.org/m/?src=http://www.epi.org/files/2012/snapshot-unionmembership.png&amp;w=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4421"/>
            <a:ext cx="6984776" cy="63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733256"/>
            <a:ext cx="6696744" cy="64633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Colin Gordon’s analysis of Historical Statistics for the US, unionstats.com, </a:t>
            </a:r>
            <a:r>
              <a:rPr lang="en-GB" sz="1200" b="1" dirty="0" err="1">
                <a:solidFill>
                  <a:srgbClr val="000000"/>
                </a:solidFill>
              </a:rPr>
              <a:t>Piketty</a:t>
            </a:r>
            <a:r>
              <a:rPr lang="en-GB" sz="1200" b="1" dirty="0">
                <a:solidFill>
                  <a:srgbClr val="000000"/>
                </a:solidFill>
              </a:rPr>
              <a:t> and </a:t>
            </a:r>
            <a:r>
              <a:rPr lang="en-GB" sz="1200" b="1" dirty="0" err="1">
                <a:solidFill>
                  <a:srgbClr val="000000"/>
                </a:solidFill>
              </a:rPr>
              <a:t>Saez</a:t>
            </a:r>
            <a:r>
              <a:rPr lang="en-GB" sz="1200" b="1" dirty="0">
                <a:solidFill>
                  <a:srgbClr val="000000"/>
                </a:solidFill>
              </a:rPr>
              <a:t> 2003, and World Top Incomes Database. Economic Policy Institute, Washington DC.</a:t>
            </a:r>
          </a:p>
          <a:p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24" y="-14610"/>
            <a:ext cx="82444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33399"/>
                </a:solidFill>
              </a:rPr>
              <a:t>Trade Unions membership (% workforce) and </a:t>
            </a:r>
            <a:br>
              <a:rPr lang="en-GB" sz="2000" b="1" dirty="0">
                <a:solidFill>
                  <a:srgbClr val="333399"/>
                </a:solidFill>
              </a:rPr>
            </a:br>
            <a:r>
              <a:rPr lang="en-GB" sz="2000" b="1" dirty="0">
                <a:solidFill>
                  <a:srgbClr val="333399"/>
                </a:solidFill>
              </a:rPr>
              <a:t>Share of Income going to top 10% (USA, 1918-2008)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8A9D1-3900-46A0-AF4C-9F34350FCDF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8738"/>
            <a:ext cx="7859216" cy="44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09329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Belfield C, Cribb J, Hood A, Joyce </a:t>
            </a:r>
            <a:r>
              <a:rPr lang="en-GB" sz="1600" b="1" dirty="0"/>
              <a:t>R. </a:t>
            </a:r>
            <a:r>
              <a:rPr lang="en-GB" sz="1600" b="1" i="1" dirty="0"/>
              <a:t>Living Standards, Poverty and Inequality in the UK: 2015.  (</a:t>
            </a:r>
            <a:r>
              <a:rPr lang="en-GB" sz="1600" b="1" i="1" dirty="0" err="1" smtClean="0"/>
              <a:t>Institiute</a:t>
            </a:r>
            <a:r>
              <a:rPr lang="en-GB" sz="1600" b="1" i="1" dirty="0" smtClean="0"/>
              <a:t> </a:t>
            </a:r>
            <a:r>
              <a:rPr lang="en-GB" sz="1600" b="1" i="1" dirty="0"/>
              <a:t>for Fiscal Studies, 2015</a:t>
            </a:r>
            <a:r>
              <a:rPr lang="en-GB" sz="1600" b="1" i="1" dirty="0" smtClean="0"/>
              <a:t>).</a:t>
            </a:r>
            <a:endParaRPr lang="en-GB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60648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2"/>
                </a:solidFill>
              </a:rPr>
              <a:t>Trends in Income inequality </a:t>
            </a:r>
          </a:p>
          <a:p>
            <a:pPr algn="ctr"/>
            <a:r>
              <a:rPr lang="en-GB" b="1" dirty="0" smtClean="0"/>
              <a:t>Gini and 90:10 ratio. Institute For Fiscal Studies, BHC, GB</a:t>
            </a:r>
            <a:r>
              <a:rPr lang="en-GB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9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6"/>
          <p:cNvGrpSpPr>
            <a:grpSpLocks/>
          </p:cNvGrpSpPr>
          <p:nvPr/>
        </p:nvGrpSpPr>
        <p:grpSpPr bwMode="auto">
          <a:xfrm>
            <a:off x="0" y="1000125"/>
            <a:ext cx="8689975" cy="7254875"/>
            <a:chOff x="-1635" y="901"/>
            <a:chExt cx="6002" cy="2038"/>
          </a:xfrm>
        </p:grpSpPr>
        <p:graphicFrame>
          <p:nvGraphicFramePr>
            <p:cNvPr id="9225" name="Object 14"/>
            <p:cNvGraphicFramePr>
              <a:graphicFrameLocks noChangeAspect="1"/>
            </p:cNvGraphicFramePr>
            <p:nvPr/>
          </p:nvGraphicFramePr>
          <p:xfrm>
            <a:off x="-1635" y="901"/>
            <a:ext cx="5963" cy="1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Chart" r:id="rId4" imgW="7223706" imgH="4099646" progId="MSGraph.Chart.8">
                    <p:embed followColorScheme="full"/>
                  </p:oleObj>
                </mc:Choice>
                <mc:Fallback>
                  <p:oleObj name="Chart" r:id="rId4" imgW="7223706" imgH="4099646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635" y="901"/>
                          <a:ext cx="5963" cy="1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Text Box 18"/>
            <p:cNvSpPr txBox="1">
              <a:spLocks noChangeArrowheads="1"/>
            </p:cNvSpPr>
            <p:nvPr/>
          </p:nvSpPr>
          <p:spPr bwMode="auto">
            <a:xfrm>
              <a:off x="4240" y="2870"/>
              <a:ext cx="12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879475" y="5392738"/>
            <a:ext cx="771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cs typeface="Arial" charset="0"/>
              </a:rPr>
              <a:t>Richest</a:t>
            </a:r>
            <a:r>
              <a:rPr lang="en-GB" altLang="en-US" sz="1800">
                <a:solidFill>
                  <a:srgbClr val="000000"/>
                </a:solidFill>
                <a:cs typeface="Arial" charset="0"/>
              </a:rPr>
              <a:t>                                                                                           </a:t>
            </a:r>
            <a:r>
              <a:rPr lang="en-GB" altLang="en-US" sz="1800" b="1">
                <a:solidFill>
                  <a:srgbClr val="000000"/>
                </a:solidFill>
                <a:cs typeface="Arial" charset="0"/>
              </a:rPr>
              <a:t>Poorest</a:t>
            </a:r>
          </a:p>
        </p:txBody>
      </p:sp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-36513" y="6597650"/>
            <a:ext cx="282257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1" i="1">
                <a:solidFill>
                  <a:srgbClr val="333399"/>
                </a:solidFill>
                <a:cs typeface="Arial" charset="0"/>
              </a:rPr>
              <a:t>Wilkinson &amp; Pickett, The Spirit Level</a:t>
            </a:r>
          </a:p>
        </p:txBody>
      </p:sp>
      <p:grpSp>
        <p:nvGrpSpPr>
          <p:cNvPr id="9221" name="Group 16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9223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8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000" b="1">
                  <a:solidFill>
                    <a:srgbClr val="009900"/>
                  </a:solidFill>
                  <a:cs typeface="Arial" charset="0"/>
                </a:rPr>
                <a:t>www.equalitytrust.org.uk</a:t>
              </a:r>
            </a:p>
          </p:txBody>
        </p:sp>
      </p:grp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857250" y="250825"/>
            <a:ext cx="731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>
                <a:solidFill>
                  <a:srgbClr val="333399"/>
                </a:solidFill>
                <a:cs typeface="Arial" charset="0"/>
              </a:rPr>
              <a:t>Life expectancy is strongly related to </a:t>
            </a:r>
            <a:br>
              <a:rPr lang="en-GB" altLang="en-US" sz="2800" b="1">
                <a:solidFill>
                  <a:srgbClr val="333399"/>
                </a:solidFill>
                <a:cs typeface="Arial" charset="0"/>
              </a:rPr>
            </a:br>
            <a:r>
              <a:rPr lang="en-GB" altLang="en-US" sz="2800" b="1">
                <a:solidFill>
                  <a:srgbClr val="333399"/>
                </a:solidFill>
                <a:cs typeface="Arial" charset="0"/>
              </a:rPr>
              <a:t>income </a:t>
            </a:r>
            <a:r>
              <a:rPr lang="en-GB" altLang="en-US" sz="2800" b="1" i="1" u="sng">
                <a:solidFill>
                  <a:srgbClr val="333399"/>
                </a:solidFill>
                <a:cs typeface="Arial" charset="0"/>
              </a:rPr>
              <a:t>within</a:t>
            </a:r>
            <a:r>
              <a:rPr lang="en-GB" altLang="en-US" sz="2800" b="1">
                <a:solidFill>
                  <a:srgbClr val="333399"/>
                </a:solidFill>
                <a:cs typeface="Arial" charset="0"/>
              </a:rPr>
              <a:t>  rich countries </a:t>
            </a:r>
          </a:p>
        </p:txBody>
      </p:sp>
    </p:spTree>
    <p:extLst>
      <p:ext uri="{BB962C8B-B14F-4D97-AF65-F5344CB8AC3E}">
        <p14:creationId xmlns:p14="http://schemas.microsoft.com/office/powerpoint/2010/main" val="4865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4" descr="http://images.mysupermarket.co.uk/Products_1000/35/002035.jpg?v=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3333750"/>
            <a:ext cx="17938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0" descr="http://www.party.coop/files/2012/02/IYC-LOGO-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341438"/>
            <a:ext cx="30495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6" descr="http://media.treehugger.com/assets/images/2011/10/The20Phone20Co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63" y="3671888"/>
            <a:ext cx="427672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ESOP Employee Own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660525"/>
            <a:ext cx="2857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 descr="John Lew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13275"/>
            <a:ext cx="330835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2" descr="http://greencollarcommunities.files.wordpress.com/2012/11/cooperativa_italia1.jpg?w=263&amp;h=1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993900"/>
            <a:ext cx="2857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6" descr="http://2.bp.blogspot.com/-q74X7T102PU/TVz4CCbtuTI/AAAAAAAAAP0/LRBpXcedOM4/s1600/Mondragon+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275"/>
            <a:ext cx="3635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20" descr="http://www.thenews.coop/sites/default/files/imagecache/organisations_logo/divine_corporate_logo_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2225"/>
            <a:ext cx="28352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22" descr="http://upload.wikimedia.org/wikipedia/en/1/1b/Fairtrad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2700"/>
            <a:ext cx="15795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2" descr="Perkins Slade sponsor the Employee Ownership Association (EOA) Conference 2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-12700"/>
            <a:ext cx="31924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6" descr="NCEOtop100_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585913"/>
            <a:ext cx="1990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28" descr="http://www.mill-branded-guide.paperandprint.com/mill-branded-products/images/tr_logo_hi_res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5805488"/>
            <a:ext cx="3048000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2" descr="http://www.midmarket.org/sites/default/files/employee-owned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44463"/>
            <a:ext cx="1619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4" descr="http://www.nceo.org/assets/images/misc_pages/work-employee-owned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7006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6" descr="ARU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292475"/>
            <a:ext cx="1190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50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71438" y="695325"/>
            <a:ext cx="90376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333399"/>
                </a:solidFill>
              </a:rPr>
              <a:t>How to expand the democratic sector </a:t>
            </a:r>
            <a:br>
              <a:rPr lang="en-GB" altLang="en-US" b="1">
                <a:solidFill>
                  <a:srgbClr val="333399"/>
                </a:solidFill>
              </a:rPr>
            </a:br>
            <a:r>
              <a:rPr lang="en-GB" altLang="en-US" b="1">
                <a:solidFill>
                  <a:srgbClr val="333399"/>
                </a:solidFill>
              </a:rPr>
              <a:t>(</a:t>
            </a:r>
            <a:r>
              <a:rPr lang="en-GB" altLang="en-US" sz="2800" b="1">
                <a:solidFill>
                  <a:srgbClr val="333399"/>
                </a:solidFill>
              </a:rPr>
              <a:t>employee owned companies, coops, mutuals)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Stronger legislation for employee representation on company boards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Government loans for employee buyouts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Tax concessions for democratic businesses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Take your custom to the democratic sector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If each year 2% of company shares were transferred to an employee controlled trust, they would be majority shares holders in 25 years</a:t>
            </a:r>
          </a:p>
        </p:txBody>
      </p:sp>
    </p:spTree>
    <p:extLst>
      <p:ext uri="{BB962C8B-B14F-4D97-AF65-F5344CB8AC3E}">
        <p14:creationId xmlns:p14="http://schemas.microsoft.com/office/powerpoint/2010/main" val="3224813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87502-45A5-472F-B023-DC3537FAF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8680"/>
            <a:ext cx="38163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283968" y="2661667"/>
            <a:ext cx="4784725" cy="6953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2400" b="1" dirty="0" smtClean="0">
                <a:solidFill>
                  <a:srgbClr val="009900"/>
                </a:solidFill>
              </a:rPr>
              <a:t>http://www.equalitytrust.org.uk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4207346" cy="663133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1960" y="4653136"/>
            <a:ext cx="46805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8A0011"/>
                </a:solidFill>
              </a:rPr>
              <a:t>http://www.fabians.org.uk/publications/a-convenient-truth/</a:t>
            </a:r>
          </a:p>
        </p:txBody>
      </p:sp>
    </p:spTree>
    <p:extLst>
      <p:ext uri="{BB962C8B-B14F-4D97-AF65-F5344CB8AC3E}">
        <p14:creationId xmlns:p14="http://schemas.microsoft.com/office/powerpoint/2010/main" val="18100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50" y="260648"/>
            <a:ext cx="7286625" cy="1143000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chemeClr val="accent2"/>
                </a:solidFill>
              </a:rPr>
              <a:t>Well-being and long-term illness in relation to feeling shamed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7950" y="1285875"/>
          <a:ext cx="8893175" cy="469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r:id="rId4" imgW="8894835" imgH="4700423" progId="Excel.Chart.8">
                  <p:embed/>
                </p:oleObj>
              </mc:Choice>
              <mc:Fallback>
                <p:oleObj r:id="rId4" imgW="8894835" imgH="4700423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85875"/>
                        <a:ext cx="8893175" cy="469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620838" y="6126163"/>
            <a:ext cx="5903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>
                <a:solidFill>
                  <a:srgbClr val="000000"/>
                </a:solidFill>
              </a:rPr>
              <a:t>Data from Swedish </a:t>
            </a:r>
            <a:r>
              <a:rPr lang="en-GB" altLang="en-US" sz="1600" b="1" i="1" dirty="0">
                <a:solidFill>
                  <a:srgbClr val="000000"/>
                </a:solidFill>
              </a:rPr>
              <a:t>Liv &amp; </a:t>
            </a:r>
            <a:r>
              <a:rPr lang="en-GB" altLang="en-US" sz="1600" b="1" i="1" dirty="0" err="1">
                <a:solidFill>
                  <a:srgbClr val="000000"/>
                </a:solidFill>
              </a:rPr>
              <a:t>Halsa</a:t>
            </a:r>
            <a:r>
              <a:rPr lang="en-GB" altLang="en-US" sz="1600" b="1" dirty="0">
                <a:solidFill>
                  <a:srgbClr val="000000"/>
                </a:solidFill>
              </a:rPr>
              <a:t> survey 2004.  </a:t>
            </a:r>
            <a:r>
              <a:rPr lang="en-GB" altLang="en-US" sz="1600" b="1" dirty="0" err="1">
                <a:solidFill>
                  <a:srgbClr val="000000"/>
                </a:solidFill>
              </a:rPr>
              <a:t>Starrin</a:t>
            </a:r>
            <a:r>
              <a:rPr lang="en-GB" altLang="en-US" sz="1600" b="1" dirty="0">
                <a:solidFill>
                  <a:srgbClr val="000000"/>
                </a:solidFill>
              </a:rPr>
              <a:t> B, </a:t>
            </a:r>
            <a:r>
              <a:rPr lang="en-GB" altLang="en-US" sz="1600" b="1" dirty="0" err="1">
                <a:solidFill>
                  <a:srgbClr val="000000"/>
                </a:solidFill>
              </a:rPr>
              <a:t>Wettergren</a:t>
            </a:r>
            <a:r>
              <a:rPr lang="en-GB" altLang="en-US" sz="1600" b="1" dirty="0">
                <a:solidFill>
                  <a:srgbClr val="000000"/>
                </a:solidFill>
              </a:rPr>
              <a:t> A. Shame and humiliation in narrative social life.  (forthcoming).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508104" y="4953362"/>
            <a:ext cx="3176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000000"/>
                </a:solidFill>
              </a:rPr>
              <a:t>Number of ways people felt shamed in last 3 months</a:t>
            </a:r>
          </a:p>
        </p:txBody>
      </p:sp>
    </p:spTree>
    <p:extLst>
      <p:ext uri="{BB962C8B-B14F-4D97-AF65-F5344CB8AC3E}">
        <p14:creationId xmlns:p14="http://schemas.microsoft.com/office/powerpoint/2010/main" val="871906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7584" y="332656"/>
            <a:ext cx="7272808" cy="6336704"/>
            <a:chOff x="827584" y="332656"/>
            <a:chExt cx="7272808" cy="6336704"/>
          </a:xfrm>
        </p:grpSpPr>
        <p:pic>
          <p:nvPicPr>
            <p:cNvPr id="563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628" y="1124744"/>
              <a:ext cx="6010346" cy="439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-412521" y="3156937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0000"/>
                  </a:solidFill>
                </a:rPr>
                <a:t>Relative Risk of death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1720" y="5157192"/>
              <a:ext cx="28803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19872" y="5517232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</a:rPr>
                <a:t>Stress (GHQ-12 score)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87624" y="6084585"/>
              <a:ext cx="6768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0000"/>
                  </a:solidFill>
                </a:rPr>
                <a:t>Russ TC, </a:t>
              </a:r>
              <a:r>
                <a:rPr lang="en-GB" sz="1600" b="1" dirty="0" err="1">
                  <a:solidFill>
                    <a:srgbClr val="000000"/>
                  </a:solidFill>
                </a:rPr>
                <a:t>Stamatakis</a:t>
              </a:r>
              <a:r>
                <a:rPr lang="en-GB" sz="1600" b="1" dirty="0">
                  <a:solidFill>
                    <a:srgbClr val="000000"/>
                  </a:solidFill>
                </a:rPr>
                <a:t> E, </a:t>
              </a:r>
              <a:r>
                <a:rPr lang="en-GB" sz="1600" b="1" dirty="0" err="1">
                  <a:solidFill>
                    <a:srgbClr val="000000"/>
                  </a:solidFill>
                </a:rPr>
                <a:t>Hamer</a:t>
              </a:r>
              <a:r>
                <a:rPr lang="en-GB" sz="1600" b="1" dirty="0">
                  <a:solidFill>
                    <a:srgbClr val="000000"/>
                  </a:solidFill>
                </a:rPr>
                <a:t> M, Starr JM, </a:t>
              </a:r>
              <a:r>
                <a:rPr lang="en-GB" sz="1600" b="1" dirty="0" err="1">
                  <a:solidFill>
                    <a:srgbClr val="000000"/>
                  </a:solidFill>
                </a:rPr>
                <a:t>Kivimäki</a:t>
              </a:r>
              <a:r>
                <a:rPr lang="en-GB" sz="1600" b="1" dirty="0">
                  <a:solidFill>
                    <a:srgbClr val="000000"/>
                  </a:solidFill>
                </a:rPr>
                <a:t> M, Batty GD. </a:t>
              </a:r>
              <a:br>
                <a:rPr lang="en-GB" sz="1600" b="1" dirty="0">
                  <a:solidFill>
                    <a:srgbClr val="000000"/>
                  </a:solidFill>
                </a:rPr>
              </a:br>
              <a:r>
                <a:rPr lang="en-GB" sz="1600" b="1" dirty="0">
                  <a:solidFill>
                    <a:srgbClr val="000000"/>
                  </a:solidFill>
                </a:rPr>
                <a:t>Distress and mortality. BMJ 2012;345:e4933</a:t>
              </a:r>
              <a:r>
                <a:rPr lang="en-GB" sz="1400" b="1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4" y="332656"/>
              <a:ext cx="72728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333399"/>
                  </a:solidFill>
                </a:rPr>
                <a:t>Even low levels of stress increase death rates</a:t>
              </a:r>
            </a:p>
            <a:p>
              <a:pPr algn="ctr"/>
              <a:r>
                <a:rPr lang="en-GB" dirty="0">
                  <a:solidFill>
                    <a:srgbClr val="333399"/>
                  </a:solidFill>
                </a:rPr>
                <a:t>Health Survey for England 1994-2004.  n=68,222; deaths = 8365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10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4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868488"/>
          <a:ext cx="91440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hart" r:id="rId4" imgW="8580147" imgH="4069169" progId="MSGraph.Chart.8">
                  <p:embed followColorScheme="full"/>
                </p:oleObj>
              </mc:Choice>
              <mc:Fallback>
                <p:oleObj name="Chart" r:id="rId4" imgW="8580147" imgH="4069169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68488"/>
                        <a:ext cx="914400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95288" y="2071688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cs typeface="Arial" charset="0"/>
              </a:rPr>
              <a:t>Income gaps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cs typeface="Arial" charset="0"/>
              </a:rPr>
              <a:t>How many times richer are the richest fifth than the poorest fifth?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-36513" y="6597650"/>
            <a:ext cx="282257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1" i="1">
                <a:solidFill>
                  <a:srgbClr val="333399"/>
                </a:solidFill>
                <a:cs typeface="Arial" charset="0"/>
              </a:rPr>
              <a:t>Wilkinson &amp; Pickett, The Spirit Level</a:t>
            </a:r>
          </a:p>
        </p:txBody>
      </p:sp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1024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10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000" b="1">
                  <a:solidFill>
                    <a:srgbClr val="009900"/>
                  </a:solidFill>
                  <a:cs typeface="Arial" charset="0"/>
                </a:rPr>
                <a:t>www.equalitytrust.org.uk</a:t>
              </a:r>
            </a:p>
          </p:txBody>
        </p:sp>
      </p:grp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357188" y="287338"/>
            <a:ext cx="8572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>
                <a:solidFill>
                  <a:srgbClr val="333399"/>
                </a:solidFill>
                <a:cs typeface="Arial" charset="0"/>
              </a:rPr>
              <a:t>Inequality...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333399"/>
                </a:solidFill>
                <a:cs typeface="Arial" charset="0"/>
              </a:rPr>
              <a:t>How much richer are the richest 20% in each country than the poorest 20%?</a:t>
            </a:r>
          </a:p>
        </p:txBody>
      </p:sp>
    </p:spTree>
    <p:extLst>
      <p:ext uri="{BB962C8B-B14F-4D97-AF65-F5344CB8AC3E}">
        <p14:creationId xmlns:p14="http://schemas.microsoft.com/office/powerpoint/2010/main" val="38679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03938"/>
            <a:ext cx="9144000" cy="62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2D2D8A"/>
                </a:solidFill>
              </a:rPr>
              <a:t>Health and social problems with social gradients and internationally comparable data   </a:t>
            </a:r>
          </a:p>
          <a:p>
            <a:pPr marL="3028950" lvl="6" indent="-28575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Life expectancy</a:t>
            </a:r>
          </a:p>
          <a:p>
            <a:pPr marL="3028950" lvl="6" indent="-285750">
              <a:spcAft>
                <a:spcPct val="10000"/>
              </a:spcAft>
              <a:buFontTx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Math &amp; Literacy         </a:t>
            </a:r>
          </a:p>
          <a:p>
            <a:pPr marL="3028950" lvl="6" indent="-285750">
              <a:spcAft>
                <a:spcPct val="10000"/>
              </a:spcAft>
              <a:buFontTx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Infant mortality</a:t>
            </a:r>
          </a:p>
          <a:p>
            <a:pPr marL="3028950" lvl="6" indent="-285750">
              <a:spcAft>
                <a:spcPct val="10000"/>
              </a:spcAft>
              <a:buFontTx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Homicides</a:t>
            </a:r>
          </a:p>
          <a:p>
            <a:pPr marL="3028950" lvl="6" indent="-285750">
              <a:spcAft>
                <a:spcPct val="10000"/>
              </a:spcAft>
              <a:buFontTx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Imprisonment</a:t>
            </a:r>
          </a:p>
          <a:p>
            <a:pPr marL="3028950" lvl="6" indent="-285750">
              <a:spcAft>
                <a:spcPct val="10000"/>
              </a:spcAft>
              <a:buFontTx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Teenage births    </a:t>
            </a:r>
          </a:p>
          <a:p>
            <a:pPr marL="3028950" lvl="6" indent="-285750">
              <a:spcAft>
                <a:spcPct val="10000"/>
              </a:spcAft>
              <a:buFontTx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Trust</a:t>
            </a:r>
          </a:p>
          <a:p>
            <a:pPr marL="3028950" lvl="6" indent="-285750">
              <a:spcAft>
                <a:spcPct val="10000"/>
              </a:spcAft>
              <a:buFontTx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Obesity</a:t>
            </a:r>
          </a:p>
          <a:p>
            <a:pPr marL="3028950" lvl="6" indent="-285750">
              <a:spcAft>
                <a:spcPct val="10000"/>
              </a:spcAft>
              <a:buFontTx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Mental illness – incl. drug &amp; </a:t>
            </a:r>
            <a:br>
              <a:rPr lang="en-GB" sz="2800" b="1" dirty="0">
                <a:solidFill>
                  <a:srgbClr val="000000"/>
                </a:solidFill>
              </a:rPr>
            </a:br>
            <a:r>
              <a:rPr lang="en-GB" sz="2800" b="1" dirty="0">
                <a:solidFill>
                  <a:srgbClr val="000000"/>
                </a:solidFill>
              </a:rPr>
              <a:t>   alcohol addiction</a:t>
            </a:r>
          </a:p>
          <a:p>
            <a:pPr marL="3028950" lvl="6" indent="-285750">
              <a:spcAft>
                <a:spcPct val="10000"/>
              </a:spcAft>
              <a:buFontTx/>
              <a:buChar char="•"/>
              <a:defRPr/>
            </a:pPr>
            <a:r>
              <a:rPr lang="en-GB" sz="2800" b="1" dirty="0">
                <a:solidFill>
                  <a:srgbClr val="000000"/>
                </a:solidFill>
              </a:rPr>
              <a:t>Social mobility</a:t>
            </a:r>
          </a:p>
        </p:txBody>
      </p:sp>
    </p:spTree>
    <p:extLst>
      <p:ext uri="{BB962C8B-B14F-4D97-AF65-F5344CB8AC3E}">
        <p14:creationId xmlns:p14="http://schemas.microsoft.com/office/powerpoint/2010/main" val="40183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TED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723582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-36513" y="6597650"/>
            <a:ext cx="282257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1" i="1">
                <a:solidFill>
                  <a:srgbClr val="333399"/>
                </a:solidFill>
                <a:cs typeface="Arial" charset="0"/>
              </a:rPr>
              <a:t>Wilkinson &amp; Pickett, The Spirit Level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250825" y="1773238"/>
            <a:ext cx="2160588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Index of: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Life expectancy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Math &amp; Literacy        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Infant mortality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Homicides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Imprisonment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Teenage births    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Trust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Obesity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Mental illness </a:t>
            </a:r>
            <a:br>
              <a:rPr lang="en-GB" altLang="en-US" sz="1600" b="1">
                <a:solidFill>
                  <a:srgbClr val="000000"/>
                </a:solidFill>
                <a:cs typeface="Arial" charset="0"/>
              </a:rPr>
            </a:b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– incl. drug &amp; </a:t>
            </a:r>
            <a:br>
              <a:rPr lang="en-GB" altLang="en-US" sz="1600" b="1">
                <a:solidFill>
                  <a:srgbClr val="000000"/>
                </a:solidFill>
                <a:cs typeface="Arial" charset="0"/>
              </a:rPr>
            </a:b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   alcohol addiction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Social mobility</a:t>
            </a:r>
          </a:p>
        </p:txBody>
      </p: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1332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11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000" b="1">
                  <a:solidFill>
                    <a:srgbClr val="009900"/>
                  </a:solidFill>
                  <a:cs typeface="Arial" charset="0"/>
                </a:rPr>
                <a:t>www.equalitytrust.org.uk</a:t>
              </a:r>
            </a:p>
          </p:txBody>
        </p:sp>
      </p:grpSp>
      <p:sp>
        <p:nvSpPr>
          <p:cNvPr id="133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57163"/>
            <a:ext cx="8137525" cy="914400"/>
          </a:xfrm>
        </p:spPr>
        <p:txBody>
          <a:bodyPr/>
          <a:lstStyle/>
          <a:p>
            <a:pPr eaLnBrk="1" hangingPunct="1"/>
            <a:r>
              <a:rPr lang="en-GB" altLang="en-US" sz="2800" b="1" smtClean="0">
                <a:solidFill>
                  <a:schemeClr val="accent2"/>
                </a:solidFill>
              </a:rPr>
              <a:t>Health and social problems are worse </a:t>
            </a:r>
            <a:br>
              <a:rPr lang="en-GB" altLang="en-US" sz="2800" b="1" smtClean="0">
                <a:solidFill>
                  <a:schemeClr val="accent2"/>
                </a:solidFill>
              </a:rPr>
            </a:br>
            <a:r>
              <a:rPr lang="en-GB" altLang="en-US" sz="2800" b="1" smtClean="0">
                <a:solidFill>
                  <a:schemeClr val="accent2"/>
                </a:solidFill>
              </a:rPr>
              <a:t>in more unequal countries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 rot="-5400000">
            <a:off x="564357" y="3477419"/>
            <a:ext cx="3744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  <a:cs typeface="Arial" charset="0"/>
              </a:rPr>
              <a:t>Index of health and social problems</a:t>
            </a:r>
            <a:endParaRPr lang="en-US" altLang="en-US" sz="16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-36513" y="142875"/>
            <a:ext cx="9180513" cy="6729413"/>
            <a:chOff x="-23" y="90"/>
            <a:chExt cx="5783" cy="4239"/>
          </a:xfrm>
        </p:grpSpPr>
        <p:pic>
          <p:nvPicPr>
            <p:cNvPr id="14339" name="Picture 12" descr="TED 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586"/>
              <a:ext cx="4680" cy="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0" name="Group 9"/>
            <p:cNvGrpSpPr>
              <a:grpSpLocks/>
            </p:cNvGrpSpPr>
            <p:nvPr/>
          </p:nvGrpSpPr>
          <p:grpSpPr bwMode="auto">
            <a:xfrm>
              <a:off x="4195" y="4104"/>
              <a:ext cx="1565" cy="216"/>
              <a:chOff x="4195" y="4104"/>
              <a:chExt cx="1565" cy="216"/>
            </a:xfrm>
          </p:grpSpPr>
          <p:pic>
            <p:nvPicPr>
              <p:cNvPr id="14345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7" y="4104"/>
                <a:ext cx="49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6" name="Text Box 11"/>
              <p:cNvSpPr txBox="1">
                <a:spLocks noChangeArrowheads="1"/>
              </p:cNvSpPr>
              <p:nvPr/>
            </p:nvSpPr>
            <p:spPr bwMode="auto">
              <a:xfrm>
                <a:off x="4195" y="4166"/>
                <a:ext cx="11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sz="1000" b="1">
                    <a:solidFill>
                      <a:srgbClr val="009900"/>
                    </a:solidFill>
                    <a:cs typeface="Arial" charset="0"/>
                  </a:rPr>
                  <a:t>www.equalitytrust.org.uk</a:t>
                </a:r>
              </a:p>
            </p:txBody>
          </p:sp>
        </p:grpSp>
        <p:sp>
          <p:nvSpPr>
            <p:cNvPr id="14341" name="Text Box 8"/>
            <p:cNvSpPr txBox="1">
              <a:spLocks noChangeArrowheads="1"/>
            </p:cNvSpPr>
            <p:nvPr/>
          </p:nvSpPr>
          <p:spPr bwMode="auto">
            <a:xfrm>
              <a:off x="-23" y="4156"/>
              <a:ext cx="17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200" b="1" i="1">
                  <a:solidFill>
                    <a:srgbClr val="333399"/>
                  </a:solidFill>
                  <a:cs typeface="Arial" charset="0"/>
                </a:rPr>
                <a:t>Wilkinson &amp; Pickett, The Spirit Level</a:t>
              </a:r>
            </a:p>
          </p:txBody>
        </p:sp>
        <p:sp>
          <p:nvSpPr>
            <p:cNvPr id="14342" name="TextBox 8"/>
            <p:cNvSpPr txBox="1">
              <a:spLocks noChangeArrowheads="1"/>
            </p:cNvSpPr>
            <p:nvPr/>
          </p:nvSpPr>
          <p:spPr bwMode="auto">
            <a:xfrm>
              <a:off x="405" y="90"/>
              <a:ext cx="495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800" b="1">
                  <a:solidFill>
                    <a:srgbClr val="333399"/>
                  </a:solidFill>
                  <a:cs typeface="Arial" charset="0"/>
                </a:rPr>
                <a:t>Neither health nor social problems are related to national income per head </a:t>
              </a:r>
            </a:p>
          </p:txBody>
        </p:sp>
        <p:sp>
          <p:nvSpPr>
            <p:cNvPr id="14343" name="Text Box 2"/>
            <p:cNvSpPr txBox="1">
              <a:spLocks noChangeArrowheads="1"/>
            </p:cNvSpPr>
            <p:nvPr/>
          </p:nvSpPr>
          <p:spPr bwMode="auto">
            <a:xfrm>
              <a:off x="22" y="1117"/>
              <a:ext cx="1361" cy="2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6213" indent="-1762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Index of:           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Life expectancy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Math &amp; Literacy     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Infant mortality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Homicides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Imprisonment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Teenage births 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Trust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Obesity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Mental illness </a:t>
              </a:r>
              <a:br>
                <a:rPr lang="en-GB" altLang="en-US" sz="1600" b="1">
                  <a:solidFill>
                    <a:srgbClr val="000000"/>
                  </a:solidFill>
                  <a:cs typeface="Arial" charset="0"/>
                </a:rPr>
              </a:b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– incl. drug &amp; </a:t>
              </a:r>
              <a:br>
                <a:rPr lang="en-GB" altLang="en-US" sz="1600" b="1">
                  <a:solidFill>
                    <a:srgbClr val="000000"/>
                  </a:solidFill>
                  <a:cs typeface="Arial" charset="0"/>
                </a:rPr>
              </a:b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   alcohol addiction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10000"/>
                </a:spcAft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Social mobility</a:t>
              </a:r>
            </a:p>
          </p:txBody>
        </p:sp>
        <p:sp>
          <p:nvSpPr>
            <p:cNvPr id="14344" name="Text Box 10"/>
            <p:cNvSpPr txBox="1">
              <a:spLocks noChangeArrowheads="1"/>
            </p:cNvSpPr>
            <p:nvPr/>
          </p:nvSpPr>
          <p:spPr bwMode="auto">
            <a:xfrm rot="-5400000">
              <a:off x="355" y="2145"/>
              <a:ext cx="23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600" b="1">
                  <a:solidFill>
                    <a:srgbClr val="000000"/>
                  </a:solidFill>
                  <a:cs typeface="Arial" charset="0"/>
                </a:rPr>
                <a:t>Index of health and social problems</a:t>
              </a:r>
              <a:endParaRPr lang="en-US" altLang="en-US" sz="1600" b="1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8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1764</Words>
  <Application>Microsoft Office PowerPoint</Application>
  <PresentationFormat>On-screen Show (4:3)</PresentationFormat>
  <Paragraphs>409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Office Theme</vt:lpstr>
      <vt:lpstr>Default Design</vt:lpstr>
      <vt:lpstr>1_Default Design</vt:lpstr>
      <vt:lpstr>2_Office Theme</vt:lpstr>
      <vt:lpstr>2_Default Design</vt:lpstr>
      <vt:lpstr>Chart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and social problems are worse  in more unequal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differentiation has a direct effect on cognitive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bullying is much more common in more countries with bigger income differences. 11-year-olds in 37 countries (r = .62)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Well-being and long-term illness in relation to feeling shamed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Inequality and Exclusion  Richard Wilkinson  Emeritus Professor of Social Epidemiology   The Aidan Halligan Address Faculty of Homelessness and Inclusion Health</dc:title>
  <dc:creator>Richard</dc:creator>
  <cp:lastModifiedBy>Richard</cp:lastModifiedBy>
  <cp:revision>39</cp:revision>
  <cp:lastPrinted>2016-04-20T11:40:52Z</cp:lastPrinted>
  <dcterms:created xsi:type="dcterms:W3CDTF">2016-03-01T11:33:59Z</dcterms:created>
  <dcterms:modified xsi:type="dcterms:W3CDTF">2016-05-28T13:26:25Z</dcterms:modified>
</cp:coreProperties>
</file>