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png" ContentType="image/png"/>
  <Default Extension="jpg" ContentType="image/jpe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72" r:id="rId11"/>
    <p:sldId id="273" r:id="rId12"/>
    <p:sldId id="274" r:id="rId13"/>
    <p:sldId id="275" r:id="rId14"/>
    <p:sldId id="270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68" r:id="rId23"/>
    <p:sldId id="269" r:id="rId2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07"/>
  </p:normalViewPr>
  <p:slideViewPr>
    <p:cSldViewPr snapToGrid="0" snapToObjects="1">
      <p:cViewPr>
        <p:scale>
          <a:sx n="78" d="100"/>
          <a:sy n="78" d="100"/>
        </p:scale>
        <p:origin x="1736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991C03-1A94-1441-9E4A-7E38E5ED6A67}" type="doc">
      <dgm:prSet loTypeId="urn:microsoft.com/office/officeart/2009/layout/CircleArrow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5B3E63-9360-A041-8CD9-E0D413AB2092}">
      <dgm:prSet phldrT="[Text]"/>
      <dgm:spPr/>
      <dgm:t>
        <a:bodyPr/>
        <a:lstStyle/>
        <a:p>
          <a:r>
            <a:rPr lang="en-US" dirty="0" smtClean="0"/>
            <a:t>Young people</a:t>
          </a:r>
          <a:endParaRPr lang="en-US" dirty="0"/>
        </a:p>
      </dgm:t>
    </dgm:pt>
    <dgm:pt modelId="{F24264F5-07BD-3045-9D3C-30E4B02310EC}" type="parTrans" cxnId="{D5C4DA54-E0B0-5947-B816-8E764F02F2E4}">
      <dgm:prSet/>
      <dgm:spPr/>
      <dgm:t>
        <a:bodyPr/>
        <a:lstStyle/>
        <a:p>
          <a:endParaRPr lang="en-US"/>
        </a:p>
      </dgm:t>
    </dgm:pt>
    <dgm:pt modelId="{19F6C9B2-E3D6-D94B-A659-F5FCB0DA8D80}" type="sibTrans" cxnId="{D5C4DA54-E0B0-5947-B816-8E764F02F2E4}">
      <dgm:prSet/>
      <dgm:spPr/>
      <dgm:t>
        <a:bodyPr/>
        <a:lstStyle/>
        <a:p>
          <a:endParaRPr lang="en-US"/>
        </a:p>
      </dgm:t>
    </dgm:pt>
    <dgm:pt modelId="{D60378F3-E863-7B47-91E8-505963BA2F5D}">
      <dgm:prSet phldrT="[Text]"/>
      <dgm:spPr/>
      <dgm:t>
        <a:bodyPr/>
        <a:lstStyle/>
        <a:p>
          <a:r>
            <a:rPr lang="en-US" dirty="0" err="1" smtClean="0"/>
            <a:t>Organisation</a:t>
          </a:r>
          <a:endParaRPr lang="en-US" dirty="0"/>
        </a:p>
      </dgm:t>
    </dgm:pt>
    <dgm:pt modelId="{5E3CAAC5-EB83-C74E-9042-463F7C10AE58}" type="parTrans" cxnId="{E335EB30-372C-3640-A41E-ED5846F5FEC4}">
      <dgm:prSet/>
      <dgm:spPr/>
      <dgm:t>
        <a:bodyPr/>
        <a:lstStyle/>
        <a:p>
          <a:endParaRPr lang="en-US"/>
        </a:p>
      </dgm:t>
    </dgm:pt>
    <dgm:pt modelId="{F7393F0C-81D4-D34A-BAE9-1FD734EC701B}" type="sibTrans" cxnId="{E335EB30-372C-3640-A41E-ED5846F5FEC4}">
      <dgm:prSet/>
      <dgm:spPr/>
      <dgm:t>
        <a:bodyPr/>
        <a:lstStyle/>
        <a:p>
          <a:endParaRPr lang="en-US"/>
        </a:p>
      </dgm:t>
    </dgm:pt>
    <dgm:pt modelId="{1B5A88C7-90BA-EA46-BDD9-FC685A480C79}">
      <dgm:prSet phldrT="[Text]"/>
      <dgm:spPr/>
      <dgm:t>
        <a:bodyPr/>
        <a:lstStyle/>
        <a:p>
          <a:r>
            <a:rPr lang="en-US" dirty="0" smtClean="0"/>
            <a:t>Beatfreeks</a:t>
          </a:r>
          <a:endParaRPr lang="en-US" dirty="0"/>
        </a:p>
      </dgm:t>
    </dgm:pt>
    <dgm:pt modelId="{B8E11B32-8201-904B-B5AD-70163F40BA32}" type="parTrans" cxnId="{E99E8C65-CE7C-924D-9CFF-AA7094417CC1}">
      <dgm:prSet/>
      <dgm:spPr/>
      <dgm:t>
        <a:bodyPr/>
        <a:lstStyle/>
        <a:p>
          <a:endParaRPr lang="en-US"/>
        </a:p>
      </dgm:t>
    </dgm:pt>
    <dgm:pt modelId="{024FFC0E-421F-984B-B0A4-DAF4080A8BA6}" type="sibTrans" cxnId="{E99E8C65-CE7C-924D-9CFF-AA7094417CC1}">
      <dgm:prSet/>
      <dgm:spPr/>
      <dgm:t>
        <a:bodyPr/>
        <a:lstStyle/>
        <a:p>
          <a:endParaRPr lang="en-US"/>
        </a:p>
      </dgm:t>
    </dgm:pt>
    <dgm:pt modelId="{3F0E1901-1062-F142-9771-6136A7F5C5FB}" type="pres">
      <dgm:prSet presAssocID="{D0991C03-1A94-1441-9E4A-7E38E5ED6A67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A7AB71B-0E9E-3641-A089-FC83ED59BEF0}" type="pres">
      <dgm:prSet presAssocID="{F45B3E63-9360-A041-8CD9-E0D413AB2092}" presName="Accent1" presStyleCnt="0"/>
      <dgm:spPr/>
    </dgm:pt>
    <dgm:pt modelId="{B5837669-62DC-2541-97E1-6E3EF16FF2D7}" type="pres">
      <dgm:prSet presAssocID="{F45B3E63-9360-A041-8CD9-E0D413AB2092}" presName="Accent" presStyleLbl="node1" presStyleIdx="0" presStyleCnt="3"/>
      <dgm:spPr/>
    </dgm:pt>
    <dgm:pt modelId="{11079146-ABCA-E543-963F-AB892F35F72E}" type="pres">
      <dgm:prSet presAssocID="{F45B3E63-9360-A041-8CD9-E0D413AB2092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0873A4-B99F-D047-8E24-C6B8D2DDF0E9}" type="pres">
      <dgm:prSet presAssocID="{D60378F3-E863-7B47-91E8-505963BA2F5D}" presName="Accent2" presStyleCnt="0"/>
      <dgm:spPr/>
    </dgm:pt>
    <dgm:pt modelId="{14B717DC-A1C4-634C-83B9-4C470C3D7228}" type="pres">
      <dgm:prSet presAssocID="{D60378F3-E863-7B47-91E8-505963BA2F5D}" presName="Accent" presStyleLbl="node1" presStyleIdx="1" presStyleCnt="3"/>
      <dgm:spPr/>
    </dgm:pt>
    <dgm:pt modelId="{55118225-8866-BA4F-AD32-62B544300A0A}" type="pres">
      <dgm:prSet presAssocID="{D60378F3-E863-7B47-91E8-505963BA2F5D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61EB38-EF92-394D-A250-AF1F8E4BB91A}" type="pres">
      <dgm:prSet presAssocID="{1B5A88C7-90BA-EA46-BDD9-FC685A480C79}" presName="Accent3" presStyleCnt="0"/>
      <dgm:spPr/>
    </dgm:pt>
    <dgm:pt modelId="{B61EA108-A588-F54B-927D-FA2540BA8BC5}" type="pres">
      <dgm:prSet presAssocID="{1B5A88C7-90BA-EA46-BDD9-FC685A480C79}" presName="Accent" presStyleLbl="node1" presStyleIdx="2" presStyleCnt="3"/>
      <dgm:spPr/>
    </dgm:pt>
    <dgm:pt modelId="{FA87E3B9-0426-F64A-94DF-52993BA99D91}" type="pres">
      <dgm:prSet presAssocID="{1B5A88C7-90BA-EA46-BDD9-FC685A480C79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C4DA54-E0B0-5947-B816-8E764F02F2E4}" srcId="{D0991C03-1A94-1441-9E4A-7E38E5ED6A67}" destId="{F45B3E63-9360-A041-8CD9-E0D413AB2092}" srcOrd="0" destOrd="0" parTransId="{F24264F5-07BD-3045-9D3C-30E4B02310EC}" sibTransId="{19F6C9B2-E3D6-D94B-A659-F5FCB0DA8D80}"/>
    <dgm:cxn modelId="{E99E8C65-CE7C-924D-9CFF-AA7094417CC1}" srcId="{D0991C03-1A94-1441-9E4A-7E38E5ED6A67}" destId="{1B5A88C7-90BA-EA46-BDD9-FC685A480C79}" srcOrd="2" destOrd="0" parTransId="{B8E11B32-8201-904B-B5AD-70163F40BA32}" sibTransId="{024FFC0E-421F-984B-B0A4-DAF4080A8BA6}"/>
    <dgm:cxn modelId="{E335EB30-372C-3640-A41E-ED5846F5FEC4}" srcId="{D0991C03-1A94-1441-9E4A-7E38E5ED6A67}" destId="{D60378F3-E863-7B47-91E8-505963BA2F5D}" srcOrd="1" destOrd="0" parTransId="{5E3CAAC5-EB83-C74E-9042-463F7C10AE58}" sibTransId="{F7393F0C-81D4-D34A-BAE9-1FD734EC701B}"/>
    <dgm:cxn modelId="{CBD30F0A-8A7E-B544-82E6-D15787F28236}" type="presOf" srcId="{1B5A88C7-90BA-EA46-BDD9-FC685A480C79}" destId="{FA87E3B9-0426-F64A-94DF-52993BA99D91}" srcOrd="0" destOrd="0" presId="urn:microsoft.com/office/officeart/2009/layout/CircleArrowProcess"/>
    <dgm:cxn modelId="{2C800C04-A031-254E-A336-B8DED3CB08F4}" type="presOf" srcId="{D60378F3-E863-7B47-91E8-505963BA2F5D}" destId="{55118225-8866-BA4F-AD32-62B544300A0A}" srcOrd="0" destOrd="0" presId="urn:microsoft.com/office/officeart/2009/layout/CircleArrowProcess"/>
    <dgm:cxn modelId="{42D0C313-9644-6542-8E38-E24D0284894F}" type="presOf" srcId="{D0991C03-1A94-1441-9E4A-7E38E5ED6A67}" destId="{3F0E1901-1062-F142-9771-6136A7F5C5FB}" srcOrd="0" destOrd="0" presId="urn:microsoft.com/office/officeart/2009/layout/CircleArrowProcess"/>
    <dgm:cxn modelId="{D7CE0CCE-5586-0C48-9CA8-24D058875A98}" type="presOf" srcId="{F45B3E63-9360-A041-8CD9-E0D413AB2092}" destId="{11079146-ABCA-E543-963F-AB892F35F72E}" srcOrd="0" destOrd="0" presId="urn:microsoft.com/office/officeart/2009/layout/CircleArrowProcess"/>
    <dgm:cxn modelId="{F275BE65-FED7-C247-969D-D8D5B2CA0C77}" type="presParOf" srcId="{3F0E1901-1062-F142-9771-6136A7F5C5FB}" destId="{BA7AB71B-0E9E-3641-A089-FC83ED59BEF0}" srcOrd="0" destOrd="0" presId="urn:microsoft.com/office/officeart/2009/layout/CircleArrowProcess"/>
    <dgm:cxn modelId="{2E5A27A0-7A3D-174E-A7FD-9349D9FDCA78}" type="presParOf" srcId="{BA7AB71B-0E9E-3641-A089-FC83ED59BEF0}" destId="{B5837669-62DC-2541-97E1-6E3EF16FF2D7}" srcOrd="0" destOrd="0" presId="urn:microsoft.com/office/officeart/2009/layout/CircleArrowProcess"/>
    <dgm:cxn modelId="{55162F33-C094-7E46-B8D4-CDD46BA2C663}" type="presParOf" srcId="{3F0E1901-1062-F142-9771-6136A7F5C5FB}" destId="{11079146-ABCA-E543-963F-AB892F35F72E}" srcOrd="1" destOrd="0" presId="urn:microsoft.com/office/officeart/2009/layout/CircleArrowProcess"/>
    <dgm:cxn modelId="{129C4944-B753-5A49-9B10-29A323D85813}" type="presParOf" srcId="{3F0E1901-1062-F142-9771-6136A7F5C5FB}" destId="{C00873A4-B99F-D047-8E24-C6B8D2DDF0E9}" srcOrd="2" destOrd="0" presId="urn:microsoft.com/office/officeart/2009/layout/CircleArrowProcess"/>
    <dgm:cxn modelId="{FF94541B-1340-9D4C-A753-0DA8F4431D94}" type="presParOf" srcId="{C00873A4-B99F-D047-8E24-C6B8D2DDF0E9}" destId="{14B717DC-A1C4-634C-83B9-4C470C3D7228}" srcOrd="0" destOrd="0" presId="urn:microsoft.com/office/officeart/2009/layout/CircleArrowProcess"/>
    <dgm:cxn modelId="{0D8F64B2-5FE7-AA49-800C-92703594FDDC}" type="presParOf" srcId="{3F0E1901-1062-F142-9771-6136A7F5C5FB}" destId="{55118225-8866-BA4F-AD32-62B544300A0A}" srcOrd="3" destOrd="0" presId="urn:microsoft.com/office/officeart/2009/layout/CircleArrowProcess"/>
    <dgm:cxn modelId="{783C15F6-2CAA-CA47-B4B5-81CA516386A2}" type="presParOf" srcId="{3F0E1901-1062-F142-9771-6136A7F5C5FB}" destId="{CE61EB38-EF92-394D-A250-AF1F8E4BB91A}" srcOrd="4" destOrd="0" presId="urn:microsoft.com/office/officeart/2009/layout/CircleArrowProcess"/>
    <dgm:cxn modelId="{68CE9556-0D44-FC4A-91DA-EEDAA73F7142}" type="presParOf" srcId="{CE61EB38-EF92-394D-A250-AF1F8E4BB91A}" destId="{B61EA108-A588-F54B-927D-FA2540BA8BC5}" srcOrd="0" destOrd="0" presId="urn:microsoft.com/office/officeart/2009/layout/CircleArrowProcess"/>
    <dgm:cxn modelId="{EB70D4B4-CB83-D144-B108-F484AB2C42BD}" type="presParOf" srcId="{3F0E1901-1062-F142-9771-6136A7F5C5FB}" destId="{FA87E3B9-0426-F64A-94DF-52993BA99D91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837669-62DC-2541-97E1-6E3EF16FF2D7}">
      <dsp:nvSpPr>
        <dsp:cNvPr id="0" name=""/>
        <dsp:cNvSpPr/>
      </dsp:nvSpPr>
      <dsp:spPr>
        <a:xfrm>
          <a:off x="2341595" y="0"/>
          <a:ext cx="1956111" cy="195640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079146-ABCA-E543-963F-AB892F35F72E}">
      <dsp:nvSpPr>
        <dsp:cNvPr id="0" name=""/>
        <dsp:cNvSpPr/>
      </dsp:nvSpPr>
      <dsp:spPr>
        <a:xfrm>
          <a:off x="2773960" y="706323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Young people</a:t>
          </a:r>
          <a:endParaRPr lang="en-US" sz="1400" kern="1200" dirty="0"/>
        </a:p>
      </dsp:txBody>
      <dsp:txXfrm>
        <a:off x="2773960" y="706323"/>
        <a:ext cx="1086973" cy="543356"/>
      </dsp:txXfrm>
    </dsp:sp>
    <dsp:sp modelId="{14B717DC-A1C4-634C-83B9-4C470C3D7228}">
      <dsp:nvSpPr>
        <dsp:cNvPr id="0" name=""/>
        <dsp:cNvSpPr/>
      </dsp:nvSpPr>
      <dsp:spPr>
        <a:xfrm>
          <a:off x="1798292" y="1124102"/>
          <a:ext cx="1956111" cy="19564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118225-8866-BA4F-AD32-62B544300A0A}">
      <dsp:nvSpPr>
        <dsp:cNvPr id="0" name=""/>
        <dsp:cNvSpPr/>
      </dsp:nvSpPr>
      <dsp:spPr>
        <a:xfrm>
          <a:off x="2232861" y="1836927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Organisation</a:t>
          </a:r>
          <a:endParaRPr lang="en-US" sz="1400" kern="1200" dirty="0"/>
        </a:p>
      </dsp:txBody>
      <dsp:txXfrm>
        <a:off x="2232861" y="1836927"/>
        <a:ext cx="1086973" cy="543356"/>
      </dsp:txXfrm>
    </dsp:sp>
    <dsp:sp modelId="{B61EA108-A588-F54B-927D-FA2540BA8BC5}">
      <dsp:nvSpPr>
        <dsp:cNvPr id="0" name=""/>
        <dsp:cNvSpPr/>
      </dsp:nvSpPr>
      <dsp:spPr>
        <a:xfrm>
          <a:off x="2480819" y="2382723"/>
          <a:ext cx="1680603" cy="168127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87E3B9-0426-F64A-94DF-52993BA99D91}">
      <dsp:nvSpPr>
        <dsp:cNvPr id="0" name=""/>
        <dsp:cNvSpPr/>
      </dsp:nvSpPr>
      <dsp:spPr>
        <a:xfrm>
          <a:off x="2776532" y="2969158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Beatfreeks</a:t>
          </a:r>
          <a:endParaRPr lang="en-US" sz="1400" kern="1200" dirty="0"/>
        </a:p>
      </dsp:txBody>
      <dsp:txXfrm>
        <a:off x="2776532" y="2969158"/>
        <a:ext cx="1086973" cy="543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238854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3293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9376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Youth Engagement consultancy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programme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“movement”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3692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57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Beatfreeks -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7065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02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28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42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67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Benji Franklin quote.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don’t preach, we don’t teach, we create platforms of involvement and participation through a playful, creative, bold approach.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7486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www.beatfreeks.com" TargetMode="External"/><Relationship Id="rId4" Type="http://schemas.openxmlformats.org/officeDocument/2006/relationships/hyperlink" Target="mailto:anisa@beatfreeks.com" TargetMode="External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5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24" y="323124"/>
            <a:ext cx="4221600" cy="4221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727875" y="4952975"/>
            <a:ext cx="78243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@beatfreeks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871" y="293914"/>
            <a:ext cx="8229600" cy="4525963"/>
          </a:xfrm>
        </p:spPr>
        <p:txBody>
          <a:bodyPr/>
          <a:lstStyle/>
          <a:p>
            <a:pPr marL="203200" lvl="0" indent="0" algn="ctr">
              <a:buNone/>
            </a:pPr>
            <a:r>
              <a:rPr lang="en-US" dirty="0"/>
              <a:t>3. Peer network based on passions not coincidence</a:t>
            </a:r>
          </a:p>
          <a:p>
            <a:pPr marL="203200" indent="0">
              <a:buNone/>
            </a:pPr>
            <a:endParaRPr lang="en-US" dirty="0" smtClean="0"/>
          </a:p>
          <a:p>
            <a:pPr marL="20320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0" y="1328057"/>
            <a:ext cx="8294915" cy="552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3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872" y="391886"/>
            <a:ext cx="8229600" cy="4525963"/>
          </a:xfrm>
        </p:spPr>
        <p:txBody>
          <a:bodyPr/>
          <a:lstStyle/>
          <a:p>
            <a:pPr marL="203200" lvl="0" indent="0" algn="ctr">
              <a:buNone/>
            </a:pPr>
            <a:r>
              <a:rPr lang="en-US" dirty="0"/>
              <a:t>4. Support to navigate pathways and alternative career modelling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849664"/>
            <a:ext cx="91313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88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272" y="522514"/>
            <a:ext cx="8229600" cy="4525963"/>
          </a:xfrm>
        </p:spPr>
        <p:txBody>
          <a:bodyPr/>
          <a:lstStyle/>
          <a:p>
            <a:pPr marL="203200" indent="0" algn="ctr">
              <a:buNone/>
            </a:pPr>
            <a:r>
              <a:rPr lang="en-US" dirty="0" smtClean="0"/>
              <a:t>5. Fair Trade Data</a:t>
            </a:r>
          </a:p>
          <a:p>
            <a:pPr marL="203200" indent="0">
              <a:buNone/>
            </a:pPr>
            <a:endParaRPr lang="en-US" dirty="0"/>
          </a:p>
          <a:p>
            <a:pPr marL="20320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95"/>
          <a:stretch/>
        </p:blipFill>
        <p:spPr>
          <a:xfrm>
            <a:off x="1378855" y="1453244"/>
            <a:ext cx="6360887" cy="512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872" y="293914"/>
            <a:ext cx="8229600" cy="4525963"/>
          </a:xfrm>
        </p:spPr>
        <p:txBody>
          <a:bodyPr/>
          <a:lstStyle/>
          <a:p>
            <a:pPr marL="203200" lvl="0" indent="0" algn="ctr">
              <a:buNone/>
            </a:pPr>
            <a:r>
              <a:rPr lang="en-US" dirty="0"/>
              <a:t>6. </a:t>
            </a:r>
            <a:r>
              <a:rPr lang="en-US" dirty="0" smtClean="0"/>
              <a:t>Investment into credibility and legitimacy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86" y="3236005"/>
            <a:ext cx="3575956" cy="3575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9904"/>
            <a:ext cx="9108128" cy="325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03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367" y="490928"/>
            <a:ext cx="8229600" cy="4525963"/>
          </a:xfrm>
        </p:spPr>
        <p:txBody>
          <a:bodyPr/>
          <a:lstStyle/>
          <a:p>
            <a:pPr lvl="0" algn="ctr">
              <a:spcBef>
                <a:spcPts val="0"/>
              </a:spcBef>
              <a:buNone/>
            </a:pPr>
            <a:r>
              <a:rPr lang="en-US" dirty="0" smtClean="0"/>
              <a:t>7</a:t>
            </a:r>
            <a:r>
              <a:rPr lang="en-US" dirty="0"/>
              <a:t>. Development of transferable, non-cognitive </a:t>
            </a:r>
            <a:r>
              <a:rPr lang="en-US" dirty="0" smtClean="0"/>
              <a:t>skills</a:t>
            </a:r>
          </a:p>
          <a:p>
            <a:pPr lvl="0" algn="ctr">
              <a:spcBef>
                <a:spcPts val="0"/>
              </a:spcBef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Shape 1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62843" y="1858781"/>
            <a:ext cx="6517052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729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871" y="408214"/>
            <a:ext cx="8229600" cy="4525963"/>
          </a:xfrm>
        </p:spPr>
        <p:txBody>
          <a:bodyPr/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8</a:t>
            </a:r>
            <a:r>
              <a:rPr lang="en-US" dirty="0" smtClean="0"/>
              <a:t>. Sustainability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6" y="1108551"/>
            <a:ext cx="8980714" cy="1562644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12392067"/>
              </p:ext>
            </p:extLst>
          </p:nvPr>
        </p:nvGraphicFramePr>
        <p:xfrm>
          <a:off x="1328057" y="260531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4647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326572"/>
            <a:ext cx="8229600" cy="4525963"/>
          </a:xfrm>
        </p:spPr>
        <p:txBody>
          <a:bodyPr/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9. Co-Created and Youth Led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6651"/>
            <a:ext cx="9144000" cy="4050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7443" y="5682343"/>
            <a:ext cx="2139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Ideo.org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1138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272" y="391886"/>
            <a:ext cx="8229600" cy="4525963"/>
          </a:xfrm>
        </p:spPr>
        <p:txBody>
          <a:bodyPr/>
          <a:lstStyle/>
          <a:p>
            <a:pPr lvl="0" algn="ctr">
              <a:spcBef>
                <a:spcPts val="0"/>
              </a:spcBef>
              <a:buNone/>
            </a:pPr>
            <a:r>
              <a:rPr lang="en-US" b="1" dirty="0"/>
              <a:t>10. Creativity Centric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1" y="1636850"/>
            <a:ext cx="55680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/>
              <a:t>ARTIVISM</a:t>
            </a:r>
          </a:p>
          <a:p>
            <a:pPr algn="ctr"/>
            <a:r>
              <a:rPr lang="en-US" sz="4800" b="1" dirty="0" smtClean="0"/>
              <a:t>Play. Purpose. Passion.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97812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0" y="850692"/>
            <a:ext cx="8229600" cy="4525963"/>
          </a:xfrm>
        </p:spPr>
        <p:txBody>
          <a:bodyPr/>
          <a:lstStyle/>
          <a:p>
            <a:pPr marL="203200" indent="0" algn="ctr">
              <a:buNone/>
            </a:pPr>
            <a:r>
              <a:rPr lang="en-US" sz="4400" b="1" dirty="0" smtClean="0"/>
              <a:t>Arts as a tool for social change</a:t>
            </a:r>
          </a:p>
          <a:p>
            <a:pPr marL="203200" indent="0">
              <a:buNone/>
            </a:pPr>
            <a:endParaRPr lang="en-US" dirty="0"/>
          </a:p>
          <a:p>
            <a:pPr marL="203200" indent="0">
              <a:buNone/>
            </a:pPr>
            <a:r>
              <a:rPr lang="en-US" dirty="0" smtClean="0"/>
              <a:t>How can you build a ‘platform approach’ into your practice to encourage creativity and innovation to flourish…?</a:t>
            </a:r>
            <a:endParaRPr lang="en-US" dirty="0"/>
          </a:p>
          <a:p>
            <a:pPr marL="203200" indent="0">
              <a:buNone/>
            </a:pPr>
            <a:r>
              <a:rPr lang="en-US" dirty="0" smtClean="0"/>
              <a:t>How can we get better at measuring the social value of arts and creativity?</a:t>
            </a:r>
          </a:p>
          <a:p>
            <a:pPr marL="203200" indent="0">
              <a:buNone/>
            </a:pPr>
            <a:r>
              <a:rPr lang="en-US" dirty="0" smtClean="0"/>
              <a:t>How can we better invest in and support arts and culture as a catalyst for change?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593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249" y="550888"/>
            <a:ext cx="8229600" cy="4525963"/>
          </a:xfrm>
        </p:spPr>
        <p:txBody>
          <a:bodyPr/>
          <a:lstStyle/>
          <a:p>
            <a:pPr marL="203200" indent="0" algn="ctr">
              <a:buNone/>
            </a:pPr>
            <a:r>
              <a:rPr lang="en-US" sz="4400" b="1" dirty="0" smtClean="0"/>
              <a:t>Embracing intersectionality</a:t>
            </a:r>
          </a:p>
          <a:p>
            <a:endParaRPr lang="en-US" dirty="0"/>
          </a:p>
          <a:p>
            <a:pPr marL="203200" indent="0">
              <a:buNone/>
            </a:pPr>
            <a:r>
              <a:rPr lang="en-US" dirty="0" smtClean="0"/>
              <a:t>How can we better support those facing multiple disadvantage or inequality by addressing their needs as interdependent?</a:t>
            </a:r>
          </a:p>
          <a:p>
            <a:pPr marL="203200" indent="0">
              <a:buNone/>
            </a:pPr>
            <a:r>
              <a:rPr lang="en-US" dirty="0" smtClean="0"/>
              <a:t>How can we acknowledge and change these barriers at a systemic level?</a:t>
            </a:r>
          </a:p>
          <a:p>
            <a:pPr marL="203200" indent="0">
              <a:buNone/>
            </a:pPr>
            <a:r>
              <a:rPr lang="en-US" dirty="0" smtClean="0"/>
              <a:t>If </a:t>
            </a:r>
            <a:r>
              <a:rPr lang="en-US" dirty="0" err="1" smtClean="0"/>
              <a:t>behaviour</a:t>
            </a:r>
            <a:r>
              <a:rPr lang="en-US" dirty="0" smtClean="0"/>
              <a:t> change can influence cultural change, what </a:t>
            </a:r>
            <a:r>
              <a:rPr lang="en-US" dirty="0" err="1" smtClean="0"/>
              <a:t>behaviours</a:t>
            </a:r>
            <a:r>
              <a:rPr lang="en-US" dirty="0" smtClean="0"/>
              <a:t> can we encourage?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604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 rotWithShape="1">
          <a:blip r:embed="rId3">
            <a:alphaModFix/>
          </a:blip>
          <a:srcRect l="5001" t="14805" r="6899" b="7936"/>
          <a:stretch/>
        </p:blipFill>
        <p:spPr>
          <a:xfrm>
            <a:off x="249825" y="802824"/>
            <a:ext cx="8780400" cy="481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Intercultural vs Multicultural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dirty="0" smtClean="0"/>
              <a:t>How can we move past tolerance to cohesion, integration and collaboration?</a:t>
            </a:r>
          </a:p>
          <a:p>
            <a:pPr marL="203200" indent="0">
              <a:buNone/>
            </a:pPr>
            <a:r>
              <a:rPr lang="en-US" dirty="0" smtClean="0"/>
              <a:t>How can we create spaces of inclusion which acknowledge different starting points?</a:t>
            </a:r>
          </a:p>
          <a:p>
            <a:pPr marL="203200" indent="0">
              <a:buNone/>
            </a:pPr>
            <a:r>
              <a:rPr lang="en-US" dirty="0" smtClean="0"/>
              <a:t>How can we take a </a:t>
            </a:r>
            <a:r>
              <a:rPr lang="en-US" dirty="0" err="1" smtClean="0"/>
              <a:t>glocal</a:t>
            </a:r>
            <a:r>
              <a:rPr lang="en-US" dirty="0" smtClean="0"/>
              <a:t> approach to communities?</a:t>
            </a:r>
          </a:p>
          <a:p>
            <a:pPr marL="203200" indent="0">
              <a:buNone/>
            </a:pPr>
            <a:endParaRPr lang="en-US" dirty="0"/>
          </a:p>
          <a:p>
            <a:pPr marL="2032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74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161" y="1334124"/>
            <a:ext cx="8229600" cy="3621191"/>
          </a:xfrm>
        </p:spPr>
        <p:txBody>
          <a:bodyPr/>
          <a:lstStyle/>
          <a:p>
            <a:r>
              <a:rPr lang="en-US" sz="5400" b="1" dirty="0" smtClean="0"/>
              <a:t>How can you help young people to help themselves?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086121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ape 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500" y="5463"/>
            <a:ext cx="9546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032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www.beatfreeks.com</a:t>
            </a:r>
            <a:r>
              <a:rPr lang="en-US"/>
              <a:t> </a:t>
            </a: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anisa@beatfreeks.com</a:t>
            </a: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@beatfreeks</a:t>
            </a:r>
          </a:p>
          <a:p>
            <a:pPr marL="0" marR="0" lvl="0" indent="0" algn="ctr" rtl="0">
              <a:spcBef>
                <a:spcPts val="64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@anisahaghdadi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3312" y="802825"/>
            <a:ext cx="2898326" cy="289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5349"/>
            <a:ext cx="970075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57200" y="285422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5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5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5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5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support young, creative people to do what they love &amp; to apply their creativity to affect personal and social change</a:t>
            </a:r>
            <a:br>
              <a:rPr lang="en-US" sz="5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5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5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5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" name="Beatfreeks showreel 2015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4044"/>
            <a:ext cx="9144000" cy="513873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 smtClean="0"/>
              <a:t>Birmingham</a:t>
            </a:r>
            <a:endParaRPr lang="en-US" b="1" dirty="0"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47% from non-white backgrounds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Youngest </a:t>
            </a:r>
            <a:r>
              <a:rPr lang="en-US" dirty="0"/>
              <a:t>city in Europe with 40% under </a:t>
            </a:r>
            <a:r>
              <a:rPr lang="en-US" dirty="0" smtClean="0"/>
              <a:t>25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Nearly 40% children are living in poverty</a:t>
            </a:r>
          </a:p>
          <a:p>
            <a:pPr>
              <a:spcBef>
                <a:spcPts val="0"/>
              </a:spcBef>
            </a:pPr>
            <a:r>
              <a:rPr lang="en-US" dirty="0"/>
              <a:t>Birmingham City </a:t>
            </a:r>
            <a:r>
              <a:rPr lang="en-US" dirty="0" smtClean="0"/>
              <a:t>Council reduced mental health budget by 94% in 2014-2015</a:t>
            </a:r>
          </a:p>
          <a:p>
            <a:pPr>
              <a:spcBef>
                <a:spcPts val="0"/>
              </a:spcBef>
            </a:pPr>
            <a:r>
              <a:rPr lang="en-US" dirty="0"/>
              <a:t>Nearly 25% </a:t>
            </a:r>
            <a:r>
              <a:rPr lang="en-US" dirty="0" smtClean="0"/>
              <a:t>unemployment</a:t>
            </a:r>
          </a:p>
          <a:p>
            <a:pPr lvl="0">
              <a:spcBef>
                <a:spcPts val="0"/>
              </a:spcBef>
              <a:buNone/>
            </a:pPr>
            <a:endParaRPr lang="en-US" dirty="0" smtClean="0"/>
          </a:p>
          <a:p>
            <a:pPr lvl="0">
              <a:spcBef>
                <a:spcPts val="0"/>
              </a:spcBef>
              <a:buNone/>
            </a:pPr>
            <a:r>
              <a:rPr lang="en-US" dirty="0" smtClean="0"/>
              <a:t>But… lots of talent!</a:t>
            </a:r>
          </a:p>
          <a:p>
            <a:pPr lvl="0">
              <a:spcBef>
                <a:spcPts val="0"/>
              </a:spcBef>
              <a:buNone/>
            </a:pPr>
            <a:endParaRPr lang="en-US" dirty="0"/>
          </a:p>
          <a:p>
            <a:pPr lvl="0">
              <a:spcBef>
                <a:spcPts val="0"/>
              </a:spcBef>
              <a:buNone/>
            </a:pPr>
            <a:endParaRPr lang="en-US"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75"/>
            <a:ext cx="4925774" cy="492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 rotWithShape="1">
          <a:blip r:embed="rId4">
            <a:alphaModFix/>
          </a:blip>
          <a:srcRect b="13013"/>
          <a:stretch/>
        </p:blipFill>
        <p:spPr>
          <a:xfrm>
            <a:off x="0" y="3771800"/>
            <a:ext cx="5204724" cy="301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 rotWithShape="1">
          <a:blip r:embed="rId5">
            <a:alphaModFix/>
          </a:blip>
          <a:srcRect l="34645" t="25168" r="1016" b="6864"/>
          <a:stretch/>
        </p:blipFill>
        <p:spPr>
          <a:xfrm>
            <a:off x="4895793" y="3743434"/>
            <a:ext cx="4177349" cy="303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t="1595" r="14862" b="1475"/>
          <a:stretch/>
        </p:blipFill>
        <p:spPr>
          <a:xfrm>
            <a:off x="4816849" y="-9300"/>
            <a:ext cx="4312161" cy="372686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375575" y="552475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/>
              <a:t>1. ‘Pick </a:t>
            </a:r>
            <a:r>
              <a:rPr lang="en-US" dirty="0"/>
              <a:t>and Mix’ non linear, creative education</a:t>
            </a:r>
          </a:p>
          <a:p>
            <a:pPr marL="203200" lvl="0" indent="0" algn="l" rtl="0">
              <a:spcBef>
                <a:spcPts val="0"/>
              </a:spcBef>
              <a:buNone/>
            </a:pPr>
            <a:endParaRPr dirty="0"/>
          </a:p>
          <a:p>
            <a:pPr lvl="0" algn="ctr">
              <a:spcBef>
                <a:spcPts val="0"/>
              </a:spcBef>
              <a:buNone/>
            </a:pPr>
            <a:endParaRPr lang="en-US" dirty="0"/>
          </a:p>
          <a:p>
            <a:pPr lvl="0" algn="ctr" rtl="0">
              <a:spcBef>
                <a:spcPts val="0"/>
              </a:spcBef>
              <a:buNone/>
            </a:pPr>
            <a:endParaRPr lang="en-US" dirty="0"/>
          </a:p>
          <a:p>
            <a:pPr lvl="0" algn="ctr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39" name="Shape 139"/>
          <p:cNvSpPr txBox="1"/>
          <p:nvPr/>
        </p:nvSpPr>
        <p:spPr>
          <a:xfrm>
            <a:off x="3578700" y="81650"/>
            <a:ext cx="78378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939" y="1259174"/>
            <a:ext cx="7421553" cy="5173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19" y="206115"/>
            <a:ext cx="8229600" cy="4525963"/>
          </a:xfrm>
        </p:spPr>
        <p:txBody>
          <a:bodyPr/>
          <a:lstStyle/>
          <a:p>
            <a:pPr marL="203200" lvl="0" indent="0" algn="ctr">
              <a:buNone/>
            </a:pPr>
            <a:r>
              <a:rPr lang="en-US" dirty="0" smtClean="0"/>
              <a:t>2. Safe spaces </a:t>
            </a:r>
            <a:r>
              <a:rPr lang="en-US" dirty="0"/>
              <a:t>to explore identity, opinions, values systems</a:t>
            </a:r>
          </a:p>
          <a:p>
            <a:pPr marL="203200" indent="0">
              <a:buNone/>
            </a:pPr>
            <a:endParaRPr lang="en-US" dirty="0" smtClean="0"/>
          </a:p>
          <a:p>
            <a:pPr marL="20320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1" y="1355360"/>
            <a:ext cx="8094688" cy="539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46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344</Words>
  <Application>Microsoft Macintosh PowerPoint</Application>
  <PresentationFormat>On-screen Show (4:3)</PresentationFormat>
  <Paragraphs>71</Paragraphs>
  <Slides>23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  We support young, creative people to do what they love &amp; to apply their creativity to affect personal and social change  </vt:lpstr>
      <vt:lpstr>PowerPoint Presentation</vt:lpstr>
      <vt:lpstr>Birmingham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Intercultural vs Multicultural</vt:lpstr>
      <vt:lpstr>How can you help young people to help themselves?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9</cp:revision>
  <dcterms:modified xsi:type="dcterms:W3CDTF">2016-05-31T05:58:01Z</dcterms:modified>
</cp:coreProperties>
</file>